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2.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3.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14.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notesSlides/notesSlide15.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notesSlides/notesSlide16.xml" ContentType="application/vnd.openxmlformats-officedocument.presentationml.notesSlide+xml"/>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notesSlides/notesSlide17.xml" ContentType="application/vnd.openxmlformats-officedocument.presentationml.notesSlide+xml"/>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notesSlides/notesSlide18.xml" ContentType="application/vnd.openxmlformats-officedocument.presentationml.notesSlide+xml"/>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notesSlides/notesSlide19.xml" ContentType="application/vnd.openxmlformats-officedocument.presentationml.notesSlide+xml"/>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 id="2147483738" r:id="rId2"/>
    <p:sldMasterId id="2147483747" r:id="rId3"/>
  </p:sldMasterIdLst>
  <p:notesMasterIdLst>
    <p:notesMasterId r:id="rId80"/>
  </p:notesMasterIdLst>
  <p:handoutMasterIdLst>
    <p:handoutMasterId r:id="rId81"/>
  </p:handoutMasterIdLst>
  <p:sldIdLst>
    <p:sldId id="294" r:id="rId4"/>
    <p:sldId id="707" r:id="rId5"/>
    <p:sldId id="711" r:id="rId6"/>
    <p:sldId id="712" r:id="rId7"/>
    <p:sldId id="644" r:id="rId8"/>
    <p:sldId id="645" r:id="rId9"/>
    <p:sldId id="729" r:id="rId10"/>
    <p:sldId id="648" r:id="rId11"/>
    <p:sldId id="649" r:id="rId12"/>
    <p:sldId id="722" r:id="rId13"/>
    <p:sldId id="758" r:id="rId14"/>
    <p:sldId id="754" r:id="rId15"/>
    <p:sldId id="755" r:id="rId16"/>
    <p:sldId id="756" r:id="rId17"/>
    <p:sldId id="757" r:id="rId18"/>
    <p:sldId id="718" r:id="rId19"/>
    <p:sldId id="724" r:id="rId20"/>
    <p:sldId id="674" r:id="rId21"/>
    <p:sldId id="748" r:id="rId22"/>
    <p:sldId id="730" r:id="rId23"/>
    <p:sldId id="727" r:id="rId24"/>
    <p:sldId id="731" r:id="rId25"/>
    <p:sldId id="749" r:id="rId26"/>
    <p:sldId id="675" r:id="rId27"/>
    <p:sldId id="740" r:id="rId28"/>
    <p:sldId id="678" r:id="rId29"/>
    <p:sldId id="705" r:id="rId30"/>
    <p:sldId id="658" r:id="rId31"/>
    <p:sldId id="679" r:id="rId32"/>
    <p:sldId id="759" r:id="rId33"/>
    <p:sldId id="750" r:id="rId34"/>
    <p:sldId id="744" r:id="rId35"/>
    <p:sldId id="745" r:id="rId36"/>
    <p:sldId id="741" r:id="rId37"/>
    <p:sldId id="746" r:id="rId38"/>
    <p:sldId id="743" r:id="rId39"/>
    <p:sldId id="739" r:id="rId40"/>
    <p:sldId id="769" r:id="rId41"/>
    <p:sldId id="768" r:id="rId42"/>
    <p:sldId id="770" r:id="rId43"/>
    <p:sldId id="659" r:id="rId44"/>
    <p:sldId id="733" r:id="rId45"/>
    <p:sldId id="728" r:id="rId46"/>
    <p:sldId id="751" r:id="rId47"/>
    <p:sldId id="752" r:id="rId48"/>
    <p:sldId id="753" r:id="rId49"/>
    <p:sldId id="687" r:id="rId50"/>
    <p:sldId id="568" r:id="rId51"/>
    <p:sldId id="449" r:id="rId52"/>
    <p:sldId id="627" r:id="rId53"/>
    <p:sldId id="629" r:id="rId54"/>
    <p:sldId id="660" r:id="rId55"/>
    <p:sldId id="661" r:id="rId56"/>
    <p:sldId id="694" r:id="rId57"/>
    <p:sldId id="695" r:id="rId58"/>
    <p:sldId id="696" r:id="rId59"/>
    <p:sldId id="697" r:id="rId60"/>
    <p:sldId id="698" r:id="rId61"/>
    <p:sldId id="580" r:id="rId62"/>
    <p:sldId id="641" r:id="rId63"/>
    <p:sldId id="642" r:id="rId64"/>
    <p:sldId id="672" r:id="rId65"/>
    <p:sldId id="639" r:id="rId66"/>
    <p:sldId id="760" r:id="rId67"/>
    <p:sldId id="771" r:id="rId68"/>
    <p:sldId id="772" r:id="rId69"/>
    <p:sldId id="734" r:id="rId70"/>
    <p:sldId id="699" r:id="rId71"/>
    <p:sldId id="735" r:id="rId72"/>
    <p:sldId id="693" r:id="rId73"/>
    <p:sldId id="700" r:id="rId74"/>
    <p:sldId id="640" r:id="rId75"/>
    <p:sldId id="765" r:id="rId76"/>
    <p:sldId id="766" r:id="rId77"/>
    <p:sldId id="767" r:id="rId78"/>
    <p:sldId id="708" r:id="rId79"/>
  </p:sldIdLst>
  <p:sldSz cx="9144000" cy="5143500" type="screen16x9"/>
  <p:notesSz cx="6858000" cy="92964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6466FF19-A8E0-4DC4-BA07-DB79ED9D51CB}">
          <p14:sldIdLst>
            <p14:sldId id="294"/>
            <p14:sldId id="707"/>
            <p14:sldId id="711"/>
            <p14:sldId id="712"/>
            <p14:sldId id="644"/>
            <p14:sldId id="645"/>
            <p14:sldId id="729"/>
            <p14:sldId id="648"/>
            <p14:sldId id="649"/>
            <p14:sldId id="722"/>
            <p14:sldId id="758"/>
            <p14:sldId id="754"/>
            <p14:sldId id="755"/>
            <p14:sldId id="756"/>
            <p14:sldId id="757"/>
            <p14:sldId id="718"/>
            <p14:sldId id="724"/>
            <p14:sldId id="674"/>
            <p14:sldId id="748"/>
            <p14:sldId id="730"/>
            <p14:sldId id="727"/>
            <p14:sldId id="731"/>
            <p14:sldId id="749"/>
            <p14:sldId id="675"/>
            <p14:sldId id="740"/>
            <p14:sldId id="678"/>
            <p14:sldId id="705"/>
            <p14:sldId id="658"/>
            <p14:sldId id="679"/>
            <p14:sldId id="759"/>
            <p14:sldId id="750"/>
            <p14:sldId id="744"/>
            <p14:sldId id="745"/>
            <p14:sldId id="741"/>
            <p14:sldId id="746"/>
            <p14:sldId id="743"/>
            <p14:sldId id="739"/>
            <p14:sldId id="769"/>
            <p14:sldId id="768"/>
            <p14:sldId id="770"/>
            <p14:sldId id="659"/>
            <p14:sldId id="733"/>
            <p14:sldId id="728"/>
            <p14:sldId id="751"/>
            <p14:sldId id="752"/>
            <p14:sldId id="753"/>
            <p14:sldId id="687"/>
            <p14:sldId id="568"/>
            <p14:sldId id="449"/>
            <p14:sldId id="627"/>
            <p14:sldId id="629"/>
            <p14:sldId id="660"/>
            <p14:sldId id="661"/>
            <p14:sldId id="694"/>
            <p14:sldId id="695"/>
            <p14:sldId id="696"/>
            <p14:sldId id="697"/>
            <p14:sldId id="698"/>
            <p14:sldId id="580"/>
            <p14:sldId id="641"/>
            <p14:sldId id="642"/>
            <p14:sldId id="672"/>
            <p14:sldId id="639"/>
            <p14:sldId id="760"/>
            <p14:sldId id="771"/>
            <p14:sldId id="772"/>
            <p14:sldId id="734"/>
            <p14:sldId id="699"/>
            <p14:sldId id="735"/>
            <p14:sldId id="693"/>
            <p14:sldId id="700"/>
            <p14:sldId id="640"/>
            <p14:sldId id="765"/>
            <p14:sldId id="766"/>
            <p14:sldId id="767"/>
            <p14:sldId id="708"/>
          </p14:sldIdLst>
        </p14:section>
        <p14:section name="Backup" id="{B7D4E145-CFD5-0F4C-B425-BC5915E32C41}">
          <p14:sldIdLst/>
        </p14:section>
        <p14:section name="Template Slides" id="{D06F2D7A-04B9-498B-87CC-28A0786AF3E7}">
          <p14:sldIdLst/>
        </p14:section>
      </p14:sectionLst>
    </p:ext>
    <p:ext uri="{EFAFB233-063F-42B5-8137-9DF3F51BA10A}">
      <p15:sldGuideLst xmlns:p15="http://schemas.microsoft.com/office/powerpoint/2012/main" xmlns="">
        <p15:guide id="3" orient="horz" pos="3312" userDrawn="1">
          <p15:clr>
            <a:srgbClr val="A4A3A4"/>
          </p15:clr>
        </p15:guide>
        <p15:guide id="6" orient="horz" pos="2880" userDrawn="1">
          <p15:clr>
            <a:srgbClr val="A4A3A4"/>
          </p15:clr>
        </p15:guide>
        <p15:guide id="7" orient="horz" pos="1008" userDrawn="1">
          <p15:clr>
            <a:srgbClr val="A4A3A4"/>
          </p15:clr>
        </p15:guide>
        <p15:guide id="8" pos="5568" userDrawn="1">
          <p15:clr>
            <a:srgbClr val="A4A3A4"/>
          </p15:clr>
        </p15:guide>
        <p15:guide id="9" orient="horz" pos="2184"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yn Kriss" initials="CK" lastIdx="2" clrIdx="0">
    <p:extLst/>
  </p:cmAuthor>
  <p:cmAuthor id="2" name="Danning Chen" initials="DC" lastIdx="3" clrIdx="1">
    <p:extLst/>
  </p:cmAuthor>
  <p:cmAuthor id="3" name="Dana Chandler" initials="DC" lastIdx="4" clrIdx="2">
    <p:extLst/>
  </p:cmAuthor>
  <p:cmAuthor id="4" name="Maggie Hennessy" initials="MH" lastIdx="2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CC"/>
    <a:srgbClr val="FFBB00"/>
    <a:srgbClr val="434343"/>
    <a:srgbClr val="808080"/>
    <a:srgbClr val="F55E3C"/>
    <a:srgbClr val="39DC91"/>
    <a:srgbClr val="EFBA1E"/>
    <a:srgbClr val="1F74C1"/>
    <a:srgbClr val="FEBE20"/>
    <a:srgbClr val="FEBE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0444" autoAdjust="0"/>
    <p:restoredTop sz="87725" autoAdjust="0"/>
  </p:normalViewPr>
  <p:slideViewPr>
    <p:cSldViewPr snapToGrid="0" snapToObjects="1">
      <p:cViewPr>
        <p:scale>
          <a:sx n="75" d="100"/>
          <a:sy n="75" d="100"/>
        </p:scale>
        <p:origin x="-2328" y="-528"/>
      </p:cViewPr>
      <p:guideLst>
        <p:guide orient="horz" pos="2484"/>
        <p:guide orient="horz" pos="2160"/>
        <p:guide orient="horz" pos="756"/>
        <p:guide orient="horz" pos="1638"/>
        <p:guide pos="5568"/>
      </p:guideLst>
    </p:cSldViewPr>
  </p:slideViewPr>
  <p:outlineViewPr>
    <p:cViewPr>
      <p:scale>
        <a:sx n="33" d="100"/>
        <a:sy n="33" d="100"/>
      </p:scale>
      <p:origin x="0" y="4296"/>
    </p:cViewPr>
  </p:outlineViewPr>
  <p:notesTextViewPr>
    <p:cViewPr>
      <p:scale>
        <a:sx n="114" d="100"/>
        <a:sy n="114" d="100"/>
      </p:scale>
      <p:origin x="0" y="0"/>
    </p:cViewPr>
  </p:notesTextViewPr>
  <p:sorterViewPr>
    <p:cViewPr>
      <p:scale>
        <a:sx n="200" d="100"/>
        <a:sy n="200" d="100"/>
      </p:scale>
      <p:origin x="0" y="0"/>
    </p:cViewPr>
  </p:sorterViewPr>
  <p:notesViewPr>
    <p:cSldViewPr snapToGrid="0" snapToObjects="1">
      <p:cViewPr varScale="1">
        <p:scale>
          <a:sx n="83" d="100"/>
          <a:sy n="83" d="100"/>
        </p:scale>
        <p:origin x="3876" y="7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image" Target="../media/image24.emf"/><Relationship Id="rId2" Type="http://schemas.openxmlformats.org/officeDocument/2006/relationships/image" Target="../media/image25.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image" Target="../media/image29.emf"/><Relationship Id="rId2"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1" Type="http://schemas.openxmlformats.org/officeDocument/2006/relationships/image" Target="../media/image29.emf"/><Relationship Id="rId2"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31.emf"/><Relationship Id="rId9" Type="http://schemas.openxmlformats.org/officeDocument/2006/relationships/image" Target="../media/image32.emf"/><Relationship Id="rId1" Type="http://schemas.openxmlformats.org/officeDocument/2006/relationships/image" Target="../media/image29.emf"/><Relationship Id="rId2"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 Id="rId3"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1" Type="http://schemas.openxmlformats.org/officeDocument/2006/relationships/image" Target="../media/image21.emf"/><Relationship Id="rId2"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4" name="Footer Placeholder 3"/>
          <p:cNvSpPr>
            <a:spLocks noGrp="1"/>
          </p:cNvSpPr>
          <p:nvPr>
            <p:ph type="ftr" sz="quarter" idx="2"/>
          </p:nvPr>
        </p:nvSpPr>
        <p:spPr>
          <a:xfrm>
            <a:off x="0" y="8829967"/>
            <a:ext cx="297180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2C7380B7-47CF-1249-A152-50B13C17ED3E}" type="slidenum">
              <a:rPr lang="en-US"/>
              <a:pPr>
                <a:defRPr/>
              </a:pPr>
              <a:t>‹#›</a:t>
            </a:fld>
            <a:endParaRPr lang="en-US" dirty="0"/>
          </a:p>
        </p:txBody>
      </p:sp>
    </p:spTree>
    <p:extLst>
      <p:ext uri="{BB962C8B-B14F-4D97-AF65-F5344CB8AC3E}">
        <p14:creationId xmlns:p14="http://schemas.microsoft.com/office/powerpoint/2010/main" val="2374519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E974CB0B-16ED-5D4F-96C9-8BDDF2669E05}" type="datetime1">
              <a:rPr lang="en-US"/>
              <a:pPr>
                <a:defRPr/>
              </a:pPr>
              <a:t>3/14/17</a:t>
            </a:fld>
            <a:endParaRPr lang="en-US" dirty="0"/>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C3B9437-49E6-7947-B8D1-46531293FE41}" type="slidenum">
              <a:rPr lang="en-US"/>
              <a:pPr>
                <a:defRPr/>
              </a:pPr>
              <a:t>‹#›</a:t>
            </a:fld>
            <a:endParaRPr lang="en-US" dirty="0"/>
          </a:p>
        </p:txBody>
      </p:sp>
    </p:spTree>
    <p:extLst>
      <p:ext uri="{BB962C8B-B14F-4D97-AF65-F5344CB8AC3E}">
        <p14:creationId xmlns:p14="http://schemas.microsoft.com/office/powerpoint/2010/main" val="370325403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1</a:t>
            </a:fld>
            <a:endParaRPr lang="en-US" dirty="0"/>
          </a:p>
        </p:txBody>
      </p:sp>
    </p:spTree>
    <p:extLst>
      <p:ext uri="{BB962C8B-B14F-4D97-AF65-F5344CB8AC3E}">
        <p14:creationId xmlns:p14="http://schemas.microsoft.com/office/powerpoint/2010/main" val="1776003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remember:</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23</a:t>
            </a:fld>
            <a:endParaRPr lang="en-US" dirty="0"/>
          </a:p>
        </p:txBody>
      </p:sp>
    </p:spTree>
    <p:extLst>
      <p:ext uri="{BB962C8B-B14F-4D97-AF65-F5344CB8AC3E}">
        <p14:creationId xmlns:p14="http://schemas.microsoft.com/office/powerpoint/2010/main" val="1853142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remember: WE ONLY OBSERVE ONE OF THESE THINGS FOR EACH PERSON, BECAUSE THEY ARE EITHER IN THE TREATMENT GROUP OR THE CONTROL GROUP.  WE CAN’T DIRECTLY OBSERVER WHAT WOULD HAVE HAPPENED HAD EACH PERSON BEEN IN THE OTHER GROUP.  BUT LET’S FORGET THAT FOR A SECOND</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24</a:t>
            </a:fld>
            <a:endParaRPr lang="en-US" dirty="0"/>
          </a:p>
        </p:txBody>
      </p:sp>
    </p:spTree>
    <p:extLst>
      <p:ext uri="{BB962C8B-B14F-4D97-AF65-F5344CB8AC3E}">
        <p14:creationId xmlns:p14="http://schemas.microsoft.com/office/powerpoint/2010/main" val="185314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HAD THAT INFORMATION, THIS IS WHAT WE’D DO.  FOR EACH PERSON, WE CALCULATE THE DIFFERENCE BETWEEN WHAT WOULD HAPPEN IF THEY GOT THE TREATMENT AND IF THEY DIDN’T.</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25</a:t>
            </a:fld>
            <a:endParaRPr lang="en-US" dirty="0"/>
          </a:p>
        </p:txBody>
      </p:sp>
    </p:spTree>
    <p:extLst>
      <p:ext uri="{BB962C8B-B14F-4D97-AF65-F5344CB8AC3E}">
        <p14:creationId xmlns:p14="http://schemas.microsoft.com/office/powerpoint/2010/main" val="185314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KEY IDEA IS THAT, BECAUSE OF RANDOMIZATION, THERE IS A PERSON IN THE CONTROL GROUP SIMILAR TO EACH PERSON IN THE TREATMENT GROUP, SO YOU CAN COMPARE THOSE PEOPLE.</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26</a:t>
            </a:fld>
            <a:endParaRPr lang="en-US" dirty="0"/>
          </a:p>
        </p:txBody>
      </p:sp>
    </p:spTree>
    <p:extLst>
      <p:ext uri="{BB962C8B-B14F-4D97-AF65-F5344CB8AC3E}">
        <p14:creationId xmlns:p14="http://schemas.microsoft.com/office/powerpoint/2010/main" val="135280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r>
            <a:r>
              <a:rPr lang="en-US" baseline="0" dirty="0" smtClean="0"/>
              <a:t>e main effects capture the ATE, which is the same for everybody, through the first term, and the effect of the various covariates on the base rate (income, gender, etc.)</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32</a:t>
            </a:fld>
            <a:endParaRPr lang="en-US" dirty="0"/>
          </a:p>
        </p:txBody>
      </p:sp>
    </p:spTree>
    <p:extLst>
      <p:ext uri="{BB962C8B-B14F-4D97-AF65-F5344CB8AC3E}">
        <p14:creationId xmlns:p14="http://schemas.microsoft.com/office/powerpoint/2010/main" val="363930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interaction</a:t>
            </a:r>
            <a:r>
              <a:rPr lang="en-US" baseline="0" dirty="0" smtClean="0"/>
              <a:t> terms allow the treatment effect to vary with the covariates.</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33</a:t>
            </a:fld>
            <a:endParaRPr lang="en-US" dirty="0"/>
          </a:p>
        </p:txBody>
      </p:sp>
    </p:spTree>
    <p:extLst>
      <p:ext uri="{BB962C8B-B14F-4D97-AF65-F5344CB8AC3E}">
        <p14:creationId xmlns:p14="http://schemas.microsoft.com/office/powerpoint/2010/main" val="2419572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vanilla GBT and RF models with treatment indicators thrown in can</a:t>
            </a:r>
            <a:r>
              <a:rPr lang="en-US" baseline="0" dirty="0" smtClean="0"/>
              <a:t> work, as well as differently regularized LASSO models.  But here we’ll just focus on this one example type.</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37</a:t>
            </a:fld>
            <a:endParaRPr lang="en-US" dirty="0"/>
          </a:p>
        </p:txBody>
      </p:sp>
    </p:spTree>
    <p:extLst>
      <p:ext uri="{BB962C8B-B14F-4D97-AF65-F5344CB8AC3E}">
        <p14:creationId xmlns:p14="http://schemas.microsoft.com/office/powerpoint/2010/main" val="395188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vanilla GBT and RF models with treatment indicators thrown in can</a:t>
            </a:r>
            <a:r>
              <a:rPr lang="en-US" baseline="0" dirty="0" smtClean="0"/>
              <a:t> work, as well as differently regularized LASSO models.  But here we’ll just focus on this one example type.</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38</a:t>
            </a:fld>
            <a:endParaRPr lang="en-US" dirty="0"/>
          </a:p>
        </p:txBody>
      </p:sp>
    </p:spTree>
    <p:extLst>
      <p:ext uri="{BB962C8B-B14F-4D97-AF65-F5344CB8AC3E}">
        <p14:creationId xmlns:p14="http://schemas.microsoft.com/office/powerpoint/2010/main" val="3951889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vanilla GBT and RF models with treatment indicators thrown in can</a:t>
            </a:r>
            <a:r>
              <a:rPr lang="en-US" baseline="0" dirty="0" smtClean="0"/>
              <a:t> work, as well as differently regularized LASSO models.  But here we’ll just focus on this one example type.</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39</a:t>
            </a:fld>
            <a:endParaRPr lang="en-US" dirty="0"/>
          </a:p>
        </p:txBody>
      </p:sp>
    </p:spTree>
    <p:extLst>
      <p:ext uri="{BB962C8B-B14F-4D97-AF65-F5344CB8AC3E}">
        <p14:creationId xmlns:p14="http://schemas.microsoft.com/office/powerpoint/2010/main" val="3951889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vanilla GBT and RF models with treatment indicators thrown in can</a:t>
            </a:r>
            <a:r>
              <a:rPr lang="en-US" baseline="0" dirty="0" smtClean="0"/>
              <a:t> work, as well as differently regularized LASSO models.  But here we’ll just focus on this one example type.</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40</a:t>
            </a:fld>
            <a:endParaRPr lang="en-US" dirty="0"/>
          </a:p>
        </p:txBody>
      </p:sp>
    </p:spTree>
    <p:extLst>
      <p:ext uri="{BB962C8B-B14F-4D97-AF65-F5344CB8AC3E}">
        <p14:creationId xmlns:p14="http://schemas.microsoft.com/office/powerpoint/2010/main" val="395188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https://pixabay.com/en/angry-debate-emotion-fist-hand-1294679/</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2</a:t>
            </a:fld>
            <a:endParaRPr lang="en-US" dirty="0"/>
          </a:p>
        </p:txBody>
      </p:sp>
    </p:spTree>
    <p:extLst>
      <p:ext uri="{BB962C8B-B14F-4D97-AF65-F5344CB8AC3E}">
        <p14:creationId xmlns:p14="http://schemas.microsoft.com/office/powerpoint/2010/main" val="2137665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49</a:t>
            </a:fld>
            <a:endParaRPr lang="en-US" dirty="0"/>
          </a:p>
        </p:txBody>
      </p:sp>
    </p:spTree>
    <p:extLst>
      <p:ext uri="{BB962C8B-B14F-4D97-AF65-F5344CB8AC3E}">
        <p14:creationId xmlns:p14="http://schemas.microsoft.com/office/powerpoint/2010/main" val="123233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Because of our unique</a:t>
            </a:r>
            <a:r>
              <a:rPr lang="en-US" baseline="0" dirty="0" smtClean="0"/>
              <a:t> heritage, we have a lot of different backgrounds on our data, data science, and client facing teams. (political science, economics, survey research, the hard sciences, math/stats)</a:t>
            </a:r>
            <a:endParaRPr lang="en-US" dirty="0" smtClean="0"/>
          </a:p>
          <a:p>
            <a:r>
              <a:rPr lang="en-US" dirty="0" smtClean="0"/>
              <a:t>And as a company, we sit at this sweet spot of the traditional ven</a:t>
            </a:r>
            <a:r>
              <a:rPr lang="en-US" baseline="0" dirty="0" smtClean="0"/>
              <a:t>n diagram of data science with a large new circle for social science methodology.</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50</a:t>
            </a:fld>
            <a:endParaRPr lang="en-US" dirty="0"/>
          </a:p>
        </p:txBody>
      </p:sp>
    </p:spTree>
    <p:extLst>
      <p:ext uri="{BB962C8B-B14F-4D97-AF65-F5344CB8AC3E}">
        <p14:creationId xmlns:p14="http://schemas.microsoft.com/office/powerpoint/2010/main" val="1326422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 are different persuasion universes from the first</a:t>
            </a:r>
            <a:r>
              <a:rPr lang="en-US" baseline="0" dirty="0" smtClean="0"/>
              <a:t> experiment; bars are treatment effects from the second experiment, averaged across messages in the second experiment.</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61</a:t>
            </a:fld>
            <a:endParaRPr lang="en-US" dirty="0"/>
          </a:p>
        </p:txBody>
      </p:sp>
    </p:spTree>
    <p:extLst>
      <p:ext uri="{BB962C8B-B14F-4D97-AF65-F5344CB8AC3E}">
        <p14:creationId xmlns:p14="http://schemas.microsoft.com/office/powerpoint/2010/main" val="2574726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 can select our initial universe however we want before doing the treatment/control split.  In the TV context we’ll talk about later, we could subset only to people who are aware of your network or program or brand.</a:t>
            </a:r>
          </a:p>
          <a:p>
            <a:endParaRPr lang="en-US" baseline="0" dirty="0" smtClean="0"/>
          </a:p>
          <a:p>
            <a:r>
              <a:rPr lang="en-US" baseline="0" dirty="0" smtClean="0"/>
              <a:t>In the following, we’ll simplify to just assume that we have one treatment/promo and one control.</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64</a:t>
            </a:fld>
            <a:endParaRPr lang="en-US" dirty="0"/>
          </a:p>
        </p:txBody>
      </p:sp>
    </p:spTree>
    <p:extLst>
      <p:ext uri="{BB962C8B-B14F-4D97-AF65-F5344CB8AC3E}">
        <p14:creationId xmlns:p14="http://schemas.microsoft.com/office/powerpoint/2010/main" val="913647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 can select our initial universe however we want before doing the treatment/control split.  In the TV context we’ll talk about later, we could subset only to people who are aware of your network or program or brand.</a:t>
            </a:r>
          </a:p>
          <a:p>
            <a:endParaRPr lang="en-US" baseline="0" dirty="0" smtClean="0"/>
          </a:p>
          <a:p>
            <a:r>
              <a:rPr lang="en-US" baseline="0" dirty="0" smtClean="0"/>
              <a:t>In the following, we’ll simplify to just assume that we have one treatment/promo and one control.</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65</a:t>
            </a:fld>
            <a:endParaRPr lang="en-US" dirty="0"/>
          </a:p>
        </p:txBody>
      </p:sp>
    </p:spTree>
    <p:extLst>
      <p:ext uri="{BB962C8B-B14F-4D97-AF65-F5344CB8AC3E}">
        <p14:creationId xmlns:p14="http://schemas.microsoft.com/office/powerpoint/2010/main" val="913647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 can select our initial universe however we want before doing the treatment/control split.  In the TV context we’ll talk about later, we could subset only to people who are aware of your network or program or brand.</a:t>
            </a:r>
          </a:p>
          <a:p>
            <a:endParaRPr lang="en-US" baseline="0" dirty="0" smtClean="0"/>
          </a:p>
          <a:p>
            <a:r>
              <a:rPr lang="en-US" baseline="0" dirty="0" smtClean="0"/>
              <a:t>In the following, we’ll simplify to just assume that we have one treatment/promo and one control.</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66</a:t>
            </a:fld>
            <a:endParaRPr lang="en-US" dirty="0"/>
          </a:p>
        </p:txBody>
      </p:sp>
    </p:spTree>
    <p:extLst>
      <p:ext uri="{BB962C8B-B14F-4D97-AF65-F5344CB8AC3E}">
        <p14:creationId xmlns:p14="http://schemas.microsoft.com/office/powerpoint/2010/main" val="913647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https://commons.wikimedia.org/wiki/File:The_Thinker_Musee_Rodin.jpg</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74</a:t>
            </a:fld>
            <a:endParaRPr lang="en-US" dirty="0"/>
          </a:p>
        </p:txBody>
      </p:sp>
    </p:spTree>
    <p:extLst>
      <p:ext uri="{BB962C8B-B14F-4D97-AF65-F5344CB8AC3E}">
        <p14:creationId xmlns:p14="http://schemas.microsoft.com/office/powerpoint/2010/main" val="103212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/logos</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75</a:t>
            </a:fld>
            <a:endParaRPr lang="en-US" dirty="0"/>
          </a:p>
        </p:txBody>
      </p:sp>
    </p:spTree>
    <p:extLst>
      <p:ext uri="{BB962C8B-B14F-4D97-AF65-F5344CB8AC3E}">
        <p14:creationId xmlns:p14="http://schemas.microsoft.com/office/powerpoint/2010/main" val="1032127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76</a:t>
            </a:fld>
            <a:endParaRPr lang="en-US" dirty="0"/>
          </a:p>
        </p:txBody>
      </p:sp>
    </p:spTree>
    <p:extLst>
      <p:ext uri="{BB962C8B-B14F-4D97-AF65-F5344CB8AC3E}">
        <p14:creationId xmlns:p14="http://schemas.microsoft.com/office/powerpoint/2010/main" val="2139708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3</a:t>
            </a:fld>
            <a:endParaRPr lang="en-US" dirty="0"/>
          </a:p>
        </p:txBody>
      </p:sp>
    </p:spTree>
    <p:extLst>
      <p:ext uri="{BB962C8B-B14F-4D97-AF65-F5344CB8AC3E}">
        <p14:creationId xmlns:p14="http://schemas.microsoft.com/office/powerpoint/2010/main" val="2137665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4</a:t>
            </a:fld>
            <a:endParaRPr lang="en-US" dirty="0"/>
          </a:p>
        </p:txBody>
      </p:sp>
    </p:spTree>
    <p:extLst>
      <p:ext uri="{BB962C8B-B14F-4D97-AF65-F5344CB8AC3E}">
        <p14:creationId xmlns:p14="http://schemas.microsoft.com/office/powerpoint/2010/main" val="2137665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http://www.publicdomainpictures.net/view-image.php?image=118398&amp;picture=retro-tv</a:t>
            </a:r>
          </a:p>
          <a:p>
            <a:endParaRPr lang="en-US" dirty="0" smtClean="0"/>
          </a:p>
          <a:p>
            <a:r>
              <a:rPr lang="en-US" dirty="0" smtClean="0"/>
              <a:t>A common approach to this set of problems is response</a:t>
            </a:r>
            <a:r>
              <a:rPr lang="en-US" baseline="0" dirty="0" smtClean="0"/>
              <a:t> modeling or lookalike modeling</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6</a:t>
            </a:fld>
            <a:endParaRPr lang="en-US" dirty="0"/>
          </a:p>
        </p:txBody>
      </p:sp>
    </p:spTree>
    <p:extLst>
      <p:ext uri="{BB962C8B-B14F-4D97-AF65-F5344CB8AC3E}">
        <p14:creationId xmlns:p14="http://schemas.microsoft.com/office/powerpoint/2010/main" val="2330984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latin typeface="Lato Light"/>
                <a:cs typeface="Lato Light"/>
              </a:rPr>
              <a:t>In applications like new user acquisition, another common approach is to target the people who look most like your current customers.</a:t>
            </a:r>
          </a:p>
          <a:p>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7</a:t>
            </a:fld>
            <a:endParaRPr lang="en-US" dirty="0"/>
          </a:p>
        </p:txBody>
      </p:sp>
    </p:spTree>
    <p:extLst>
      <p:ext uri="{BB962C8B-B14F-4D97-AF65-F5344CB8AC3E}">
        <p14:creationId xmlns:p14="http://schemas.microsoft.com/office/powerpoint/2010/main" val="395144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https://commons.wikimedia.org/wiki/File:The_Thinker_Musee_Rodin.jpg</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8</a:t>
            </a:fld>
            <a:endParaRPr lang="en-US" dirty="0"/>
          </a:p>
        </p:txBody>
      </p:sp>
    </p:spTree>
    <p:extLst>
      <p:ext uri="{BB962C8B-B14F-4D97-AF65-F5344CB8AC3E}">
        <p14:creationId xmlns:p14="http://schemas.microsoft.com/office/powerpoint/2010/main" val="103212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https://commons.wikimedia.org/wiki/File:Fizeau-Mascart2.png</a:t>
            </a:r>
          </a:p>
          <a:p>
            <a:endParaRPr lang="en-US" dirty="0" smtClean="0"/>
          </a:p>
          <a:p>
            <a:r>
              <a:rPr lang="en-US" dirty="0" smtClean="0"/>
              <a:t>We’ve actually run this experiment for clients before, so it’s</a:t>
            </a:r>
            <a:r>
              <a:rPr lang="en-US" baseline="0" dirty="0" smtClean="0"/>
              <a:t> not totally made up.</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9</a:t>
            </a:fld>
            <a:endParaRPr lang="en-US" dirty="0"/>
          </a:p>
        </p:txBody>
      </p:sp>
    </p:spTree>
    <p:extLst>
      <p:ext uri="{BB962C8B-B14F-4D97-AF65-F5344CB8AC3E}">
        <p14:creationId xmlns:p14="http://schemas.microsoft.com/office/powerpoint/2010/main" val="942547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 can select our initial universe however we want before doing the treatment/control split.  In the TV context we’ll talk about later, we could subset only to people who are aware of your network or program or brand.</a:t>
            </a:r>
          </a:p>
          <a:p>
            <a:endParaRPr lang="en-US" baseline="0" dirty="0" smtClean="0"/>
          </a:p>
          <a:p>
            <a:r>
              <a:rPr lang="en-US" baseline="0" dirty="0" smtClean="0"/>
              <a:t>In the following, we’ll simplify to just assume that we have one treatment/promo and one control.</a:t>
            </a:r>
            <a:endParaRPr lang="en-US" dirty="0"/>
          </a:p>
        </p:txBody>
      </p:sp>
      <p:sp>
        <p:nvSpPr>
          <p:cNvPr id="4" name="Slide Number Placeholder 3"/>
          <p:cNvSpPr>
            <a:spLocks noGrp="1"/>
          </p:cNvSpPr>
          <p:nvPr>
            <p:ph type="sldNum" sz="quarter" idx="10"/>
          </p:nvPr>
        </p:nvSpPr>
        <p:spPr/>
        <p:txBody>
          <a:bodyPr/>
          <a:lstStyle/>
          <a:p>
            <a:pPr>
              <a:defRPr/>
            </a:pPr>
            <a:fld id="{FC3B9437-49E6-7947-B8D1-46531293FE41}" type="slidenum">
              <a:rPr lang="en-US" smtClean="0"/>
              <a:pPr>
                <a:defRPr/>
              </a:pPr>
              <a:t>17</a:t>
            </a:fld>
            <a:endParaRPr lang="en-US" dirty="0"/>
          </a:p>
        </p:txBody>
      </p:sp>
    </p:spTree>
    <p:extLst>
      <p:ext uri="{BB962C8B-B14F-4D97-AF65-F5344CB8AC3E}">
        <p14:creationId xmlns:p14="http://schemas.microsoft.com/office/powerpoint/2010/main" val="91364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oolkit">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55614" y="1057947"/>
            <a:ext cx="8231187" cy="3511296"/>
          </a:xfrm>
        </p:spPr>
        <p:txBody>
          <a:bodyPr lIns="0"/>
          <a:lstStyle>
            <a:lvl1pPr>
              <a:lnSpc>
                <a:spcPct val="100000"/>
              </a:lnSpc>
              <a:spcBef>
                <a:spcPts val="400"/>
              </a:spcBef>
              <a:defRPr sz="1800" b="1">
                <a:latin typeface="Lato Light"/>
                <a:cs typeface="Lato Light"/>
              </a:defRPr>
            </a:lvl1pPr>
            <a:lvl2pPr marL="288925" indent="-174625">
              <a:lnSpc>
                <a:spcPct val="100000"/>
              </a:lnSpc>
              <a:spcBef>
                <a:spcPts val="400"/>
              </a:spcBef>
              <a:defRPr sz="1800">
                <a:latin typeface="Lato Light"/>
                <a:cs typeface="Lato Light"/>
              </a:defRPr>
            </a:lvl2pPr>
            <a:lvl3pPr marL="517525" indent="-228600">
              <a:lnSpc>
                <a:spcPct val="100000"/>
              </a:lnSpc>
              <a:spcBef>
                <a:spcPts val="400"/>
              </a:spcBef>
              <a:defRPr sz="1800">
                <a:latin typeface="Lato Light"/>
                <a:cs typeface="Lato Light"/>
              </a:defRPr>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itle 11"/>
          <p:cNvSpPr>
            <a:spLocks noGrp="1"/>
          </p:cNvSpPr>
          <p:nvPr>
            <p:ph type="title" hasCustomPrompt="1"/>
          </p:nvPr>
        </p:nvSpPr>
        <p:spPr>
          <a:xfrm>
            <a:off x="455613" y="86868"/>
            <a:ext cx="8231188" cy="610362"/>
          </a:xfrm>
        </p:spPr>
        <p:txBody>
          <a:bodyPr lIns="0" rIns="0" anchor="ctr" anchorCtr="0"/>
          <a:lstStyle>
            <a:lvl1pPr marL="0" indent="0" algn="l">
              <a:defRPr sz="2800" b="0" i="0" baseline="0">
                <a:solidFill>
                  <a:schemeClr val="tx1"/>
                </a:solidFill>
                <a:latin typeface="Lato Light"/>
                <a:cs typeface="Lato Light"/>
              </a:defRPr>
            </a:lvl1pPr>
          </a:lstStyle>
          <a:p>
            <a:r>
              <a:rPr lang="en-US" dirty="0" smtClean="0"/>
              <a:t>Add title (2 lines max!)</a:t>
            </a:r>
            <a:endParaRPr lang="en-US" dirty="0"/>
          </a:p>
        </p:txBody>
      </p:sp>
    </p:spTree>
    <p:extLst>
      <p:ext uri="{BB962C8B-B14F-4D97-AF65-F5344CB8AC3E}">
        <p14:creationId xmlns:p14="http://schemas.microsoft.com/office/powerpoint/2010/main" val="157465573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MAIN: Toolkit">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55614" y="1057947"/>
            <a:ext cx="8231187" cy="3511296"/>
          </a:xfrm>
        </p:spPr>
        <p:txBody>
          <a:bodyPr/>
          <a:lstStyle>
            <a:lvl1pPr>
              <a:lnSpc>
                <a:spcPct val="100000"/>
              </a:lnSpc>
              <a:spcBef>
                <a:spcPts val="400"/>
              </a:spcBef>
              <a:defRPr sz="1600" b="1"/>
            </a:lvl1pPr>
            <a:lvl2pPr marL="288925" indent="-174625">
              <a:lnSpc>
                <a:spcPct val="100000"/>
              </a:lnSpc>
              <a:spcBef>
                <a:spcPts val="400"/>
              </a:spcBef>
              <a:defRPr sz="1600"/>
            </a:lvl2pPr>
            <a:lvl3pPr marL="517525" indent="-228600">
              <a:lnSpc>
                <a:spcPct val="100000"/>
              </a:lnSpc>
              <a:spcBef>
                <a:spcPts val="400"/>
              </a:spcBef>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p:txBody>
      </p:sp>
      <p:sp>
        <p:nvSpPr>
          <p:cNvPr id="11" name="Title 11"/>
          <p:cNvSpPr>
            <a:spLocks noGrp="1"/>
          </p:cNvSpPr>
          <p:nvPr>
            <p:ph type="title" hasCustomPrompt="1"/>
          </p:nvPr>
        </p:nvSpPr>
        <p:spPr>
          <a:xfrm>
            <a:off x="455613" y="86868"/>
            <a:ext cx="8231188" cy="610362"/>
          </a:xfrm>
        </p:spPr>
        <p:txBody>
          <a:bodyPr lIns="0" rIns="0" anchor="ctr" anchorCtr="0"/>
          <a:lstStyle>
            <a:lvl1pPr marL="0" indent="0" algn="l">
              <a:defRPr sz="2800" b="0" i="0" baseline="0">
                <a:solidFill>
                  <a:schemeClr val="tx1"/>
                </a:solidFill>
                <a:latin typeface="Lato Light"/>
                <a:cs typeface="Lato Light"/>
              </a:defRPr>
            </a:lvl1pPr>
          </a:lstStyle>
          <a:p>
            <a:r>
              <a:rPr lang="en-US" dirty="0" smtClean="0"/>
              <a:t>Add title (2 lines max!)</a:t>
            </a:r>
            <a:endParaRPr lang="en-US" dirty="0"/>
          </a:p>
        </p:txBody>
      </p:sp>
      <p:cxnSp>
        <p:nvCxnSpPr>
          <p:cNvPr id="4" name="Straight Connector 3"/>
          <p:cNvCxnSpPr/>
          <p:nvPr userDrawn="1"/>
        </p:nvCxnSpPr>
        <p:spPr>
          <a:xfrm>
            <a:off x="455613" y="4809611"/>
            <a:ext cx="8231188" cy="0"/>
          </a:xfrm>
          <a:prstGeom prst="line">
            <a:avLst/>
          </a:prstGeom>
          <a:ln w="3175">
            <a:solidFill>
              <a:schemeClr val="bg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138784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content ligh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3C383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prstClr val="black"/>
              </a:solidFill>
              <a:latin typeface="Helvetica" panose="020B0604020202020204" pitchFamily="34" charset="0"/>
              <a:cs typeface="Helvetica" panose="020B0604020202020204" pitchFamily="34" charset="0"/>
            </a:endParaRPr>
          </a:p>
        </p:txBody>
      </p:sp>
      <p:sp>
        <p:nvSpPr>
          <p:cNvPr id="16" name="Title 11"/>
          <p:cNvSpPr>
            <a:spLocks noGrp="1"/>
          </p:cNvSpPr>
          <p:nvPr>
            <p:ph type="title" hasCustomPrompt="1"/>
          </p:nvPr>
        </p:nvSpPr>
        <p:spPr>
          <a:xfrm>
            <a:off x="455613" y="86868"/>
            <a:ext cx="8231188" cy="610362"/>
          </a:xfrm>
        </p:spPr>
        <p:txBody>
          <a:bodyPr lIns="0" rIns="0" anchor="ctr" anchorCtr="0"/>
          <a:lstStyle>
            <a:lvl1pPr marL="0" indent="0" algn="l">
              <a:defRPr sz="2800" b="0" i="0" baseline="0">
                <a:solidFill>
                  <a:srgbClr val="FFFFFF"/>
                </a:solidFill>
                <a:latin typeface="Lato Light"/>
                <a:cs typeface="Lato Light"/>
              </a:defRPr>
            </a:lvl1pPr>
          </a:lstStyle>
          <a:p>
            <a:r>
              <a:rPr lang="en-US" dirty="0" smtClean="0"/>
              <a:t>Add title (2 lines max!)</a:t>
            </a:r>
            <a:endParaRPr lang="en-US" dirty="0"/>
          </a:p>
        </p:txBody>
      </p:sp>
    </p:spTree>
    <p:extLst>
      <p:ext uri="{BB962C8B-B14F-4D97-AF65-F5344CB8AC3E}">
        <p14:creationId xmlns:p14="http://schemas.microsoft.com/office/powerpoint/2010/main" val="329163226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Main text slide">
    <p:spTree>
      <p:nvGrpSpPr>
        <p:cNvPr id="1" name=""/>
        <p:cNvGrpSpPr/>
        <p:nvPr/>
      </p:nvGrpSpPr>
      <p:grpSpPr>
        <a:xfrm>
          <a:off x="0" y="0"/>
          <a:ext cx="0" cy="0"/>
          <a:chOff x="0" y="0"/>
          <a:chExt cx="0" cy="0"/>
        </a:xfrm>
      </p:grpSpPr>
      <p:sp>
        <p:nvSpPr>
          <p:cNvPr id="28" name="Text Placeholder 17"/>
          <p:cNvSpPr>
            <a:spLocks noGrp="1"/>
          </p:cNvSpPr>
          <p:nvPr>
            <p:ph type="body" sz="quarter" idx="13"/>
          </p:nvPr>
        </p:nvSpPr>
        <p:spPr>
          <a:xfrm>
            <a:off x="457200" y="1057947"/>
            <a:ext cx="8229600" cy="3508338"/>
          </a:xfrm>
          <a:prstGeom prst="rect">
            <a:avLst/>
          </a:prstGeom>
        </p:spPr>
        <p:txBody>
          <a:bodyPr/>
          <a:lstStyle>
            <a:lvl1pPr marL="0" marR="0"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sz="1451" b="1"/>
            </a:lvl1pPr>
            <a:lvl2pPr marL="394970" marR="0" indent="-197486" algn="l" defTabSz="789941" rtl="0" eaLnBrk="1" fontAlgn="auto" latinLnBrk="0" hangingPunct="1">
              <a:lnSpc>
                <a:spcPct val="90000"/>
              </a:lnSpc>
              <a:spcBef>
                <a:spcPts val="431"/>
              </a:spcBef>
              <a:spcAft>
                <a:spcPts val="0"/>
              </a:spcAft>
              <a:buClrTx/>
              <a:buSzTx/>
              <a:buFont typeface="Arial" panose="020B0604020202020204" pitchFamily="34" charset="0"/>
              <a:buChar char="•"/>
              <a:tabLst/>
              <a:defRPr sz="1451"/>
            </a:lvl2pPr>
            <a:lvl3pPr marL="789941" marR="0"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sz="1451" baseline="0"/>
            </a:lvl3pPr>
            <a:lvl4pPr marL="1184911" marR="0"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sz="1451"/>
            </a:lvl4pPr>
            <a:lvl5pPr>
              <a:defRPr sz="1296"/>
            </a:lvl5pPr>
          </a:lstStyle>
          <a:p>
            <a:pPr marL="0" marR="0" lvl="0"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dirty="0" smtClean="0">
                <a:ln>
                  <a:noFill/>
                </a:ln>
                <a:solidFill>
                  <a:prstClr val="black"/>
                </a:solidFill>
                <a:effectLst/>
                <a:uLnTx/>
                <a:uFillTx/>
                <a:latin typeface="Helvetica" pitchFamily="34" charset="0"/>
              </a:rPr>
              <a:t>Click to edit Master text styles</a:t>
            </a:r>
          </a:p>
          <a:p>
            <a:pPr marL="0" marR="0" lvl="1"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dirty="0" smtClean="0">
                <a:ln>
                  <a:noFill/>
                </a:ln>
                <a:solidFill>
                  <a:prstClr val="black"/>
                </a:solidFill>
                <a:effectLst/>
                <a:uLnTx/>
                <a:uFillTx/>
                <a:latin typeface="Helvetica" pitchFamily="34" charset="0"/>
              </a:rPr>
              <a:t>Second level</a:t>
            </a:r>
          </a:p>
          <a:p>
            <a:pPr marL="0" marR="0" lvl="2"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dirty="0" smtClean="0">
                <a:ln>
                  <a:noFill/>
                </a:ln>
                <a:solidFill>
                  <a:prstClr val="black"/>
                </a:solidFill>
                <a:effectLst/>
                <a:uLnTx/>
                <a:uFillTx/>
                <a:latin typeface="Helvetica" pitchFamily="34" charset="0"/>
              </a:rPr>
              <a:t>Third level</a:t>
            </a:r>
          </a:p>
          <a:p>
            <a:pPr marL="0" marR="0" lvl="3"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dirty="0" smtClean="0">
                <a:ln>
                  <a:noFill/>
                </a:ln>
                <a:solidFill>
                  <a:prstClr val="black"/>
                </a:solidFill>
                <a:effectLst/>
                <a:uLnTx/>
                <a:uFillTx/>
                <a:latin typeface="Helvetica" pitchFamily="34" charset="0"/>
              </a:rPr>
              <a:t>Fourth level</a:t>
            </a:r>
          </a:p>
        </p:txBody>
      </p:sp>
      <p:sp>
        <p:nvSpPr>
          <p:cNvPr id="17" name="Rectangle 16"/>
          <p:cNvSpPr/>
          <p:nvPr userDrawn="1"/>
        </p:nvSpPr>
        <p:spPr>
          <a:xfrm>
            <a:off x="3294" y="693"/>
            <a:ext cx="9140707" cy="702253"/>
          </a:xfrm>
          <a:prstGeom prst="rect">
            <a:avLst/>
          </a:prstGeom>
          <a:solidFill>
            <a:srgbClr val="43404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prstClr val="black"/>
              </a:solidFill>
              <a:latin typeface="Helvetica" panose="020B0604020202020204" pitchFamily="34" charset="0"/>
              <a:cs typeface="Helvetica" panose="020B0604020202020204" pitchFamily="34" charset="0"/>
            </a:endParaRPr>
          </a:p>
        </p:txBody>
      </p:sp>
      <p:sp>
        <p:nvSpPr>
          <p:cNvPr id="18" name="Title 11"/>
          <p:cNvSpPr>
            <a:spLocks noGrp="1"/>
          </p:cNvSpPr>
          <p:nvPr>
            <p:ph type="title" hasCustomPrompt="1"/>
          </p:nvPr>
        </p:nvSpPr>
        <p:spPr>
          <a:xfrm>
            <a:off x="455613" y="154305"/>
            <a:ext cx="8231188" cy="548640"/>
          </a:xfrm>
        </p:spPr>
        <p:txBody>
          <a:bodyPr lIns="0" rIns="0" anchor="ctr" anchorCtr="0"/>
          <a:lstStyle>
            <a:lvl1pPr marL="0" indent="0" algn="l">
              <a:defRPr sz="2400" b="1" baseline="0">
                <a:solidFill>
                  <a:schemeClr val="bg1"/>
                </a:solidFill>
              </a:defRPr>
            </a:lvl1pPr>
          </a:lstStyle>
          <a:p>
            <a:r>
              <a:rPr lang="en-US" dirty="0" smtClean="0"/>
              <a:t>Add title (2 lines max!)</a:t>
            </a:r>
            <a:endParaRPr lang="en-US" dirty="0"/>
          </a:p>
        </p:txBody>
      </p:sp>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49275"/>
          <a:stretch/>
        </p:blipFill>
        <p:spPr>
          <a:xfrm>
            <a:off x="7418752" y="693"/>
            <a:ext cx="1724080" cy="702253"/>
          </a:xfrm>
          <a:prstGeom prst="rect">
            <a:avLst/>
          </a:prstGeom>
        </p:spPr>
      </p:pic>
    </p:spTree>
    <p:extLst>
      <p:ext uri="{BB962C8B-B14F-4D97-AF65-F5344CB8AC3E}">
        <p14:creationId xmlns:p14="http://schemas.microsoft.com/office/powerpoint/2010/main" val="3010296595"/>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71450" indent="-171450">
              <a:buClr>
                <a:srgbClr val="FAB900"/>
              </a:buClr>
              <a:buFont typeface="Wingdings" charset="2"/>
              <a:buChar char="§"/>
              <a:defRPr/>
            </a:lvl1pPr>
            <a:lvl2pPr>
              <a:buClr>
                <a:srgbClr val="FAB900"/>
              </a:buClr>
              <a:defRPr/>
            </a:lvl2pPr>
            <a:lvl3pPr>
              <a:buClr>
                <a:srgbClr val="FAB900"/>
              </a:buClr>
              <a:defRPr/>
            </a:lvl3pPr>
            <a:lvl4pPr>
              <a:buClr>
                <a:srgbClr val="FAB900"/>
              </a:buClr>
              <a:defRPr/>
            </a:lvl4pPr>
            <a:lvl5pPr>
              <a:buClr>
                <a:srgbClr val="FAB900"/>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169181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fld id="{0160EDC5-9854-6242-B5B1-3824FBD4588D}" type="datetimeFigureOut">
              <a:rPr lang="en-US" smtClean="0"/>
              <a:t>3/14/17</a:t>
            </a:fld>
            <a:endParaRPr lang="en-US" dirty="0"/>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4"/>
            <a:ext cx="2133600" cy="273844"/>
          </a:xfrm>
          <a:prstGeom prst="rect">
            <a:avLst/>
          </a:prstGeom>
        </p:spPr>
        <p:txBody>
          <a:bodyPr/>
          <a:lstStyle/>
          <a:p>
            <a:fld id="{080D0663-B2A2-C147-BD1B-25E27446C70C}" type="slidenum">
              <a:rPr lang="en-US" smtClean="0"/>
              <a:t>‹#›</a:t>
            </a:fld>
            <a:endParaRPr lang="en-US" dirty="0"/>
          </a:p>
        </p:txBody>
      </p:sp>
    </p:spTree>
    <p:extLst>
      <p:ext uri="{BB962C8B-B14F-4D97-AF65-F5344CB8AC3E}">
        <p14:creationId xmlns:p14="http://schemas.microsoft.com/office/powerpoint/2010/main" val="23582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ontent ligh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3C383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schemeClr val="tx1"/>
              </a:solidFill>
              <a:latin typeface="Helvetica" panose="020B0604020202020204" pitchFamily="34" charset="0"/>
              <a:cs typeface="Helvetica" panose="020B0604020202020204" pitchFamily="34" charset="0"/>
            </a:endParaRPr>
          </a:p>
        </p:txBody>
      </p:sp>
      <p:sp>
        <p:nvSpPr>
          <p:cNvPr id="16" name="Title 11"/>
          <p:cNvSpPr>
            <a:spLocks noGrp="1"/>
          </p:cNvSpPr>
          <p:nvPr>
            <p:ph type="title" hasCustomPrompt="1"/>
          </p:nvPr>
        </p:nvSpPr>
        <p:spPr>
          <a:xfrm>
            <a:off x="455613" y="86868"/>
            <a:ext cx="8231188" cy="610362"/>
          </a:xfrm>
        </p:spPr>
        <p:txBody>
          <a:bodyPr lIns="0" rIns="0" anchor="ctr" anchorCtr="0"/>
          <a:lstStyle>
            <a:lvl1pPr marL="0" indent="0" algn="l">
              <a:defRPr sz="2800" b="0" i="0" baseline="0">
                <a:solidFill>
                  <a:srgbClr val="FFFFFF"/>
                </a:solidFill>
                <a:latin typeface="Lato Light"/>
                <a:cs typeface="Lato Light"/>
              </a:defRPr>
            </a:lvl1pPr>
          </a:lstStyle>
          <a:p>
            <a:r>
              <a:rPr lang="en-US" dirty="0" smtClean="0"/>
              <a:t>Add title (2 lines max!)</a:t>
            </a:r>
            <a:endParaRPr lang="en-US" dirty="0"/>
          </a:p>
        </p:txBody>
      </p:sp>
    </p:spTree>
    <p:extLst>
      <p:ext uri="{BB962C8B-B14F-4D97-AF65-F5344CB8AC3E}">
        <p14:creationId xmlns:p14="http://schemas.microsoft.com/office/powerpoint/2010/main" val="259878957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Main text slide">
    <p:spTree>
      <p:nvGrpSpPr>
        <p:cNvPr id="1" name=""/>
        <p:cNvGrpSpPr/>
        <p:nvPr/>
      </p:nvGrpSpPr>
      <p:grpSpPr>
        <a:xfrm>
          <a:off x="0" y="0"/>
          <a:ext cx="0" cy="0"/>
          <a:chOff x="0" y="0"/>
          <a:chExt cx="0" cy="0"/>
        </a:xfrm>
      </p:grpSpPr>
      <p:sp>
        <p:nvSpPr>
          <p:cNvPr id="3" name="Text Placeholder 4"/>
          <p:cNvSpPr>
            <a:spLocks noGrp="1"/>
          </p:cNvSpPr>
          <p:nvPr>
            <p:ph type="body" sz="quarter" idx="15"/>
          </p:nvPr>
        </p:nvSpPr>
        <p:spPr>
          <a:xfrm>
            <a:off x="455614" y="1057947"/>
            <a:ext cx="8231187" cy="3511296"/>
          </a:xfrm>
        </p:spPr>
        <p:txBody>
          <a:bodyPr lIns="0"/>
          <a:lstStyle>
            <a:lvl1pPr>
              <a:lnSpc>
                <a:spcPct val="100000"/>
              </a:lnSpc>
              <a:spcBef>
                <a:spcPts val="400"/>
              </a:spcBef>
              <a:defRPr sz="1800" b="1">
                <a:latin typeface="Lato Light"/>
                <a:cs typeface="Lato Light"/>
              </a:defRPr>
            </a:lvl1pPr>
            <a:lvl2pPr marL="288925" indent="-174625">
              <a:lnSpc>
                <a:spcPct val="100000"/>
              </a:lnSpc>
              <a:spcBef>
                <a:spcPts val="400"/>
              </a:spcBef>
              <a:defRPr sz="1800">
                <a:latin typeface="Lato Light"/>
                <a:cs typeface="Lato Light"/>
              </a:defRPr>
            </a:lvl2pPr>
            <a:lvl3pPr marL="517525" indent="-228600">
              <a:lnSpc>
                <a:spcPct val="100000"/>
              </a:lnSpc>
              <a:spcBef>
                <a:spcPts val="400"/>
              </a:spcBef>
              <a:defRPr sz="1800">
                <a:latin typeface="Lato Light"/>
                <a:cs typeface="Lato Light"/>
              </a:defRPr>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11"/>
          <p:cNvSpPr>
            <a:spLocks noGrp="1"/>
          </p:cNvSpPr>
          <p:nvPr>
            <p:ph type="title" hasCustomPrompt="1"/>
          </p:nvPr>
        </p:nvSpPr>
        <p:spPr>
          <a:xfrm>
            <a:off x="455613" y="86868"/>
            <a:ext cx="8231188" cy="610362"/>
          </a:xfrm>
        </p:spPr>
        <p:txBody>
          <a:bodyPr lIns="0" rIns="0" anchor="ctr" anchorCtr="0"/>
          <a:lstStyle>
            <a:lvl1pPr marL="0" indent="0" algn="l">
              <a:defRPr sz="2800" b="0" i="0" baseline="0">
                <a:solidFill>
                  <a:schemeClr val="tx1"/>
                </a:solidFill>
                <a:latin typeface="Lato Light"/>
                <a:cs typeface="Lato Light"/>
              </a:defRPr>
            </a:lvl1pPr>
          </a:lstStyle>
          <a:p>
            <a:r>
              <a:rPr lang="en-US" dirty="0" smtClean="0"/>
              <a:t>Add title (2 lines max!)</a:t>
            </a:r>
            <a:endParaRPr lang="en-US" dirty="0"/>
          </a:p>
        </p:txBody>
      </p:sp>
    </p:spTree>
    <p:extLst>
      <p:ext uri="{BB962C8B-B14F-4D97-AF65-F5344CB8AC3E}">
        <p14:creationId xmlns:p14="http://schemas.microsoft.com/office/powerpoint/2010/main" val="479251302"/>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age">
    <p:bg>
      <p:bgPr>
        <a:solidFill>
          <a:srgbClr val="434043"/>
        </a:solidFill>
        <a:effectLst/>
      </p:bgPr>
    </p:bg>
    <p:spTree>
      <p:nvGrpSpPr>
        <p:cNvPr id="1" name=""/>
        <p:cNvGrpSpPr/>
        <p:nvPr/>
      </p:nvGrpSpPr>
      <p:grpSpPr>
        <a:xfrm>
          <a:off x="0" y="0"/>
          <a:ext cx="0" cy="0"/>
          <a:chOff x="0" y="0"/>
          <a:chExt cx="0" cy="0"/>
        </a:xfrm>
      </p:grpSpPr>
      <p:pic>
        <p:nvPicPr>
          <p:cNvPr id="3" name="Picture 2" descr="home_feature-9d14be49d3dd032356674403939a309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4358" y="-574338"/>
            <a:ext cx="11332716" cy="5947595"/>
          </a:xfrm>
          <a:prstGeom prst="rect">
            <a:avLst/>
          </a:prstGeom>
        </p:spPr>
      </p:pic>
      <p:sp>
        <p:nvSpPr>
          <p:cNvPr id="6" name="Title 9"/>
          <p:cNvSpPr>
            <a:spLocks noGrp="1"/>
          </p:cNvSpPr>
          <p:nvPr>
            <p:ph type="title" hasCustomPrompt="1"/>
          </p:nvPr>
        </p:nvSpPr>
        <p:spPr>
          <a:xfrm>
            <a:off x="430213" y="1632174"/>
            <a:ext cx="8229600" cy="916657"/>
          </a:xfrm>
          <a:prstGeom prst="rect">
            <a:avLst/>
          </a:prstGeom>
        </p:spPr>
        <p:txBody>
          <a:bodyPr anchor="t"/>
          <a:lstStyle>
            <a:lvl1pPr algn="l">
              <a:defRPr sz="3600" b="1" i="0">
                <a:solidFill>
                  <a:srgbClr val="FFC425"/>
                </a:solidFill>
                <a:latin typeface="Lato Light"/>
                <a:cs typeface="Lato Light"/>
              </a:defRPr>
            </a:lvl1pPr>
          </a:lstStyle>
          <a:p>
            <a:r>
              <a:rPr lang="en-US" dirty="0" smtClean="0"/>
              <a:t>Title</a:t>
            </a:r>
            <a:endParaRPr lang="en-US" dirty="0"/>
          </a:p>
        </p:txBody>
      </p:sp>
      <p:sp>
        <p:nvSpPr>
          <p:cNvPr id="10" name="Text Placeholder 9"/>
          <p:cNvSpPr>
            <a:spLocks noGrp="1"/>
          </p:cNvSpPr>
          <p:nvPr>
            <p:ph type="body" sz="quarter" idx="10" hasCustomPrompt="1"/>
          </p:nvPr>
        </p:nvSpPr>
        <p:spPr>
          <a:xfrm>
            <a:off x="430214" y="2634060"/>
            <a:ext cx="4452937" cy="834628"/>
          </a:xfrm>
          <a:prstGeom prst="rect">
            <a:avLst/>
          </a:prstGeom>
        </p:spPr>
        <p:txBody>
          <a:bodyPr/>
          <a:lstStyle>
            <a:lvl1pPr marL="0" indent="0">
              <a:buNone/>
              <a:defRPr sz="1632" b="1" i="0">
                <a:solidFill>
                  <a:schemeClr val="bg1"/>
                </a:solidFill>
                <a:latin typeface="Lato Bold"/>
                <a:cs typeface="Lato Bold"/>
              </a:defRPr>
            </a:lvl1pPr>
          </a:lstStyle>
          <a:p>
            <a:pPr lvl="0"/>
            <a:r>
              <a:rPr lang="en-US" dirty="0" smtClean="0"/>
              <a:t>Date</a:t>
            </a:r>
          </a:p>
        </p:txBody>
      </p:sp>
      <p:pic>
        <p:nvPicPr>
          <p:cNvPr id="4" name="Picture 3" descr="logo_rev_t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1658" y="4064296"/>
            <a:ext cx="3180684" cy="1073481"/>
          </a:xfrm>
          <a:prstGeom prst="rect">
            <a:avLst/>
          </a:prstGeom>
        </p:spPr>
      </p:pic>
    </p:spTree>
    <p:extLst>
      <p:ext uri="{BB962C8B-B14F-4D97-AF65-F5344CB8AC3E}">
        <p14:creationId xmlns:p14="http://schemas.microsoft.com/office/powerpoint/2010/main" val="3430785038"/>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ain text slide">
    <p:spTree>
      <p:nvGrpSpPr>
        <p:cNvPr id="1" name=""/>
        <p:cNvGrpSpPr/>
        <p:nvPr/>
      </p:nvGrpSpPr>
      <p:grpSpPr>
        <a:xfrm>
          <a:off x="0" y="0"/>
          <a:ext cx="0" cy="0"/>
          <a:chOff x="0" y="0"/>
          <a:chExt cx="0" cy="0"/>
        </a:xfrm>
      </p:grpSpPr>
      <p:sp>
        <p:nvSpPr>
          <p:cNvPr id="28" name="Text Placeholder 17"/>
          <p:cNvSpPr>
            <a:spLocks noGrp="1"/>
          </p:cNvSpPr>
          <p:nvPr>
            <p:ph type="body" sz="quarter" idx="13"/>
          </p:nvPr>
        </p:nvSpPr>
        <p:spPr>
          <a:xfrm>
            <a:off x="457200" y="1057947"/>
            <a:ext cx="8229600" cy="3508338"/>
          </a:xfrm>
          <a:prstGeom prst="rect">
            <a:avLst/>
          </a:prstGeom>
        </p:spPr>
        <p:txBody>
          <a:bodyPr/>
          <a:lstStyle>
            <a:lvl1pPr marL="0" marR="0"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sz="1451" b="1"/>
            </a:lvl1pPr>
            <a:lvl2pPr marL="394970" marR="0" indent="-197486" algn="l" defTabSz="789941" rtl="0" eaLnBrk="1" fontAlgn="auto" latinLnBrk="0" hangingPunct="1">
              <a:lnSpc>
                <a:spcPct val="90000"/>
              </a:lnSpc>
              <a:spcBef>
                <a:spcPts val="431"/>
              </a:spcBef>
              <a:spcAft>
                <a:spcPts val="0"/>
              </a:spcAft>
              <a:buClrTx/>
              <a:buSzTx/>
              <a:buFont typeface="Arial" panose="020B0604020202020204" pitchFamily="34" charset="0"/>
              <a:buChar char="•"/>
              <a:tabLst/>
              <a:defRPr sz="1451"/>
            </a:lvl2pPr>
            <a:lvl3pPr marL="789941" marR="0"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sz="1451" baseline="0"/>
            </a:lvl3pPr>
            <a:lvl4pPr marL="1184911" marR="0"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sz="1451"/>
            </a:lvl4pPr>
            <a:lvl5pPr>
              <a:defRPr sz="1296"/>
            </a:lvl5pPr>
          </a:lstStyle>
          <a:p>
            <a:pPr marL="0" marR="0" lvl="0"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dirty="0" smtClean="0">
                <a:ln>
                  <a:noFill/>
                </a:ln>
                <a:solidFill>
                  <a:prstClr val="black"/>
                </a:solidFill>
                <a:effectLst/>
                <a:uLnTx/>
                <a:uFillTx/>
                <a:latin typeface="Helvetica" pitchFamily="34" charset="0"/>
              </a:rPr>
              <a:t>Click to edit Master text styles</a:t>
            </a:r>
          </a:p>
          <a:p>
            <a:pPr marL="394970" marR="0" lvl="1" indent="-197486" algn="l" defTabSz="789941" rtl="0" eaLnBrk="1" fontAlgn="auto" latinLnBrk="0" hangingPunct="1">
              <a:lnSpc>
                <a:spcPct val="90000"/>
              </a:lnSpc>
              <a:spcBef>
                <a:spcPts val="431"/>
              </a:spcBef>
              <a:spcAft>
                <a:spcPts val="0"/>
              </a:spcAft>
              <a:buClrTx/>
              <a:buSzTx/>
              <a:buFont typeface="Arial" panose="020B0604020202020204" pitchFamily="34" charset="0"/>
              <a:buChar char="•"/>
              <a:tabLst/>
              <a:defRPr/>
            </a:pPr>
            <a:r>
              <a:rPr kumimoji="0" lang="en-US" sz="1382" b="0" i="0" u="none" strike="noStrike" kern="1200" cap="none" spc="0" normalizeH="0" baseline="0" noProof="0" dirty="0" smtClean="0">
                <a:ln>
                  <a:noFill/>
                </a:ln>
                <a:solidFill>
                  <a:prstClr val="black"/>
                </a:solidFill>
                <a:effectLst/>
                <a:uLnTx/>
                <a:uFillTx/>
                <a:latin typeface="Helvetica" pitchFamily="34" charset="0"/>
              </a:rPr>
              <a:t>Second level</a:t>
            </a:r>
          </a:p>
          <a:p>
            <a:pPr marL="789941" marR="0" lvl="2"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a:pPr>
            <a:r>
              <a:rPr kumimoji="0" lang="en-US" sz="1382" b="0" i="0" u="none" strike="noStrike" kern="1200" cap="none" spc="0" normalizeH="0" baseline="0" noProof="0" dirty="0" smtClean="0">
                <a:ln>
                  <a:noFill/>
                </a:ln>
                <a:solidFill>
                  <a:prstClr val="black"/>
                </a:solidFill>
                <a:effectLst/>
                <a:uLnTx/>
                <a:uFillTx/>
                <a:latin typeface="Helvetica" pitchFamily="34" charset="0"/>
              </a:rPr>
              <a:t>Third level</a:t>
            </a:r>
          </a:p>
          <a:p>
            <a:pPr marL="1184911" marR="0" lvl="3"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a:pPr>
            <a:r>
              <a:rPr kumimoji="0" lang="en-US" sz="1382" b="0" i="0" u="none" strike="noStrike" kern="1200" cap="none" spc="0" normalizeH="0" baseline="0" noProof="0" dirty="0" smtClean="0">
                <a:ln>
                  <a:noFill/>
                </a:ln>
                <a:solidFill>
                  <a:prstClr val="black"/>
                </a:solidFill>
                <a:effectLst/>
                <a:uLnTx/>
                <a:uFillTx/>
                <a:latin typeface="Helvetica" pitchFamily="34" charset="0"/>
              </a:rPr>
              <a:t>Fourth level</a:t>
            </a:r>
          </a:p>
        </p:txBody>
      </p:sp>
      <p:sp>
        <p:nvSpPr>
          <p:cNvPr id="17" name="Rectangle 16"/>
          <p:cNvSpPr/>
          <p:nvPr userDrawn="1"/>
        </p:nvSpPr>
        <p:spPr>
          <a:xfrm>
            <a:off x="3294" y="693"/>
            <a:ext cx="9140707" cy="702253"/>
          </a:xfrm>
          <a:prstGeom prst="rect">
            <a:avLst/>
          </a:prstGeom>
          <a:solidFill>
            <a:srgbClr val="43404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schemeClr val="tx1"/>
              </a:solidFill>
              <a:latin typeface="Helvetica" panose="020B0604020202020204" pitchFamily="34" charset="0"/>
              <a:cs typeface="Helvetica" panose="020B0604020202020204" pitchFamily="34" charset="0"/>
            </a:endParaRPr>
          </a:p>
        </p:txBody>
      </p:sp>
      <p:sp>
        <p:nvSpPr>
          <p:cNvPr id="18" name="Title 11"/>
          <p:cNvSpPr>
            <a:spLocks noGrp="1"/>
          </p:cNvSpPr>
          <p:nvPr>
            <p:ph type="title" hasCustomPrompt="1"/>
          </p:nvPr>
        </p:nvSpPr>
        <p:spPr>
          <a:xfrm>
            <a:off x="455613" y="154305"/>
            <a:ext cx="8231188" cy="548640"/>
          </a:xfrm>
        </p:spPr>
        <p:txBody>
          <a:bodyPr lIns="0" rIns="0" anchor="ctr" anchorCtr="0"/>
          <a:lstStyle>
            <a:lvl1pPr marL="0" indent="0" algn="l">
              <a:defRPr sz="2400" b="1" baseline="0">
                <a:solidFill>
                  <a:schemeClr val="bg1"/>
                </a:solidFill>
              </a:defRPr>
            </a:lvl1pPr>
          </a:lstStyle>
          <a:p>
            <a:r>
              <a:rPr lang="en-US" dirty="0" smtClean="0"/>
              <a:t>Add title (2 lines max!)</a:t>
            </a:r>
            <a:endParaRPr lang="en-US" dirty="0"/>
          </a:p>
        </p:txBody>
      </p:sp>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49275"/>
          <a:stretch/>
        </p:blipFill>
        <p:spPr>
          <a:xfrm>
            <a:off x="7418752" y="693"/>
            <a:ext cx="1724080" cy="702253"/>
          </a:xfrm>
          <a:prstGeom prst="rect">
            <a:avLst/>
          </a:prstGeom>
        </p:spPr>
      </p:pic>
    </p:spTree>
    <p:extLst>
      <p:ext uri="{BB962C8B-B14F-4D97-AF65-F5344CB8AC3E}">
        <p14:creationId xmlns:p14="http://schemas.microsoft.com/office/powerpoint/2010/main" val="1724389685"/>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descr="graphic_intro.png"/>
          <p:cNvPicPr>
            <a:picLocks noChangeAspect="1"/>
          </p:cNvPicPr>
          <p:nvPr userDrawn="1"/>
        </p:nvPicPr>
        <p:blipFill>
          <a:blip r:embed="rId2">
            <a:alphaModFix amt="42000"/>
            <a:extLst>
              <a:ext uri="{28A0092B-C50C-407E-A947-70E740481C1C}">
                <a14:useLocalDpi xmlns:a14="http://schemas.microsoft.com/office/drawing/2010/main" val="0"/>
              </a:ext>
            </a:extLst>
          </a:blip>
          <a:stretch>
            <a:fillRect/>
          </a:stretch>
        </p:blipFill>
        <p:spPr>
          <a:xfrm>
            <a:off x="-160824" y="-100852"/>
            <a:ext cx="9788281" cy="5243722"/>
          </a:xfrm>
          <a:prstGeom prst="rect">
            <a:avLst/>
          </a:prstGeom>
        </p:spPr>
      </p:pic>
      <p:sp>
        <p:nvSpPr>
          <p:cNvPr id="6" name="Title 9"/>
          <p:cNvSpPr>
            <a:spLocks noGrp="1"/>
          </p:cNvSpPr>
          <p:nvPr>
            <p:ph type="title" hasCustomPrompt="1"/>
          </p:nvPr>
        </p:nvSpPr>
        <p:spPr>
          <a:xfrm>
            <a:off x="430213" y="1807031"/>
            <a:ext cx="8229600" cy="916657"/>
          </a:xfrm>
          <a:prstGeom prst="rect">
            <a:avLst/>
          </a:prstGeom>
        </p:spPr>
        <p:txBody>
          <a:bodyPr anchor="t"/>
          <a:lstStyle>
            <a:lvl1pPr algn="l">
              <a:defRPr sz="2600" b="1" i="0">
                <a:solidFill>
                  <a:srgbClr val="FFC425"/>
                </a:solidFill>
                <a:latin typeface="Helvetica" panose="020B0604020202020204" pitchFamily="34" charset="0"/>
                <a:cs typeface="Helvetica" panose="020B0604020202020204" pitchFamily="34" charset="0"/>
              </a:defRPr>
            </a:lvl1pPr>
          </a:lstStyle>
          <a:p>
            <a:r>
              <a:rPr lang="en-US" dirty="0" smtClean="0"/>
              <a:t>Title</a:t>
            </a:r>
            <a:endParaRPr lang="en-US" dirty="0"/>
          </a:p>
        </p:txBody>
      </p:sp>
      <p:sp>
        <p:nvSpPr>
          <p:cNvPr id="10" name="Text Placeholder 9"/>
          <p:cNvSpPr>
            <a:spLocks noGrp="1"/>
          </p:cNvSpPr>
          <p:nvPr>
            <p:ph type="body" sz="quarter" idx="10" hasCustomPrompt="1"/>
          </p:nvPr>
        </p:nvSpPr>
        <p:spPr>
          <a:xfrm>
            <a:off x="430214" y="2808917"/>
            <a:ext cx="4452937" cy="834628"/>
          </a:xfrm>
          <a:prstGeom prst="rect">
            <a:avLst/>
          </a:prstGeom>
        </p:spPr>
        <p:txBody>
          <a:bodyPr/>
          <a:lstStyle>
            <a:lvl1pPr marL="0" indent="0">
              <a:buNone/>
              <a:defRPr sz="1632" b="1" i="0">
                <a:solidFill>
                  <a:schemeClr val="bg1"/>
                </a:solidFill>
                <a:latin typeface="Helvetica" panose="020B0604020202020204" pitchFamily="34" charset="0"/>
                <a:cs typeface="Helvetica" panose="020B0604020202020204" pitchFamily="34" charset="0"/>
              </a:defRPr>
            </a:lvl1pPr>
          </a:lstStyle>
          <a:p>
            <a:pPr lvl="0"/>
            <a:r>
              <a:rPr lang="en-US" dirty="0" smtClean="0"/>
              <a:t>Date</a:t>
            </a:r>
          </a:p>
        </p:txBody>
      </p:sp>
      <p:pic>
        <p:nvPicPr>
          <p:cNvPr id="14" name="Picture 13" descr="logo_revers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03" y="3945770"/>
            <a:ext cx="2880360" cy="685800"/>
          </a:xfrm>
          <a:prstGeom prst="rect">
            <a:avLst/>
          </a:prstGeom>
        </p:spPr>
      </p:pic>
    </p:spTree>
    <p:extLst>
      <p:ext uri="{BB962C8B-B14F-4D97-AF65-F5344CB8AC3E}">
        <p14:creationId xmlns:p14="http://schemas.microsoft.com/office/powerpoint/2010/main" val="46694626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ain text slide">
    <p:spTree>
      <p:nvGrpSpPr>
        <p:cNvPr id="1" name=""/>
        <p:cNvGrpSpPr/>
        <p:nvPr/>
      </p:nvGrpSpPr>
      <p:grpSpPr>
        <a:xfrm>
          <a:off x="0" y="0"/>
          <a:ext cx="0" cy="0"/>
          <a:chOff x="0" y="0"/>
          <a:chExt cx="0" cy="0"/>
        </a:xfrm>
      </p:grpSpPr>
      <p:sp>
        <p:nvSpPr>
          <p:cNvPr id="28" name="Text Placeholder 17"/>
          <p:cNvSpPr>
            <a:spLocks noGrp="1"/>
          </p:cNvSpPr>
          <p:nvPr>
            <p:ph type="body" sz="quarter" idx="13"/>
          </p:nvPr>
        </p:nvSpPr>
        <p:spPr>
          <a:xfrm>
            <a:off x="457200" y="1057947"/>
            <a:ext cx="8229600" cy="3508338"/>
          </a:xfrm>
          <a:prstGeom prst="rect">
            <a:avLst/>
          </a:prstGeom>
        </p:spPr>
        <p:txBody>
          <a:bodyPr/>
          <a:lstStyle>
            <a:lvl1pPr marL="0" marR="0"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sz="1451" b="1"/>
            </a:lvl1pPr>
            <a:lvl2pPr marL="394970" marR="0" indent="-197486" algn="l" defTabSz="789941" rtl="0" eaLnBrk="1" fontAlgn="auto" latinLnBrk="0" hangingPunct="1">
              <a:lnSpc>
                <a:spcPct val="90000"/>
              </a:lnSpc>
              <a:spcBef>
                <a:spcPts val="431"/>
              </a:spcBef>
              <a:spcAft>
                <a:spcPts val="0"/>
              </a:spcAft>
              <a:buClrTx/>
              <a:buSzTx/>
              <a:buFont typeface="Arial" panose="020B0604020202020204" pitchFamily="34" charset="0"/>
              <a:buChar char="•"/>
              <a:tabLst/>
              <a:defRPr sz="1451"/>
            </a:lvl2pPr>
            <a:lvl3pPr marL="789941" marR="0"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sz="1451" baseline="0"/>
            </a:lvl3pPr>
            <a:lvl4pPr marL="1184911" marR="0" indent="-197486" algn="l" defTabSz="789941" rtl="0" eaLnBrk="1" fontAlgn="auto" latinLnBrk="0" hangingPunct="1">
              <a:lnSpc>
                <a:spcPct val="90000"/>
              </a:lnSpc>
              <a:spcBef>
                <a:spcPts val="431"/>
              </a:spcBef>
              <a:spcAft>
                <a:spcPts val="0"/>
              </a:spcAft>
              <a:buClrTx/>
              <a:buSzTx/>
              <a:buFont typeface="Courier New" panose="02070309020205020404" pitchFamily="49" charset="0"/>
              <a:buChar char="o"/>
              <a:tabLst/>
              <a:defRPr sz="1451"/>
            </a:lvl4pPr>
            <a:lvl5pPr>
              <a:defRPr sz="1296"/>
            </a:lvl5pPr>
          </a:lstStyle>
          <a:p>
            <a:pPr marL="0" marR="0" lvl="0"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smtClean="0">
                <a:ln>
                  <a:noFill/>
                </a:ln>
                <a:solidFill>
                  <a:prstClr val="black"/>
                </a:solidFill>
                <a:effectLst/>
                <a:uLnTx/>
                <a:uFillTx/>
                <a:latin typeface="Helvetica" pitchFamily="34" charset="0"/>
              </a:rPr>
              <a:t>Click to edit Master text styles</a:t>
            </a:r>
          </a:p>
          <a:p>
            <a:pPr marL="0" marR="0" lvl="1"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smtClean="0">
                <a:ln>
                  <a:noFill/>
                </a:ln>
                <a:solidFill>
                  <a:prstClr val="black"/>
                </a:solidFill>
                <a:effectLst/>
                <a:uLnTx/>
                <a:uFillTx/>
                <a:latin typeface="Helvetica" pitchFamily="34" charset="0"/>
              </a:rPr>
              <a:t>Second level</a:t>
            </a:r>
          </a:p>
          <a:p>
            <a:pPr marL="0" marR="0" lvl="2"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smtClean="0">
                <a:ln>
                  <a:noFill/>
                </a:ln>
                <a:solidFill>
                  <a:prstClr val="black"/>
                </a:solidFill>
                <a:effectLst/>
                <a:uLnTx/>
                <a:uFillTx/>
                <a:latin typeface="Helvetica" pitchFamily="34" charset="0"/>
              </a:rPr>
              <a:t>Third level</a:t>
            </a:r>
          </a:p>
          <a:p>
            <a:pPr marL="0" marR="0" lvl="3" indent="0" algn="l" defTabSz="789941" rtl="0" eaLnBrk="1" fontAlgn="auto" latinLnBrk="0" hangingPunct="1">
              <a:lnSpc>
                <a:spcPct val="90000"/>
              </a:lnSpc>
              <a:spcBef>
                <a:spcPts val="864"/>
              </a:spcBef>
              <a:spcAft>
                <a:spcPts val="0"/>
              </a:spcAft>
              <a:buClrTx/>
              <a:buSzTx/>
              <a:buFont typeface="Arial" panose="020B0604020202020204" pitchFamily="34" charset="0"/>
              <a:buNone/>
              <a:tabLst/>
              <a:defRPr/>
            </a:pPr>
            <a:r>
              <a:rPr kumimoji="0" lang="en-US" sz="1382" b="1" i="0" u="none" strike="noStrike" kern="1200" cap="none" spc="0" normalizeH="0" baseline="0" noProof="0" smtClean="0">
                <a:ln>
                  <a:noFill/>
                </a:ln>
                <a:solidFill>
                  <a:prstClr val="black"/>
                </a:solidFill>
                <a:effectLst/>
                <a:uLnTx/>
                <a:uFillTx/>
                <a:latin typeface="Helvetica" pitchFamily="34" charset="0"/>
              </a:rPr>
              <a:t>Fourth level</a:t>
            </a:r>
          </a:p>
        </p:txBody>
      </p:sp>
      <p:sp>
        <p:nvSpPr>
          <p:cNvPr id="17" name="Rectangle 16"/>
          <p:cNvSpPr/>
          <p:nvPr userDrawn="1"/>
        </p:nvSpPr>
        <p:spPr>
          <a:xfrm>
            <a:off x="3294" y="693"/>
            <a:ext cx="9140707" cy="702253"/>
          </a:xfrm>
          <a:prstGeom prst="rect">
            <a:avLst/>
          </a:prstGeom>
          <a:solidFill>
            <a:srgbClr val="43404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prstClr val="black"/>
              </a:solidFill>
              <a:latin typeface="Helvetica" panose="020B0604020202020204" pitchFamily="34" charset="0"/>
              <a:cs typeface="Helvetica" panose="020B0604020202020204" pitchFamily="34" charset="0"/>
            </a:endParaRPr>
          </a:p>
        </p:txBody>
      </p:sp>
      <p:sp>
        <p:nvSpPr>
          <p:cNvPr id="18" name="Title 11"/>
          <p:cNvSpPr>
            <a:spLocks noGrp="1"/>
          </p:cNvSpPr>
          <p:nvPr>
            <p:ph type="title" hasCustomPrompt="1"/>
          </p:nvPr>
        </p:nvSpPr>
        <p:spPr>
          <a:xfrm>
            <a:off x="455613" y="154305"/>
            <a:ext cx="8231188" cy="548640"/>
          </a:xfrm>
        </p:spPr>
        <p:txBody>
          <a:bodyPr lIns="0" rIns="0" anchor="ctr" anchorCtr="0"/>
          <a:lstStyle>
            <a:lvl1pPr marL="0" indent="0" algn="l">
              <a:defRPr sz="2400" b="1" baseline="0">
                <a:solidFill>
                  <a:schemeClr val="bg1"/>
                </a:solidFill>
              </a:defRPr>
            </a:lvl1pPr>
          </a:lstStyle>
          <a:p>
            <a:r>
              <a:rPr lang="en-US" dirty="0" smtClean="0"/>
              <a:t>Add title (2 lines max!)</a:t>
            </a:r>
            <a:endParaRPr lang="en-US" dirty="0"/>
          </a:p>
        </p:txBody>
      </p:sp>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49275"/>
          <a:stretch/>
        </p:blipFill>
        <p:spPr>
          <a:xfrm>
            <a:off x="7418752" y="693"/>
            <a:ext cx="1724080" cy="702253"/>
          </a:xfrm>
          <a:prstGeom prst="rect">
            <a:avLst/>
          </a:prstGeom>
        </p:spPr>
      </p:pic>
    </p:spTree>
    <p:extLst>
      <p:ext uri="{BB962C8B-B14F-4D97-AF65-F5344CB8AC3E}">
        <p14:creationId xmlns:p14="http://schemas.microsoft.com/office/powerpoint/2010/main" val="188215073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MAIN: Template layout">
    <p:spTree>
      <p:nvGrpSpPr>
        <p:cNvPr id="1" name=""/>
        <p:cNvGrpSpPr/>
        <p:nvPr/>
      </p:nvGrpSpPr>
      <p:grpSpPr>
        <a:xfrm>
          <a:off x="0" y="0"/>
          <a:ext cx="0" cy="0"/>
          <a:chOff x="0" y="0"/>
          <a:chExt cx="0" cy="0"/>
        </a:xfrm>
      </p:grpSpPr>
      <p:sp>
        <p:nvSpPr>
          <p:cNvPr id="17" name="Rectangle 16"/>
          <p:cNvSpPr/>
          <p:nvPr userDrawn="1"/>
        </p:nvSpPr>
        <p:spPr>
          <a:xfrm>
            <a:off x="3294" y="693"/>
            <a:ext cx="9140707" cy="702253"/>
          </a:xfrm>
          <a:prstGeom prst="rect">
            <a:avLst/>
          </a:prstGeom>
          <a:solidFill>
            <a:srgbClr val="43404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prstClr val="black"/>
              </a:solidFill>
              <a:latin typeface="Helvetica" panose="020B0604020202020204" pitchFamily="34" charset="0"/>
              <a:cs typeface="Helvetica" panose="020B0604020202020204" pitchFamily="34" charset="0"/>
            </a:endParaRPr>
          </a:p>
        </p:txBody>
      </p:sp>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49275"/>
          <a:stretch/>
        </p:blipFill>
        <p:spPr>
          <a:xfrm>
            <a:off x="7418752" y="693"/>
            <a:ext cx="1724080" cy="702253"/>
          </a:xfrm>
          <a:prstGeom prst="rect">
            <a:avLst/>
          </a:prstGeom>
        </p:spPr>
      </p:pic>
      <p:sp>
        <p:nvSpPr>
          <p:cNvPr id="10" name="Text Placeholder 4"/>
          <p:cNvSpPr>
            <a:spLocks noGrp="1"/>
          </p:cNvSpPr>
          <p:nvPr>
            <p:ph type="body" sz="quarter" idx="15"/>
          </p:nvPr>
        </p:nvSpPr>
        <p:spPr>
          <a:xfrm>
            <a:off x="455614" y="1057947"/>
            <a:ext cx="8231187" cy="3511296"/>
          </a:xfrm>
        </p:spPr>
        <p:txBody>
          <a:bodyPr/>
          <a:lstStyle>
            <a:lvl1pPr>
              <a:lnSpc>
                <a:spcPct val="100000"/>
              </a:lnSpc>
              <a:spcBef>
                <a:spcPts val="400"/>
              </a:spcBef>
              <a:defRPr sz="1600" b="1"/>
            </a:lvl1pPr>
            <a:lvl2pPr marL="288925" indent="-174625">
              <a:lnSpc>
                <a:spcPct val="100000"/>
              </a:lnSpc>
              <a:spcBef>
                <a:spcPts val="400"/>
              </a:spcBef>
              <a:defRPr sz="1600"/>
            </a:lvl2pPr>
            <a:lvl3pPr marL="517525" indent="-228600">
              <a:lnSpc>
                <a:spcPct val="100000"/>
              </a:lnSpc>
              <a:spcBef>
                <a:spcPts val="400"/>
              </a:spcBef>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1" name="Title 11"/>
          <p:cNvSpPr>
            <a:spLocks noGrp="1"/>
          </p:cNvSpPr>
          <p:nvPr>
            <p:ph type="title" hasCustomPrompt="1"/>
          </p:nvPr>
        </p:nvSpPr>
        <p:spPr>
          <a:xfrm>
            <a:off x="455613" y="86868"/>
            <a:ext cx="8231188" cy="610362"/>
          </a:xfrm>
        </p:spPr>
        <p:txBody>
          <a:bodyPr lIns="0" rIns="0" anchor="ctr" anchorCtr="0"/>
          <a:lstStyle>
            <a:lvl1pPr marL="0" indent="0" algn="l">
              <a:defRPr sz="2400" b="1" baseline="0">
                <a:solidFill>
                  <a:schemeClr val="bg1"/>
                </a:solidFill>
              </a:defRPr>
            </a:lvl1pPr>
          </a:lstStyle>
          <a:p>
            <a:r>
              <a:rPr lang="en-US" dirty="0" smtClean="0"/>
              <a:t>Add title (2 lines max!)</a:t>
            </a:r>
            <a:endParaRPr lang="en-US" dirty="0"/>
          </a:p>
        </p:txBody>
      </p:sp>
    </p:spTree>
    <p:extLst>
      <p:ext uri="{BB962C8B-B14F-4D97-AF65-F5344CB8AC3E}">
        <p14:creationId xmlns:p14="http://schemas.microsoft.com/office/powerpoint/2010/main" val="31514168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MAIN: Toolkit">
    <p:spTree>
      <p:nvGrpSpPr>
        <p:cNvPr id="1" name=""/>
        <p:cNvGrpSpPr/>
        <p:nvPr/>
      </p:nvGrpSpPr>
      <p:grpSpPr>
        <a:xfrm>
          <a:off x="0" y="0"/>
          <a:ext cx="0" cy="0"/>
          <a:chOff x="0" y="0"/>
          <a:chExt cx="0" cy="0"/>
        </a:xfrm>
      </p:grpSpPr>
      <p:sp>
        <p:nvSpPr>
          <p:cNvPr id="17" name="Rectangle 16"/>
          <p:cNvSpPr/>
          <p:nvPr userDrawn="1"/>
        </p:nvSpPr>
        <p:spPr>
          <a:xfrm>
            <a:off x="1" y="693"/>
            <a:ext cx="9144000" cy="702253"/>
          </a:xfrm>
          <a:prstGeom prst="rect">
            <a:avLst/>
          </a:prstGeom>
          <a:solidFill>
            <a:srgbClr val="43404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3543" rIns="0" rtlCol="0" anchor="ctr"/>
          <a:lstStyle/>
          <a:p>
            <a:pPr algn="ctr"/>
            <a:endParaRPr lang="en-US" sz="1429" dirty="0" smtClean="0">
              <a:solidFill>
                <a:prstClr val="black"/>
              </a:solidFill>
              <a:latin typeface="Helvetica" panose="020B0604020202020204" pitchFamily="34" charset="0"/>
              <a:cs typeface="Helvetica" panose="020B0604020202020204" pitchFamily="34" charset="0"/>
            </a:endParaRPr>
          </a:p>
        </p:txBody>
      </p:sp>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18752" y="693"/>
            <a:ext cx="1724080" cy="702253"/>
          </a:xfrm>
          <a:prstGeom prst="rect">
            <a:avLst/>
          </a:prstGeom>
        </p:spPr>
      </p:pic>
      <p:sp>
        <p:nvSpPr>
          <p:cNvPr id="5" name="Text Placeholder 4"/>
          <p:cNvSpPr>
            <a:spLocks noGrp="1"/>
          </p:cNvSpPr>
          <p:nvPr>
            <p:ph type="body" sz="quarter" idx="15"/>
          </p:nvPr>
        </p:nvSpPr>
        <p:spPr>
          <a:xfrm>
            <a:off x="455614" y="1057947"/>
            <a:ext cx="8231187" cy="3511296"/>
          </a:xfrm>
        </p:spPr>
        <p:txBody>
          <a:bodyPr/>
          <a:lstStyle>
            <a:lvl1pPr>
              <a:lnSpc>
                <a:spcPct val="100000"/>
              </a:lnSpc>
              <a:spcBef>
                <a:spcPts val="400"/>
              </a:spcBef>
              <a:defRPr sz="1600" b="1"/>
            </a:lvl1pPr>
            <a:lvl2pPr marL="288925" indent="-174625">
              <a:lnSpc>
                <a:spcPct val="100000"/>
              </a:lnSpc>
              <a:spcBef>
                <a:spcPts val="400"/>
              </a:spcBef>
              <a:defRPr sz="1600"/>
            </a:lvl2pPr>
            <a:lvl3pPr marL="517525" indent="-228600">
              <a:lnSpc>
                <a:spcPct val="100000"/>
              </a:lnSpc>
              <a:spcBef>
                <a:spcPts val="400"/>
              </a:spcBef>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itle 11"/>
          <p:cNvSpPr>
            <a:spLocks noGrp="1"/>
          </p:cNvSpPr>
          <p:nvPr>
            <p:ph type="title" hasCustomPrompt="1"/>
          </p:nvPr>
        </p:nvSpPr>
        <p:spPr>
          <a:xfrm>
            <a:off x="455613" y="86868"/>
            <a:ext cx="8231188" cy="610362"/>
          </a:xfrm>
        </p:spPr>
        <p:txBody>
          <a:bodyPr lIns="0" rIns="0" anchor="ctr" anchorCtr="0"/>
          <a:lstStyle>
            <a:lvl1pPr marL="0" indent="0" algn="l">
              <a:defRPr sz="2400" b="1" baseline="0">
                <a:solidFill>
                  <a:schemeClr val="bg1"/>
                </a:solidFill>
              </a:defRPr>
            </a:lvl1pPr>
          </a:lstStyle>
          <a:p>
            <a:r>
              <a:rPr lang="en-US" dirty="0" smtClean="0"/>
              <a:t>Add title (2 lines max!)</a:t>
            </a:r>
            <a:endParaRPr lang="en-US" dirty="0"/>
          </a:p>
        </p:txBody>
      </p:sp>
    </p:spTree>
    <p:extLst>
      <p:ext uri="{BB962C8B-B14F-4D97-AF65-F5344CB8AC3E}">
        <p14:creationId xmlns:p14="http://schemas.microsoft.com/office/powerpoint/2010/main" val="3865465924"/>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8.jpeg"/><Relationship Id="rId5"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7" name="Text Placeholder 2"/>
          <p:cNvSpPr>
            <a:spLocks noGrp="1"/>
          </p:cNvSpPr>
          <p:nvPr>
            <p:ph type="body" idx="1"/>
          </p:nvPr>
        </p:nvSpPr>
        <p:spPr bwMode="auto">
          <a:xfrm>
            <a:off x="457200" y="1200152"/>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a:p>
        </p:txBody>
      </p:sp>
    </p:spTree>
    <p:extLst>
      <p:ext uri="{BB962C8B-B14F-4D97-AF65-F5344CB8AC3E}">
        <p14:creationId xmlns:p14="http://schemas.microsoft.com/office/powerpoint/2010/main" val="148085124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4" r:id="rId4"/>
    <p:sldLayoutId id="2147483733" r:id="rId5"/>
  </p:sldLayoutIdLst>
  <p:timing>
    <p:tnLst>
      <p:par>
        <p:cTn xmlns:p14="http://schemas.microsoft.com/office/powerpoint/2010/main" id="1" dur="indefinite" restart="never" nodeType="tmRoot"/>
      </p:par>
    </p:tnLst>
  </p:timing>
  <p:txStyles>
    <p:titleStyle>
      <a:lvl1pPr algn="ctr" defTabSz="414710" rtl="0" eaLnBrk="1" fontAlgn="base" hangingPunct="1">
        <a:spcBef>
          <a:spcPct val="0"/>
        </a:spcBef>
        <a:spcAft>
          <a:spcPct val="0"/>
        </a:spcAft>
        <a:defRPr sz="1995" kern="0">
          <a:solidFill>
            <a:schemeClr val="tx1"/>
          </a:solidFill>
          <a:latin typeface="Helvetica"/>
          <a:ea typeface="ＭＳ Ｐゴシック" charset="0"/>
          <a:cs typeface="Helvetica"/>
        </a:defRPr>
      </a:lvl1pPr>
      <a:lvl2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2pPr>
      <a:lvl3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3pPr>
      <a:lvl4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4pPr>
      <a:lvl5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5pPr>
      <a:lvl6pPr marL="414710"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6pPr>
      <a:lvl7pPr marL="829421"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7pPr>
      <a:lvl8pPr marL="1244132"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8pPr>
      <a:lvl9pPr marL="1658842"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9pPr>
    </p:titleStyle>
    <p:bodyStyle>
      <a:lvl1pPr marL="0" marR="0" indent="0" algn="l" defTabSz="829421" rtl="0" eaLnBrk="1" fontAlgn="auto" latinLnBrk="0" hangingPunct="1">
        <a:lnSpc>
          <a:spcPct val="90000"/>
        </a:lnSpc>
        <a:spcBef>
          <a:spcPts val="907"/>
        </a:spcBef>
        <a:spcAft>
          <a:spcPts val="0"/>
        </a:spcAft>
        <a:buClrTx/>
        <a:buSzTx/>
        <a:buFont typeface="Arial" panose="020B0604020202020204" pitchFamily="34" charset="0"/>
        <a:buNone/>
        <a:tabLst/>
        <a:defRPr sz="1524" kern="1200">
          <a:solidFill>
            <a:schemeClr val="tx1"/>
          </a:solidFill>
          <a:latin typeface="Helvetica"/>
          <a:ea typeface="ＭＳ Ｐゴシック" charset="0"/>
          <a:cs typeface="Helvetica"/>
        </a:defRPr>
      </a:lvl1pPr>
      <a:lvl2pPr marL="414710" marR="0" indent="-207356" algn="l" defTabSz="829421" rtl="0" eaLnBrk="1" fontAlgn="auto" latinLnBrk="0" hangingPunct="1">
        <a:lnSpc>
          <a:spcPct val="90000"/>
        </a:lnSpc>
        <a:spcBef>
          <a:spcPts val="453"/>
        </a:spcBef>
        <a:spcAft>
          <a:spcPts val="0"/>
        </a:spcAft>
        <a:buClrTx/>
        <a:buSzTx/>
        <a:buFont typeface="Arial" panose="020B0604020202020204" pitchFamily="34" charset="0"/>
        <a:buChar char="•"/>
        <a:tabLst/>
        <a:defRPr sz="1524" kern="1200">
          <a:solidFill>
            <a:schemeClr val="tx1"/>
          </a:solidFill>
          <a:latin typeface="Helvetica"/>
          <a:ea typeface="ＭＳ Ｐゴシック" charset="0"/>
          <a:cs typeface="Helvetica"/>
        </a:defRPr>
      </a:lvl2pPr>
      <a:lvl3pPr marL="829421" marR="0" indent="-207356" algn="l" defTabSz="829421" rtl="0" eaLnBrk="1" fontAlgn="auto" latinLnBrk="0" hangingPunct="1">
        <a:lnSpc>
          <a:spcPct val="90000"/>
        </a:lnSpc>
        <a:spcBef>
          <a:spcPts val="453"/>
        </a:spcBef>
        <a:spcAft>
          <a:spcPts val="0"/>
        </a:spcAft>
        <a:buClrTx/>
        <a:buSzTx/>
        <a:buFont typeface="Courier New" panose="02070309020205020404" pitchFamily="49" charset="0"/>
        <a:buChar char="o"/>
        <a:tabLst/>
        <a:defRPr sz="1524" kern="1200">
          <a:solidFill>
            <a:schemeClr val="tx1"/>
          </a:solidFill>
          <a:latin typeface="Helvetica"/>
          <a:ea typeface="ＭＳ Ｐゴシック" charset="0"/>
          <a:cs typeface="Helvetica"/>
        </a:defRPr>
      </a:lvl3pPr>
      <a:lvl4pPr marL="1244132" marR="0" indent="-207356" algn="l" defTabSz="829421" rtl="0" eaLnBrk="1" fontAlgn="auto" latinLnBrk="0" hangingPunct="1">
        <a:lnSpc>
          <a:spcPct val="90000"/>
        </a:lnSpc>
        <a:spcBef>
          <a:spcPts val="453"/>
        </a:spcBef>
        <a:spcAft>
          <a:spcPts val="0"/>
        </a:spcAft>
        <a:buClrTx/>
        <a:buSzTx/>
        <a:buFont typeface="Courier New" panose="02070309020205020404" pitchFamily="49" charset="0"/>
        <a:buChar char="o"/>
        <a:tabLst/>
        <a:defRPr sz="1524" kern="1200">
          <a:solidFill>
            <a:schemeClr val="tx1"/>
          </a:solidFill>
          <a:latin typeface="Helvetica"/>
          <a:ea typeface="ＭＳ Ｐゴシック" charset="0"/>
          <a:cs typeface="Helvetica"/>
        </a:defRPr>
      </a:lvl4pPr>
      <a:lvl5pPr marL="1866197" indent="-207356" algn="l" defTabSz="414710" rtl="0" eaLnBrk="1" fontAlgn="base" hangingPunct="1">
        <a:spcBef>
          <a:spcPct val="20000"/>
        </a:spcBef>
        <a:spcAft>
          <a:spcPct val="0"/>
        </a:spcAft>
        <a:buFont typeface="Courier New"/>
        <a:buChar char="o"/>
        <a:defRPr sz="1451" kern="1200">
          <a:solidFill>
            <a:schemeClr val="tx1"/>
          </a:solidFill>
          <a:latin typeface="Helvetica"/>
          <a:ea typeface="ＭＳ Ｐゴシック" charset="0"/>
          <a:cs typeface="Helvetica"/>
        </a:defRPr>
      </a:lvl5pPr>
      <a:lvl6pPr marL="2280908" indent="-207356" algn="l" defTabSz="414710" rtl="0" eaLnBrk="1" latinLnBrk="0" hangingPunct="1">
        <a:spcBef>
          <a:spcPct val="20000"/>
        </a:spcBef>
        <a:buFont typeface="Arial"/>
        <a:buChar char="•"/>
        <a:defRPr sz="1814" kern="1200">
          <a:solidFill>
            <a:schemeClr val="tx1"/>
          </a:solidFill>
          <a:latin typeface="+mn-lt"/>
          <a:ea typeface="+mn-ea"/>
          <a:cs typeface="+mn-cs"/>
        </a:defRPr>
      </a:lvl6pPr>
      <a:lvl7pPr marL="2695618" indent="-207356" algn="l" defTabSz="414710" rtl="0" eaLnBrk="1" latinLnBrk="0" hangingPunct="1">
        <a:spcBef>
          <a:spcPct val="20000"/>
        </a:spcBef>
        <a:buFont typeface="Arial"/>
        <a:buChar char="•"/>
        <a:defRPr sz="1814" kern="1200">
          <a:solidFill>
            <a:schemeClr val="tx1"/>
          </a:solidFill>
          <a:latin typeface="+mn-lt"/>
          <a:ea typeface="+mn-ea"/>
          <a:cs typeface="+mn-cs"/>
        </a:defRPr>
      </a:lvl7pPr>
      <a:lvl8pPr marL="3110329" indent="-207356" algn="l" defTabSz="414710" rtl="0" eaLnBrk="1" latinLnBrk="0" hangingPunct="1">
        <a:spcBef>
          <a:spcPct val="20000"/>
        </a:spcBef>
        <a:buFont typeface="Arial"/>
        <a:buChar char="•"/>
        <a:defRPr sz="1814" kern="1200">
          <a:solidFill>
            <a:schemeClr val="tx1"/>
          </a:solidFill>
          <a:latin typeface="+mn-lt"/>
          <a:ea typeface="+mn-ea"/>
          <a:cs typeface="+mn-cs"/>
        </a:defRPr>
      </a:lvl8pPr>
      <a:lvl9pPr marL="3525039" indent="-207356" algn="l" defTabSz="414710" rtl="0" eaLnBrk="1" latinLnBrk="0" hangingPunct="1">
        <a:spcBef>
          <a:spcPct val="20000"/>
        </a:spcBef>
        <a:buFont typeface="Arial"/>
        <a:buChar char="•"/>
        <a:defRPr sz="1814" kern="1200">
          <a:solidFill>
            <a:schemeClr val="tx1"/>
          </a:solidFill>
          <a:latin typeface="+mn-lt"/>
          <a:ea typeface="+mn-ea"/>
          <a:cs typeface="+mn-cs"/>
        </a:defRPr>
      </a:lvl9pPr>
    </p:bodyStyle>
    <p:otherStyle>
      <a:defPPr>
        <a:defRPr lang="en-US"/>
      </a:defPPr>
      <a:lvl1pPr marL="0" algn="l" defTabSz="414710" rtl="0" eaLnBrk="1" latinLnBrk="0" hangingPunct="1">
        <a:defRPr sz="1632" kern="1200">
          <a:solidFill>
            <a:schemeClr val="tx1"/>
          </a:solidFill>
          <a:latin typeface="+mn-lt"/>
          <a:ea typeface="+mn-ea"/>
          <a:cs typeface="+mn-cs"/>
        </a:defRPr>
      </a:lvl1pPr>
      <a:lvl2pPr marL="414710" algn="l" defTabSz="414710" rtl="0" eaLnBrk="1" latinLnBrk="0" hangingPunct="1">
        <a:defRPr sz="1632" kern="1200">
          <a:solidFill>
            <a:schemeClr val="tx1"/>
          </a:solidFill>
          <a:latin typeface="+mn-lt"/>
          <a:ea typeface="+mn-ea"/>
          <a:cs typeface="+mn-cs"/>
        </a:defRPr>
      </a:lvl2pPr>
      <a:lvl3pPr marL="829421" algn="l" defTabSz="414710" rtl="0" eaLnBrk="1" latinLnBrk="0" hangingPunct="1">
        <a:defRPr sz="1632" kern="1200">
          <a:solidFill>
            <a:schemeClr val="tx1"/>
          </a:solidFill>
          <a:latin typeface="+mn-lt"/>
          <a:ea typeface="+mn-ea"/>
          <a:cs typeface="+mn-cs"/>
        </a:defRPr>
      </a:lvl3pPr>
      <a:lvl4pPr marL="1244132" algn="l" defTabSz="414710" rtl="0" eaLnBrk="1" latinLnBrk="0" hangingPunct="1">
        <a:defRPr sz="1632" kern="1200">
          <a:solidFill>
            <a:schemeClr val="tx1"/>
          </a:solidFill>
          <a:latin typeface="+mn-lt"/>
          <a:ea typeface="+mn-ea"/>
          <a:cs typeface="+mn-cs"/>
        </a:defRPr>
      </a:lvl4pPr>
      <a:lvl5pPr marL="1658842" algn="l" defTabSz="414710" rtl="0" eaLnBrk="1" latinLnBrk="0" hangingPunct="1">
        <a:defRPr sz="1632" kern="1200">
          <a:solidFill>
            <a:schemeClr val="tx1"/>
          </a:solidFill>
          <a:latin typeface="+mn-lt"/>
          <a:ea typeface="+mn-ea"/>
          <a:cs typeface="+mn-cs"/>
        </a:defRPr>
      </a:lvl5pPr>
      <a:lvl6pPr marL="2073552" algn="l" defTabSz="414710" rtl="0" eaLnBrk="1" latinLnBrk="0" hangingPunct="1">
        <a:defRPr sz="1632" kern="1200">
          <a:solidFill>
            <a:schemeClr val="tx1"/>
          </a:solidFill>
          <a:latin typeface="+mn-lt"/>
          <a:ea typeface="+mn-ea"/>
          <a:cs typeface="+mn-cs"/>
        </a:defRPr>
      </a:lvl6pPr>
      <a:lvl7pPr marL="2488263" algn="l" defTabSz="414710" rtl="0" eaLnBrk="1" latinLnBrk="0" hangingPunct="1">
        <a:defRPr sz="1632" kern="1200">
          <a:solidFill>
            <a:schemeClr val="tx1"/>
          </a:solidFill>
          <a:latin typeface="+mn-lt"/>
          <a:ea typeface="+mn-ea"/>
          <a:cs typeface="+mn-cs"/>
        </a:defRPr>
      </a:lvl7pPr>
      <a:lvl8pPr marL="2902973" algn="l" defTabSz="414710" rtl="0" eaLnBrk="1" latinLnBrk="0" hangingPunct="1">
        <a:defRPr sz="1632" kern="1200">
          <a:solidFill>
            <a:schemeClr val="tx1"/>
          </a:solidFill>
          <a:latin typeface="+mn-lt"/>
          <a:ea typeface="+mn-ea"/>
          <a:cs typeface="+mn-cs"/>
        </a:defRPr>
      </a:lvl8pPr>
      <a:lvl9pPr marL="3317683" algn="l" defTabSz="414710" rtl="0" eaLnBrk="1" latinLnBrk="0" hangingPunct="1">
        <a:defRPr sz="163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7" name="Text Placeholder 2"/>
          <p:cNvSpPr>
            <a:spLocks noGrp="1"/>
          </p:cNvSpPr>
          <p:nvPr>
            <p:ph type="body" idx="1"/>
          </p:nvPr>
        </p:nvSpPr>
        <p:spPr bwMode="auto">
          <a:xfrm>
            <a:off x="457200" y="1200152"/>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a:p>
        </p:txBody>
      </p:sp>
      <p:pic>
        <p:nvPicPr>
          <p:cNvPr id="4" name="Picture 3" descr="scienceart5.png"/>
          <p:cNvPicPr>
            <a:picLocks noChangeAspect="1"/>
          </p:cNvPicPr>
          <p:nvPr userDrawn="1"/>
        </p:nvPicPr>
        <p:blipFill rotWithShape="1">
          <a:blip r:embed="rId9">
            <a:alphaModFix amt="25000"/>
            <a:extLst>
              <a:ext uri="{28A0092B-C50C-407E-A947-70E740481C1C}">
                <a14:useLocalDpi xmlns:a14="http://schemas.microsoft.com/office/drawing/2010/main" val="0"/>
              </a:ext>
            </a:extLst>
          </a:blip>
          <a:srcRect t="50000" r="46412" b="33951"/>
          <a:stretch/>
        </p:blipFill>
        <p:spPr>
          <a:xfrm>
            <a:off x="4477267" y="6436"/>
            <a:ext cx="4663440" cy="848673"/>
          </a:xfrm>
          <a:prstGeom prst="rect">
            <a:avLst/>
          </a:prstGeom>
        </p:spPr>
      </p:pic>
    </p:spTree>
    <p:extLst>
      <p:ext uri="{BB962C8B-B14F-4D97-AF65-F5344CB8AC3E}">
        <p14:creationId xmlns:p14="http://schemas.microsoft.com/office/powerpoint/2010/main" val="83022209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6" r:id="rId7"/>
  </p:sldLayoutIdLst>
  <p:timing>
    <p:tnLst>
      <p:par>
        <p:cTn xmlns:p14="http://schemas.microsoft.com/office/powerpoint/2010/main" id="1" dur="indefinite" restart="never" nodeType="tmRoot"/>
      </p:par>
    </p:tnLst>
  </p:timing>
  <p:txStyles>
    <p:titleStyle>
      <a:lvl1pPr algn="ctr" defTabSz="414710" rtl="0" eaLnBrk="1" fontAlgn="base" hangingPunct="1">
        <a:spcBef>
          <a:spcPct val="0"/>
        </a:spcBef>
        <a:spcAft>
          <a:spcPct val="0"/>
        </a:spcAft>
        <a:defRPr sz="1995" kern="0">
          <a:solidFill>
            <a:schemeClr val="tx1"/>
          </a:solidFill>
          <a:latin typeface="Helvetica"/>
          <a:ea typeface="ＭＳ Ｐゴシック" charset="0"/>
          <a:cs typeface="Helvetica"/>
        </a:defRPr>
      </a:lvl1pPr>
      <a:lvl2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2pPr>
      <a:lvl3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3pPr>
      <a:lvl4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4pPr>
      <a:lvl5pPr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5pPr>
      <a:lvl6pPr marL="414710"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6pPr>
      <a:lvl7pPr marL="829421"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7pPr>
      <a:lvl8pPr marL="1244132"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8pPr>
      <a:lvl9pPr marL="1658842" algn="ctr" defTabSz="414710" rtl="0" eaLnBrk="1" fontAlgn="base" hangingPunct="1">
        <a:spcBef>
          <a:spcPct val="0"/>
        </a:spcBef>
        <a:spcAft>
          <a:spcPct val="0"/>
        </a:spcAft>
        <a:defRPr sz="3992">
          <a:solidFill>
            <a:schemeClr val="tx1"/>
          </a:solidFill>
          <a:latin typeface="Calibri" charset="0"/>
          <a:ea typeface="ＭＳ Ｐゴシック" charset="0"/>
          <a:cs typeface="ＭＳ Ｐゴシック" charset="0"/>
        </a:defRPr>
      </a:lvl9pPr>
    </p:titleStyle>
    <p:bodyStyle>
      <a:lvl1pPr marL="0" marR="0" indent="0" algn="l" defTabSz="829421" rtl="0" eaLnBrk="1" fontAlgn="auto" latinLnBrk="0" hangingPunct="1">
        <a:lnSpc>
          <a:spcPct val="90000"/>
        </a:lnSpc>
        <a:spcBef>
          <a:spcPts val="907"/>
        </a:spcBef>
        <a:spcAft>
          <a:spcPts val="0"/>
        </a:spcAft>
        <a:buClrTx/>
        <a:buSzTx/>
        <a:buFont typeface="Arial" panose="020B0604020202020204" pitchFamily="34" charset="0"/>
        <a:buNone/>
        <a:tabLst/>
        <a:defRPr sz="1524" kern="1200">
          <a:solidFill>
            <a:schemeClr val="tx1"/>
          </a:solidFill>
          <a:latin typeface="Helvetica"/>
          <a:ea typeface="ＭＳ Ｐゴシック" charset="0"/>
          <a:cs typeface="Helvetica"/>
        </a:defRPr>
      </a:lvl1pPr>
      <a:lvl2pPr marL="414710" marR="0" indent="-207356" algn="l" defTabSz="829421" rtl="0" eaLnBrk="1" fontAlgn="auto" latinLnBrk="0" hangingPunct="1">
        <a:lnSpc>
          <a:spcPct val="90000"/>
        </a:lnSpc>
        <a:spcBef>
          <a:spcPts val="453"/>
        </a:spcBef>
        <a:spcAft>
          <a:spcPts val="0"/>
        </a:spcAft>
        <a:buClrTx/>
        <a:buSzTx/>
        <a:buFont typeface="Arial" panose="020B0604020202020204" pitchFamily="34" charset="0"/>
        <a:buChar char="•"/>
        <a:tabLst/>
        <a:defRPr sz="1524" kern="1200">
          <a:solidFill>
            <a:schemeClr val="tx1"/>
          </a:solidFill>
          <a:latin typeface="Helvetica"/>
          <a:ea typeface="ＭＳ Ｐゴシック" charset="0"/>
          <a:cs typeface="Helvetica"/>
        </a:defRPr>
      </a:lvl2pPr>
      <a:lvl3pPr marL="829421" marR="0" indent="-207356" algn="l" defTabSz="829421" rtl="0" eaLnBrk="1" fontAlgn="auto" latinLnBrk="0" hangingPunct="1">
        <a:lnSpc>
          <a:spcPct val="90000"/>
        </a:lnSpc>
        <a:spcBef>
          <a:spcPts val="453"/>
        </a:spcBef>
        <a:spcAft>
          <a:spcPts val="0"/>
        </a:spcAft>
        <a:buClrTx/>
        <a:buSzTx/>
        <a:buFont typeface="Courier New" panose="02070309020205020404" pitchFamily="49" charset="0"/>
        <a:buChar char="o"/>
        <a:tabLst/>
        <a:defRPr sz="1524" kern="1200">
          <a:solidFill>
            <a:schemeClr val="tx1"/>
          </a:solidFill>
          <a:latin typeface="Helvetica"/>
          <a:ea typeface="ＭＳ Ｐゴシック" charset="0"/>
          <a:cs typeface="Helvetica"/>
        </a:defRPr>
      </a:lvl3pPr>
      <a:lvl4pPr marL="1244132" marR="0" indent="-207356" algn="l" defTabSz="829421" rtl="0" eaLnBrk="1" fontAlgn="auto" latinLnBrk="0" hangingPunct="1">
        <a:lnSpc>
          <a:spcPct val="90000"/>
        </a:lnSpc>
        <a:spcBef>
          <a:spcPts val="453"/>
        </a:spcBef>
        <a:spcAft>
          <a:spcPts val="0"/>
        </a:spcAft>
        <a:buClrTx/>
        <a:buSzTx/>
        <a:buFont typeface="Courier New" panose="02070309020205020404" pitchFamily="49" charset="0"/>
        <a:buChar char="o"/>
        <a:tabLst/>
        <a:defRPr sz="1524" kern="1200">
          <a:solidFill>
            <a:schemeClr val="tx1"/>
          </a:solidFill>
          <a:latin typeface="Helvetica"/>
          <a:ea typeface="ＭＳ Ｐゴシック" charset="0"/>
          <a:cs typeface="Helvetica"/>
        </a:defRPr>
      </a:lvl4pPr>
      <a:lvl5pPr marL="1866197" indent="-207356" algn="l" defTabSz="414710" rtl="0" eaLnBrk="1" fontAlgn="base" hangingPunct="1">
        <a:spcBef>
          <a:spcPct val="20000"/>
        </a:spcBef>
        <a:spcAft>
          <a:spcPct val="0"/>
        </a:spcAft>
        <a:buFont typeface="Courier New"/>
        <a:buChar char="o"/>
        <a:defRPr sz="1451" kern="1200">
          <a:solidFill>
            <a:schemeClr val="tx1"/>
          </a:solidFill>
          <a:latin typeface="Helvetica"/>
          <a:ea typeface="ＭＳ Ｐゴシック" charset="0"/>
          <a:cs typeface="Helvetica"/>
        </a:defRPr>
      </a:lvl5pPr>
      <a:lvl6pPr marL="2280908" indent="-207356" algn="l" defTabSz="414710" rtl="0" eaLnBrk="1" latinLnBrk="0" hangingPunct="1">
        <a:spcBef>
          <a:spcPct val="20000"/>
        </a:spcBef>
        <a:buFont typeface="Arial"/>
        <a:buChar char="•"/>
        <a:defRPr sz="1814" kern="1200">
          <a:solidFill>
            <a:schemeClr val="tx1"/>
          </a:solidFill>
          <a:latin typeface="+mn-lt"/>
          <a:ea typeface="+mn-ea"/>
          <a:cs typeface="+mn-cs"/>
        </a:defRPr>
      </a:lvl6pPr>
      <a:lvl7pPr marL="2695618" indent="-207356" algn="l" defTabSz="414710" rtl="0" eaLnBrk="1" latinLnBrk="0" hangingPunct="1">
        <a:spcBef>
          <a:spcPct val="20000"/>
        </a:spcBef>
        <a:buFont typeface="Arial"/>
        <a:buChar char="•"/>
        <a:defRPr sz="1814" kern="1200">
          <a:solidFill>
            <a:schemeClr val="tx1"/>
          </a:solidFill>
          <a:latin typeface="+mn-lt"/>
          <a:ea typeface="+mn-ea"/>
          <a:cs typeface="+mn-cs"/>
        </a:defRPr>
      </a:lvl7pPr>
      <a:lvl8pPr marL="3110329" indent="-207356" algn="l" defTabSz="414710" rtl="0" eaLnBrk="1" latinLnBrk="0" hangingPunct="1">
        <a:spcBef>
          <a:spcPct val="20000"/>
        </a:spcBef>
        <a:buFont typeface="Arial"/>
        <a:buChar char="•"/>
        <a:defRPr sz="1814" kern="1200">
          <a:solidFill>
            <a:schemeClr val="tx1"/>
          </a:solidFill>
          <a:latin typeface="+mn-lt"/>
          <a:ea typeface="+mn-ea"/>
          <a:cs typeface="+mn-cs"/>
        </a:defRPr>
      </a:lvl8pPr>
      <a:lvl9pPr marL="3525039" indent="-207356" algn="l" defTabSz="414710" rtl="0" eaLnBrk="1" latinLnBrk="0" hangingPunct="1">
        <a:spcBef>
          <a:spcPct val="20000"/>
        </a:spcBef>
        <a:buFont typeface="Arial"/>
        <a:buChar char="•"/>
        <a:defRPr sz="1814" kern="1200">
          <a:solidFill>
            <a:schemeClr val="tx1"/>
          </a:solidFill>
          <a:latin typeface="+mn-lt"/>
          <a:ea typeface="+mn-ea"/>
          <a:cs typeface="+mn-cs"/>
        </a:defRPr>
      </a:lvl9pPr>
    </p:bodyStyle>
    <p:otherStyle>
      <a:defPPr>
        <a:defRPr lang="en-US"/>
      </a:defPPr>
      <a:lvl1pPr marL="0" algn="l" defTabSz="414710" rtl="0" eaLnBrk="1" latinLnBrk="0" hangingPunct="1">
        <a:defRPr sz="1632" kern="1200">
          <a:solidFill>
            <a:schemeClr val="tx1"/>
          </a:solidFill>
          <a:latin typeface="+mn-lt"/>
          <a:ea typeface="+mn-ea"/>
          <a:cs typeface="+mn-cs"/>
        </a:defRPr>
      </a:lvl1pPr>
      <a:lvl2pPr marL="414710" algn="l" defTabSz="414710" rtl="0" eaLnBrk="1" latinLnBrk="0" hangingPunct="1">
        <a:defRPr sz="1632" kern="1200">
          <a:solidFill>
            <a:schemeClr val="tx1"/>
          </a:solidFill>
          <a:latin typeface="+mn-lt"/>
          <a:ea typeface="+mn-ea"/>
          <a:cs typeface="+mn-cs"/>
        </a:defRPr>
      </a:lvl2pPr>
      <a:lvl3pPr marL="829421" algn="l" defTabSz="414710" rtl="0" eaLnBrk="1" latinLnBrk="0" hangingPunct="1">
        <a:defRPr sz="1632" kern="1200">
          <a:solidFill>
            <a:schemeClr val="tx1"/>
          </a:solidFill>
          <a:latin typeface="+mn-lt"/>
          <a:ea typeface="+mn-ea"/>
          <a:cs typeface="+mn-cs"/>
        </a:defRPr>
      </a:lvl3pPr>
      <a:lvl4pPr marL="1244132" algn="l" defTabSz="414710" rtl="0" eaLnBrk="1" latinLnBrk="0" hangingPunct="1">
        <a:defRPr sz="1632" kern="1200">
          <a:solidFill>
            <a:schemeClr val="tx1"/>
          </a:solidFill>
          <a:latin typeface="+mn-lt"/>
          <a:ea typeface="+mn-ea"/>
          <a:cs typeface="+mn-cs"/>
        </a:defRPr>
      </a:lvl4pPr>
      <a:lvl5pPr marL="1658842" algn="l" defTabSz="414710" rtl="0" eaLnBrk="1" latinLnBrk="0" hangingPunct="1">
        <a:defRPr sz="1632" kern="1200">
          <a:solidFill>
            <a:schemeClr val="tx1"/>
          </a:solidFill>
          <a:latin typeface="+mn-lt"/>
          <a:ea typeface="+mn-ea"/>
          <a:cs typeface="+mn-cs"/>
        </a:defRPr>
      </a:lvl5pPr>
      <a:lvl6pPr marL="2073552" algn="l" defTabSz="414710" rtl="0" eaLnBrk="1" latinLnBrk="0" hangingPunct="1">
        <a:defRPr sz="1632" kern="1200">
          <a:solidFill>
            <a:schemeClr val="tx1"/>
          </a:solidFill>
          <a:latin typeface="+mn-lt"/>
          <a:ea typeface="+mn-ea"/>
          <a:cs typeface="+mn-cs"/>
        </a:defRPr>
      </a:lvl6pPr>
      <a:lvl7pPr marL="2488263" algn="l" defTabSz="414710" rtl="0" eaLnBrk="1" latinLnBrk="0" hangingPunct="1">
        <a:defRPr sz="1632" kern="1200">
          <a:solidFill>
            <a:schemeClr val="tx1"/>
          </a:solidFill>
          <a:latin typeface="+mn-lt"/>
          <a:ea typeface="+mn-ea"/>
          <a:cs typeface="+mn-cs"/>
        </a:defRPr>
      </a:lvl7pPr>
      <a:lvl8pPr marL="2902973" algn="l" defTabSz="414710" rtl="0" eaLnBrk="1" latinLnBrk="0" hangingPunct="1">
        <a:defRPr sz="1632" kern="1200">
          <a:solidFill>
            <a:schemeClr val="tx1"/>
          </a:solidFill>
          <a:latin typeface="+mn-lt"/>
          <a:ea typeface="+mn-ea"/>
          <a:cs typeface="+mn-cs"/>
        </a:defRPr>
      </a:lvl8pPr>
      <a:lvl9pPr marL="3317683" algn="l" defTabSz="414710" rtl="0" eaLnBrk="1" latinLnBrk="0" hangingPunct="1">
        <a:defRPr sz="163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31577" y="90488"/>
            <a:ext cx="8675489" cy="769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ctr" anchorCtr="0" compatLnSpc="1">
            <a:prstTxWarp prst="textNoShape">
              <a:avLst/>
            </a:prstTxWarp>
          </a:bodyPr>
          <a:lstStyle/>
          <a:p>
            <a:pPr lvl="0"/>
            <a:r>
              <a:rPr lang="en-US">
                <a:sym typeface="Arial" charset="0"/>
              </a:rPr>
              <a:t>Click to edit Master title style</a:t>
            </a:r>
          </a:p>
        </p:txBody>
      </p:sp>
      <p:sp>
        <p:nvSpPr>
          <p:cNvPr id="4098" name="Rectangle 2"/>
          <p:cNvSpPr>
            <a:spLocks noGrp="1" noChangeArrowheads="1"/>
          </p:cNvSpPr>
          <p:nvPr>
            <p:ph type="body" idx="1"/>
          </p:nvPr>
        </p:nvSpPr>
        <p:spPr bwMode="auto">
          <a:xfrm>
            <a:off x="231577" y="858441"/>
            <a:ext cx="8675489" cy="428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4" name="Picture 3" descr="civis_logo_rev_t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66224" y="4640486"/>
            <a:ext cx="1611553" cy="543899"/>
          </a:xfrm>
          <a:prstGeom prst="rect">
            <a:avLst/>
          </a:prstGeom>
        </p:spPr>
      </p:pic>
    </p:spTree>
    <p:extLst>
      <p:ext uri="{BB962C8B-B14F-4D97-AF65-F5344CB8AC3E}">
        <p14:creationId xmlns:p14="http://schemas.microsoft.com/office/powerpoint/2010/main" val="2678014225"/>
      </p:ext>
    </p:extLst>
  </p:cSld>
  <p:clrMap bg1="lt1" tx1="dk1" bg2="lt2" tx2="dk2" accent1="accent1" accent2="accent2" accent3="accent3" accent4="accent4" accent5="accent5" accent6="accent6" hlink="hlink" folHlink="folHlink"/>
  <p:sldLayoutIdLst>
    <p:sldLayoutId id="2147483748" r:id="rId1"/>
    <p:sldLayoutId id="2147483749" r:id="rId2"/>
  </p:sldLayoutIdLst>
  <p:transition xmlns:p14="http://schemas.microsoft.com/office/powerpoint/2010/main"/>
  <p:txStyles>
    <p:title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p:titleStyle>
    <p:body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5.emf"/><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4.bin"/><Relationship Id="rId5" Type="http://schemas.openxmlformats.org/officeDocument/2006/relationships/image" Target="../media/image17.emf"/><Relationship Id="rId6" Type="http://schemas.openxmlformats.org/officeDocument/2006/relationships/oleObject" Target="../embeddings/oleObject5.bin"/><Relationship Id="rId7" Type="http://schemas.openxmlformats.org/officeDocument/2006/relationships/image" Target="../media/image18.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6.bin"/><Relationship Id="rId5" Type="http://schemas.openxmlformats.org/officeDocument/2006/relationships/image" Target="../media/image17.emf"/><Relationship Id="rId6" Type="http://schemas.openxmlformats.org/officeDocument/2006/relationships/oleObject" Target="../embeddings/oleObject7.bin"/><Relationship Id="rId7" Type="http://schemas.openxmlformats.org/officeDocument/2006/relationships/image" Target="../media/image18.emf"/><Relationship Id="rId8" Type="http://schemas.openxmlformats.org/officeDocument/2006/relationships/oleObject" Target="../embeddings/oleObject8.bin"/><Relationship Id="rId9" Type="http://schemas.openxmlformats.org/officeDocument/2006/relationships/image" Target="../media/image19.emf"/><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9.bin"/><Relationship Id="rId5" Type="http://schemas.openxmlformats.org/officeDocument/2006/relationships/image" Target="../media/image20.emf"/><Relationship Id="rId6" Type="http://schemas.openxmlformats.org/officeDocument/2006/relationships/oleObject" Target="../embeddings/oleObject10.bin"/><Relationship Id="rId7"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1.emf"/><Relationship Id="rId5" Type="http://schemas.openxmlformats.org/officeDocument/2006/relationships/oleObject" Target="../embeddings/oleObject12.bin"/><Relationship Id="rId6" Type="http://schemas.openxmlformats.org/officeDocument/2006/relationships/image" Target="../media/image22.emf"/><Relationship Id="rId7" Type="http://schemas.openxmlformats.org/officeDocument/2006/relationships/oleObject" Target="../embeddings/oleObject13.bin"/><Relationship Id="rId8" Type="http://schemas.openxmlformats.org/officeDocument/2006/relationships/image" Target="../media/image23.emf"/><Relationship Id="rId9" Type="http://schemas.openxmlformats.org/officeDocument/2006/relationships/oleObject" Target="../embeddings/oleObject14.bin"/><Relationship Id="rId10"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1.emf"/><Relationship Id="rId5" Type="http://schemas.openxmlformats.org/officeDocument/2006/relationships/oleObject" Target="../embeddings/oleObject16.bin"/><Relationship Id="rId6" Type="http://schemas.openxmlformats.org/officeDocument/2006/relationships/image" Target="../media/image22.emf"/><Relationship Id="rId7" Type="http://schemas.openxmlformats.org/officeDocument/2006/relationships/oleObject" Target="../embeddings/oleObject17.bin"/><Relationship Id="rId8" Type="http://schemas.openxmlformats.org/officeDocument/2006/relationships/image" Target="../media/image23.emf"/><Relationship Id="rId9" Type="http://schemas.openxmlformats.org/officeDocument/2006/relationships/oleObject" Target="../embeddings/oleObject18.bin"/><Relationship Id="rId10" Type="http://schemas.openxmlformats.org/officeDocument/2006/relationships/image" Target="../media/image19.emf"/><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21.emf"/><Relationship Id="rId5" Type="http://schemas.openxmlformats.org/officeDocument/2006/relationships/oleObject" Target="../embeddings/oleObject20.bin"/><Relationship Id="rId6" Type="http://schemas.openxmlformats.org/officeDocument/2006/relationships/image" Target="../media/image22.emf"/><Relationship Id="rId7" Type="http://schemas.openxmlformats.org/officeDocument/2006/relationships/oleObject" Target="../embeddings/oleObject21.bin"/><Relationship Id="rId8" Type="http://schemas.openxmlformats.org/officeDocument/2006/relationships/image" Target="../media/image23.emf"/><Relationship Id="rId9" Type="http://schemas.openxmlformats.org/officeDocument/2006/relationships/oleObject" Target="../embeddings/oleObject22.bin"/><Relationship Id="rId10" Type="http://schemas.openxmlformats.org/officeDocument/2006/relationships/image" Target="../media/image19.emf"/><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23.bin"/><Relationship Id="rId5" Type="http://schemas.openxmlformats.org/officeDocument/2006/relationships/image" Target="../media/image21.emf"/><Relationship Id="rId6" Type="http://schemas.openxmlformats.org/officeDocument/2006/relationships/oleObject" Target="../embeddings/oleObject24.bin"/><Relationship Id="rId7" Type="http://schemas.openxmlformats.org/officeDocument/2006/relationships/image" Target="../media/image22.emf"/><Relationship Id="rId8" Type="http://schemas.openxmlformats.org/officeDocument/2006/relationships/oleObject" Target="../embeddings/oleObject25.bin"/><Relationship Id="rId9" Type="http://schemas.openxmlformats.org/officeDocument/2006/relationships/image" Target="../media/image23.emf"/><Relationship Id="rId10" Type="http://schemas.openxmlformats.org/officeDocument/2006/relationships/oleObject" Target="../embeddings/oleObject26.bin"/><Relationship Id="rId11" Type="http://schemas.openxmlformats.org/officeDocument/2006/relationships/image" Target="../media/image19.emf"/><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1.emf"/><Relationship Id="rId6" Type="http://schemas.openxmlformats.org/officeDocument/2006/relationships/oleObject" Target="../embeddings/oleObject28.bin"/><Relationship Id="rId7" Type="http://schemas.openxmlformats.org/officeDocument/2006/relationships/image" Target="../media/image22.emf"/><Relationship Id="rId8" Type="http://schemas.openxmlformats.org/officeDocument/2006/relationships/oleObject" Target="../embeddings/oleObject29.bin"/><Relationship Id="rId9" Type="http://schemas.openxmlformats.org/officeDocument/2006/relationships/image" Target="../media/image23.emf"/><Relationship Id="rId10" Type="http://schemas.openxmlformats.org/officeDocument/2006/relationships/oleObject" Target="../embeddings/oleObject30.bin"/><Relationship Id="rId11" Type="http://schemas.openxmlformats.org/officeDocument/2006/relationships/image" Target="../media/image19.emf"/><Relationship Id="rId1" Type="http://schemas.openxmlformats.org/officeDocument/2006/relationships/vmlDrawing" Target="../drawings/vmlDrawing11.vml"/><Relationship Id="rId2"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21.emf"/><Relationship Id="rId5" Type="http://schemas.openxmlformats.org/officeDocument/2006/relationships/oleObject" Target="../embeddings/oleObject32.bin"/><Relationship Id="rId6" Type="http://schemas.openxmlformats.org/officeDocument/2006/relationships/image" Target="../media/image22.emf"/><Relationship Id="rId7" Type="http://schemas.openxmlformats.org/officeDocument/2006/relationships/oleObject" Target="../embeddings/oleObject33.bin"/><Relationship Id="rId8" Type="http://schemas.openxmlformats.org/officeDocument/2006/relationships/image" Target="../media/image23.emf"/><Relationship Id="rId9" Type="http://schemas.openxmlformats.org/officeDocument/2006/relationships/oleObject" Target="../embeddings/oleObject34.bin"/><Relationship Id="rId10" Type="http://schemas.openxmlformats.org/officeDocument/2006/relationships/image" Target="../media/image19.emf"/><Relationship Id="rId1" Type="http://schemas.openxmlformats.org/officeDocument/2006/relationships/vmlDrawing" Target="../drawings/vmlDrawing12.vml"/><Relationship Id="rId2"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21.emf"/><Relationship Id="rId5" Type="http://schemas.openxmlformats.org/officeDocument/2006/relationships/oleObject" Target="../embeddings/oleObject36.bin"/><Relationship Id="rId6" Type="http://schemas.openxmlformats.org/officeDocument/2006/relationships/image" Target="../media/image22.emf"/><Relationship Id="rId7" Type="http://schemas.openxmlformats.org/officeDocument/2006/relationships/oleObject" Target="../embeddings/oleObject37.bin"/><Relationship Id="rId8" Type="http://schemas.openxmlformats.org/officeDocument/2006/relationships/image" Target="../media/image23.emf"/><Relationship Id="rId9" Type="http://schemas.openxmlformats.org/officeDocument/2006/relationships/oleObject" Target="../embeddings/oleObject38.bin"/><Relationship Id="rId10" Type="http://schemas.openxmlformats.org/officeDocument/2006/relationships/image" Target="../media/image19.emf"/><Relationship Id="rId1" Type="http://schemas.openxmlformats.org/officeDocument/2006/relationships/vmlDrawing" Target="../drawings/vmlDrawing13.vml"/><Relationship Id="rId2"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9.bin"/><Relationship Id="rId4" Type="http://schemas.openxmlformats.org/officeDocument/2006/relationships/image" Target="../media/image21.emf"/><Relationship Id="rId5" Type="http://schemas.openxmlformats.org/officeDocument/2006/relationships/oleObject" Target="../embeddings/oleObject40.bin"/><Relationship Id="rId6" Type="http://schemas.openxmlformats.org/officeDocument/2006/relationships/image" Target="../media/image22.emf"/><Relationship Id="rId7" Type="http://schemas.openxmlformats.org/officeDocument/2006/relationships/oleObject" Target="../embeddings/oleObject41.bin"/><Relationship Id="rId8" Type="http://schemas.openxmlformats.org/officeDocument/2006/relationships/image" Target="../media/image23.emf"/><Relationship Id="rId9" Type="http://schemas.openxmlformats.org/officeDocument/2006/relationships/oleObject" Target="../embeddings/oleObject42.bin"/><Relationship Id="rId10" Type="http://schemas.openxmlformats.org/officeDocument/2006/relationships/image" Target="../media/image19.emf"/><Relationship Id="rId1" Type="http://schemas.openxmlformats.org/officeDocument/2006/relationships/vmlDrawing" Target="../drawings/vmlDrawing14.vml"/><Relationship Id="rId2"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oleObject" Target="../embeddings/oleObject47.bin"/><Relationship Id="rId13" Type="http://schemas.openxmlformats.org/officeDocument/2006/relationships/image" Target="../media/image28.emf"/><Relationship Id="rId1" Type="http://schemas.openxmlformats.org/officeDocument/2006/relationships/vmlDrawing" Target="../drawings/vmlDrawing15.vml"/><Relationship Id="rId2" Type="http://schemas.openxmlformats.org/officeDocument/2006/relationships/slideLayout" Target="../slideLayouts/slideLayout13.xml"/><Relationship Id="rId3" Type="http://schemas.openxmlformats.org/officeDocument/2006/relationships/notesSlide" Target="../notesSlides/notesSlide16.xml"/><Relationship Id="rId4" Type="http://schemas.openxmlformats.org/officeDocument/2006/relationships/oleObject" Target="../embeddings/oleObject43.bin"/><Relationship Id="rId5" Type="http://schemas.openxmlformats.org/officeDocument/2006/relationships/image" Target="../media/image24.emf"/><Relationship Id="rId6" Type="http://schemas.openxmlformats.org/officeDocument/2006/relationships/oleObject" Target="../embeddings/oleObject44.bin"/><Relationship Id="rId7" Type="http://schemas.openxmlformats.org/officeDocument/2006/relationships/image" Target="../media/image25.emf"/><Relationship Id="rId8" Type="http://schemas.openxmlformats.org/officeDocument/2006/relationships/oleObject" Target="../embeddings/oleObject45.bin"/><Relationship Id="rId9" Type="http://schemas.openxmlformats.org/officeDocument/2006/relationships/image" Target="../media/image26.emf"/><Relationship Id="rId10" Type="http://schemas.openxmlformats.org/officeDocument/2006/relationships/oleObject" Target="../embeddings/oleObject46.bin"/></Relationships>
</file>

<file path=ppt/slides/_rels/slide38.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oleObject" Target="../embeddings/oleObject52.bin"/><Relationship Id="rId13" Type="http://schemas.openxmlformats.org/officeDocument/2006/relationships/image" Target="../media/image27.emf"/><Relationship Id="rId14" Type="http://schemas.openxmlformats.org/officeDocument/2006/relationships/oleObject" Target="../embeddings/oleObject53.bin"/><Relationship Id="rId15" Type="http://schemas.openxmlformats.org/officeDocument/2006/relationships/image" Target="../media/image28.emf"/><Relationship Id="rId1" Type="http://schemas.openxmlformats.org/officeDocument/2006/relationships/vmlDrawing" Target="../drawings/vmlDrawing16.vml"/><Relationship Id="rId2" Type="http://schemas.openxmlformats.org/officeDocument/2006/relationships/slideLayout" Target="../slideLayouts/slideLayout13.xml"/><Relationship Id="rId3" Type="http://schemas.openxmlformats.org/officeDocument/2006/relationships/notesSlide" Target="../notesSlides/notesSlide17.xml"/><Relationship Id="rId4" Type="http://schemas.openxmlformats.org/officeDocument/2006/relationships/oleObject" Target="../embeddings/oleObject48.bin"/><Relationship Id="rId5" Type="http://schemas.openxmlformats.org/officeDocument/2006/relationships/image" Target="../media/image29.emf"/><Relationship Id="rId6" Type="http://schemas.openxmlformats.org/officeDocument/2006/relationships/oleObject" Target="../embeddings/oleObject49.bin"/><Relationship Id="rId7" Type="http://schemas.openxmlformats.org/officeDocument/2006/relationships/image" Target="../media/image24.emf"/><Relationship Id="rId8" Type="http://schemas.openxmlformats.org/officeDocument/2006/relationships/oleObject" Target="../embeddings/oleObject50.bin"/><Relationship Id="rId9" Type="http://schemas.openxmlformats.org/officeDocument/2006/relationships/image" Target="../media/image25.emf"/><Relationship Id="rId10" Type="http://schemas.openxmlformats.org/officeDocument/2006/relationships/oleObject" Target="../embeddings/oleObject51.bin"/></Relationships>
</file>

<file path=ppt/slides/_rels/slide39.xml.rels><?xml version="1.0" encoding="UTF-8" standalone="yes"?>
<Relationships xmlns="http://schemas.openxmlformats.org/package/2006/relationships"><Relationship Id="rId11" Type="http://schemas.openxmlformats.org/officeDocument/2006/relationships/image" Target="../media/image25.emf"/><Relationship Id="rId12" Type="http://schemas.openxmlformats.org/officeDocument/2006/relationships/oleObject" Target="../embeddings/oleObject58.bin"/><Relationship Id="rId13" Type="http://schemas.openxmlformats.org/officeDocument/2006/relationships/image" Target="../media/image26.emf"/><Relationship Id="rId14" Type="http://schemas.openxmlformats.org/officeDocument/2006/relationships/oleObject" Target="../embeddings/oleObject59.bin"/><Relationship Id="rId15" Type="http://schemas.openxmlformats.org/officeDocument/2006/relationships/image" Target="../media/image27.emf"/><Relationship Id="rId16" Type="http://schemas.openxmlformats.org/officeDocument/2006/relationships/oleObject" Target="../embeddings/oleObject60.bin"/><Relationship Id="rId17" Type="http://schemas.openxmlformats.org/officeDocument/2006/relationships/image" Target="../media/image28.emf"/><Relationship Id="rId1" Type="http://schemas.openxmlformats.org/officeDocument/2006/relationships/vmlDrawing" Target="../drawings/vmlDrawing17.vml"/><Relationship Id="rId2" Type="http://schemas.openxmlformats.org/officeDocument/2006/relationships/slideLayout" Target="../slideLayouts/slideLayout13.xml"/><Relationship Id="rId3" Type="http://schemas.openxmlformats.org/officeDocument/2006/relationships/notesSlide" Target="../notesSlides/notesSlide18.xml"/><Relationship Id="rId4" Type="http://schemas.openxmlformats.org/officeDocument/2006/relationships/oleObject" Target="../embeddings/oleObject54.bin"/><Relationship Id="rId5" Type="http://schemas.openxmlformats.org/officeDocument/2006/relationships/image" Target="../media/image29.emf"/><Relationship Id="rId6" Type="http://schemas.openxmlformats.org/officeDocument/2006/relationships/oleObject" Target="../embeddings/oleObject55.bin"/><Relationship Id="rId7" Type="http://schemas.openxmlformats.org/officeDocument/2006/relationships/image" Target="../media/image30.emf"/><Relationship Id="rId8" Type="http://schemas.openxmlformats.org/officeDocument/2006/relationships/oleObject" Target="../embeddings/oleObject56.bin"/><Relationship Id="rId9" Type="http://schemas.openxmlformats.org/officeDocument/2006/relationships/image" Target="../media/image24.emf"/><Relationship Id="rId10" Type="http://schemas.openxmlformats.org/officeDocument/2006/relationships/oleObject" Target="../embeddings/oleObject5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9" Type="http://schemas.openxmlformats.org/officeDocument/2006/relationships/image" Target="../media/image24.emf"/><Relationship Id="rId20" Type="http://schemas.openxmlformats.org/officeDocument/2006/relationships/oleObject" Target="../embeddings/oleObject69.bin"/><Relationship Id="rId21" Type="http://schemas.openxmlformats.org/officeDocument/2006/relationships/image" Target="../media/image32.emf"/><Relationship Id="rId10" Type="http://schemas.openxmlformats.org/officeDocument/2006/relationships/oleObject" Target="../embeddings/oleObject64.bin"/><Relationship Id="rId11" Type="http://schemas.openxmlformats.org/officeDocument/2006/relationships/image" Target="../media/image25.emf"/><Relationship Id="rId12" Type="http://schemas.openxmlformats.org/officeDocument/2006/relationships/oleObject" Target="../embeddings/oleObject65.bin"/><Relationship Id="rId13" Type="http://schemas.openxmlformats.org/officeDocument/2006/relationships/image" Target="../media/image26.emf"/><Relationship Id="rId14" Type="http://schemas.openxmlformats.org/officeDocument/2006/relationships/oleObject" Target="../embeddings/oleObject66.bin"/><Relationship Id="rId15" Type="http://schemas.openxmlformats.org/officeDocument/2006/relationships/image" Target="../media/image27.emf"/><Relationship Id="rId16" Type="http://schemas.openxmlformats.org/officeDocument/2006/relationships/oleObject" Target="../embeddings/oleObject67.bin"/><Relationship Id="rId17" Type="http://schemas.openxmlformats.org/officeDocument/2006/relationships/image" Target="../media/image28.emf"/><Relationship Id="rId18" Type="http://schemas.openxmlformats.org/officeDocument/2006/relationships/oleObject" Target="../embeddings/oleObject68.bin"/><Relationship Id="rId19" Type="http://schemas.openxmlformats.org/officeDocument/2006/relationships/image" Target="../media/image31.emf"/><Relationship Id="rId1" Type="http://schemas.openxmlformats.org/officeDocument/2006/relationships/vmlDrawing" Target="../drawings/vmlDrawing18.vml"/><Relationship Id="rId2" Type="http://schemas.openxmlformats.org/officeDocument/2006/relationships/slideLayout" Target="../slideLayouts/slideLayout13.xml"/><Relationship Id="rId3" Type="http://schemas.openxmlformats.org/officeDocument/2006/relationships/notesSlide" Target="../notesSlides/notesSlide19.xml"/><Relationship Id="rId4" Type="http://schemas.openxmlformats.org/officeDocument/2006/relationships/oleObject" Target="../embeddings/oleObject61.bin"/><Relationship Id="rId5" Type="http://schemas.openxmlformats.org/officeDocument/2006/relationships/image" Target="../media/image29.emf"/><Relationship Id="rId6" Type="http://schemas.openxmlformats.org/officeDocument/2006/relationships/oleObject" Target="../embeddings/oleObject62.bin"/><Relationship Id="rId7" Type="http://schemas.openxmlformats.org/officeDocument/2006/relationships/image" Target="../media/image30.emf"/><Relationship Id="rId8" Type="http://schemas.openxmlformats.org/officeDocument/2006/relationships/oleObject" Target="../embeddings/oleObject63.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jp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png"/><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5184"/>
            <a:ext cx="8229600" cy="916657"/>
          </a:xfrm>
        </p:spPr>
        <p:txBody>
          <a:bodyPr/>
          <a:lstStyle/>
          <a:p>
            <a:pPr algn="ctr"/>
            <a:r>
              <a:rPr lang="en-US" sz="5000" dirty="0" smtClean="0"/>
              <a:t>The Power of Persuasion Modeling</a:t>
            </a:r>
            <a:endParaRPr lang="en-US" sz="5000" dirty="0">
              <a:solidFill>
                <a:srgbClr val="FFC425"/>
              </a:solidFill>
            </a:endParaRPr>
          </a:p>
        </p:txBody>
      </p:sp>
      <p:sp>
        <p:nvSpPr>
          <p:cNvPr id="3" name="Text Placeholder 2"/>
          <p:cNvSpPr>
            <a:spLocks noGrp="1"/>
          </p:cNvSpPr>
          <p:nvPr>
            <p:ph type="body" sz="quarter" idx="10"/>
          </p:nvPr>
        </p:nvSpPr>
        <p:spPr>
          <a:xfrm>
            <a:off x="-46301" y="2516616"/>
            <a:ext cx="4452937" cy="834628"/>
          </a:xfrm>
        </p:spPr>
        <p:txBody>
          <a:bodyPr/>
          <a:lstStyle/>
          <a:p>
            <a:pPr algn="ctr"/>
            <a:r>
              <a:rPr lang="en-US" dirty="0" smtClean="0"/>
              <a:t>Michelangelo D’Agostino</a:t>
            </a:r>
          </a:p>
          <a:p>
            <a:pPr algn="ctr"/>
            <a:r>
              <a:rPr lang="en-US" dirty="0" smtClean="0"/>
              <a:t>Director of Data Science R&amp;D</a:t>
            </a:r>
          </a:p>
          <a:p>
            <a:pPr algn="ctr"/>
            <a:r>
              <a:rPr lang="en-US" dirty="0" smtClean="0">
                <a:solidFill>
                  <a:schemeClr val="bg1"/>
                </a:solidFill>
              </a:rPr>
              <a:t>mdagostino@civisanalytics.com</a:t>
            </a:r>
          </a:p>
          <a:p>
            <a:pPr algn="ctr"/>
            <a:r>
              <a:rPr lang="en-US" dirty="0" smtClean="0"/>
              <a:t>@MichelangeloDA</a:t>
            </a:r>
            <a:endParaRPr lang="en-US" dirty="0" smtClean="0">
              <a:solidFill>
                <a:schemeClr val="bg1"/>
              </a:solidFill>
            </a:endParaRPr>
          </a:p>
        </p:txBody>
      </p:sp>
      <p:sp>
        <p:nvSpPr>
          <p:cNvPr id="4" name="Text Placeholder 2"/>
          <p:cNvSpPr txBox="1">
            <a:spLocks/>
          </p:cNvSpPr>
          <p:nvPr/>
        </p:nvSpPr>
        <p:spPr bwMode="auto">
          <a:xfrm>
            <a:off x="4555328" y="2516610"/>
            <a:ext cx="4452937" cy="83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marR="0" indent="0" algn="l" defTabSz="829421" rtl="0" eaLnBrk="1" fontAlgn="auto" latinLnBrk="0" hangingPunct="1">
              <a:lnSpc>
                <a:spcPct val="90000"/>
              </a:lnSpc>
              <a:spcBef>
                <a:spcPts val="907"/>
              </a:spcBef>
              <a:spcAft>
                <a:spcPts val="0"/>
              </a:spcAft>
              <a:buClrTx/>
              <a:buSzTx/>
              <a:buFont typeface="Arial" panose="020B0604020202020204" pitchFamily="34" charset="0"/>
              <a:buNone/>
              <a:tabLst/>
              <a:defRPr sz="1632" b="1" i="0" kern="1200">
                <a:solidFill>
                  <a:schemeClr val="bg1"/>
                </a:solidFill>
                <a:latin typeface="Lato Bold"/>
                <a:ea typeface="ＭＳ Ｐゴシック" charset="0"/>
                <a:cs typeface="Lato Bold"/>
              </a:defRPr>
            </a:lvl1pPr>
            <a:lvl2pPr marL="414710" marR="0" indent="-207356" algn="l" defTabSz="829421" rtl="0" eaLnBrk="1" fontAlgn="auto" latinLnBrk="0" hangingPunct="1">
              <a:lnSpc>
                <a:spcPct val="90000"/>
              </a:lnSpc>
              <a:spcBef>
                <a:spcPts val="453"/>
              </a:spcBef>
              <a:spcAft>
                <a:spcPts val="0"/>
              </a:spcAft>
              <a:buClrTx/>
              <a:buSzTx/>
              <a:buFont typeface="Arial" panose="020B0604020202020204" pitchFamily="34" charset="0"/>
              <a:buChar char="•"/>
              <a:tabLst/>
              <a:defRPr sz="1524" kern="1200">
                <a:solidFill>
                  <a:schemeClr val="tx1"/>
                </a:solidFill>
                <a:latin typeface="Helvetica"/>
                <a:ea typeface="ＭＳ Ｐゴシック" charset="0"/>
                <a:cs typeface="Helvetica"/>
              </a:defRPr>
            </a:lvl2pPr>
            <a:lvl3pPr marL="829421" marR="0" indent="-207356" algn="l" defTabSz="829421" rtl="0" eaLnBrk="1" fontAlgn="auto" latinLnBrk="0" hangingPunct="1">
              <a:lnSpc>
                <a:spcPct val="90000"/>
              </a:lnSpc>
              <a:spcBef>
                <a:spcPts val="453"/>
              </a:spcBef>
              <a:spcAft>
                <a:spcPts val="0"/>
              </a:spcAft>
              <a:buClrTx/>
              <a:buSzTx/>
              <a:buFont typeface="Courier New" panose="02070309020205020404" pitchFamily="49" charset="0"/>
              <a:buChar char="o"/>
              <a:tabLst/>
              <a:defRPr sz="1524" kern="1200">
                <a:solidFill>
                  <a:schemeClr val="tx1"/>
                </a:solidFill>
                <a:latin typeface="Helvetica"/>
                <a:ea typeface="ＭＳ Ｐゴシック" charset="0"/>
                <a:cs typeface="Helvetica"/>
              </a:defRPr>
            </a:lvl3pPr>
            <a:lvl4pPr marL="1244132" marR="0" indent="-207356" algn="l" defTabSz="829421" rtl="0" eaLnBrk="1" fontAlgn="auto" latinLnBrk="0" hangingPunct="1">
              <a:lnSpc>
                <a:spcPct val="90000"/>
              </a:lnSpc>
              <a:spcBef>
                <a:spcPts val="453"/>
              </a:spcBef>
              <a:spcAft>
                <a:spcPts val="0"/>
              </a:spcAft>
              <a:buClrTx/>
              <a:buSzTx/>
              <a:buFont typeface="Courier New" panose="02070309020205020404" pitchFamily="49" charset="0"/>
              <a:buChar char="o"/>
              <a:tabLst/>
              <a:defRPr sz="1524" kern="1200">
                <a:solidFill>
                  <a:schemeClr val="tx1"/>
                </a:solidFill>
                <a:latin typeface="Helvetica"/>
                <a:ea typeface="ＭＳ Ｐゴシック" charset="0"/>
                <a:cs typeface="Helvetica"/>
              </a:defRPr>
            </a:lvl4pPr>
            <a:lvl5pPr marL="1866197" indent="-207356" algn="l" defTabSz="414710" rtl="0" eaLnBrk="1" fontAlgn="base" hangingPunct="1">
              <a:spcBef>
                <a:spcPct val="20000"/>
              </a:spcBef>
              <a:spcAft>
                <a:spcPct val="0"/>
              </a:spcAft>
              <a:buFont typeface="Courier New"/>
              <a:buChar char="o"/>
              <a:defRPr sz="1451" kern="1200">
                <a:solidFill>
                  <a:schemeClr val="tx1"/>
                </a:solidFill>
                <a:latin typeface="Helvetica"/>
                <a:ea typeface="ＭＳ Ｐゴシック" charset="0"/>
                <a:cs typeface="Helvetica"/>
              </a:defRPr>
            </a:lvl5pPr>
            <a:lvl6pPr marL="2280908" indent="-207356" algn="l" defTabSz="414710" rtl="0" eaLnBrk="1" latinLnBrk="0" hangingPunct="1">
              <a:spcBef>
                <a:spcPct val="20000"/>
              </a:spcBef>
              <a:buFont typeface="Arial"/>
              <a:buChar char="•"/>
              <a:defRPr sz="1814" kern="1200">
                <a:solidFill>
                  <a:schemeClr val="tx1"/>
                </a:solidFill>
                <a:latin typeface="+mn-lt"/>
                <a:ea typeface="+mn-ea"/>
                <a:cs typeface="+mn-cs"/>
              </a:defRPr>
            </a:lvl6pPr>
            <a:lvl7pPr marL="2695618" indent="-207356" algn="l" defTabSz="414710" rtl="0" eaLnBrk="1" latinLnBrk="0" hangingPunct="1">
              <a:spcBef>
                <a:spcPct val="20000"/>
              </a:spcBef>
              <a:buFont typeface="Arial"/>
              <a:buChar char="•"/>
              <a:defRPr sz="1814" kern="1200">
                <a:solidFill>
                  <a:schemeClr val="tx1"/>
                </a:solidFill>
                <a:latin typeface="+mn-lt"/>
                <a:ea typeface="+mn-ea"/>
                <a:cs typeface="+mn-cs"/>
              </a:defRPr>
            </a:lvl7pPr>
            <a:lvl8pPr marL="3110329" indent="-207356" algn="l" defTabSz="414710" rtl="0" eaLnBrk="1" latinLnBrk="0" hangingPunct="1">
              <a:spcBef>
                <a:spcPct val="20000"/>
              </a:spcBef>
              <a:buFont typeface="Arial"/>
              <a:buChar char="•"/>
              <a:defRPr sz="1814" kern="1200">
                <a:solidFill>
                  <a:schemeClr val="tx1"/>
                </a:solidFill>
                <a:latin typeface="+mn-lt"/>
                <a:ea typeface="+mn-ea"/>
                <a:cs typeface="+mn-cs"/>
              </a:defRPr>
            </a:lvl8pPr>
            <a:lvl9pPr marL="3525039" indent="-207356" algn="l" defTabSz="414710" rtl="0" eaLnBrk="1" latinLnBrk="0" hangingPunct="1">
              <a:spcBef>
                <a:spcPct val="20000"/>
              </a:spcBef>
              <a:buFont typeface="Arial"/>
              <a:buChar char="•"/>
              <a:defRPr sz="1814" kern="1200">
                <a:solidFill>
                  <a:schemeClr val="tx1"/>
                </a:solidFill>
                <a:latin typeface="+mn-lt"/>
                <a:ea typeface="+mn-ea"/>
                <a:cs typeface="+mn-cs"/>
              </a:defRPr>
            </a:lvl9pPr>
          </a:lstStyle>
          <a:p>
            <a:pPr algn="ctr"/>
            <a:r>
              <a:rPr lang="en-US" dirty="0" smtClean="0"/>
              <a:t>Bill Lattner</a:t>
            </a:r>
          </a:p>
          <a:p>
            <a:pPr algn="ctr"/>
            <a:r>
              <a:rPr lang="en-US" dirty="0" smtClean="0"/>
              <a:t>Senior Data Scientist	</a:t>
            </a:r>
          </a:p>
          <a:p>
            <a:pPr algn="ctr"/>
            <a:r>
              <a:rPr lang="en-US" dirty="0" smtClean="0"/>
              <a:t>wlattner@civisanalytics.com</a:t>
            </a:r>
          </a:p>
          <a:p>
            <a:pPr algn="ctr"/>
            <a:r>
              <a:rPr lang="en-US" dirty="0" smtClean="0"/>
              <a:t>@wlattner</a:t>
            </a:r>
          </a:p>
        </p:txBody>
      </p:sp>
    </p:spTree>
    <p:extLst>
      <p:ext uri="{BB962C8B-B14F-4D97-AF65-F5344CB8AC3E}">
        <p14:creationId xmlns:p14="http://schemas.microsoft.com/office/powerpoint/2010/main" val="2750119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5804" y="836765"/>
            <a:ext cx="6517940" cy="3526335"/>
            <a:chOff x="225804" y="836765"/>
            <a:chExt cx="6517940" cy="3526335"/>
          </a:xfrm>
        </p:grpSpPr>
        <p:grpSp>
          <p:nvGrpSpPr>
            <p:cNvPr id="57" name="Group 56"/>
            <p:cNvGrpSpPr/>
            <p:nvPr/>
          </p:nvGrpSpPr>
          <p:grpSpPr>
            <a:xfrm>
              <a:off x="2604651" y="1094912"/>
              <a:ext cx="1970572" cy="709601"/>
              <a:chOff x="2604651" y="733595"/>
              <a:chExt cx="1970572" cy="709601"/>
            </a:xfrm>
          </p:grpSpPr>
          <p:sp>
            <p:nvSpPr>
              <p:cNvPr id="6" name="Rounded Rectangle 5"/>
              <p:cNvSpPr/>
              <p:nvPr/>
            </p:nvSpPr>
            <p:spPr bwMode="auto">
              <a:xfrm>
                <a:off x="2604651" y="733595"/>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7" name="TextBox 6"/>
              <p:cNvSpPr txBox="1"/>
              <p:nvPr/>
            </p:nvSpPr>
            <p:spPr>
              <a:xfrm>
                <a:off x="2604651" y="757524"/>
                <a:ext cx="1970572" cy="646331"/>
              </a:xfrm>
              <a:prstGeom prst="rect">
                <a:avLst/>
              </a:prstGeom>
            </p:spPr>
            <p:txBody>
              <a:bodyPr wrap="square" rtlCol="0" anchor="ctr">
                <a:spAutoFit/>
              </a:bodyPr>
              <a:lstStyle/>
              <a:p>
                <a:pPr algn="ctr"/>
                <a:r>
                  <a:rPr lang="en-US" dirty="0" smtClean="0">
                    <a:solidFill>
                      <a:schemeClr val="bg1"/>
                    </a:solidFill>
                    <a:latin typeface="Lato Black"/>
                    <a:cs typeface="Lato Black"/>
                  </a:rPr>
                  <a:t>High Purchase Model Scores</a:t>
                </a:r>
                <a:endParaRPr lang="en-US" dirty="0">
                  <a:solidFill>
                    <a:schemeClr val="bg1"/>
                  </a:solidFill>
                  <a:latin typeface="Lato Black"/>
                  <a:cs typeface="Lato Black"/>
                </a:endParaRPr>
              </a:p>
            </p:txBody>
          </p:sp>
        </p:grpSp>
        <p:grpSp>
          <p:nvGrpSpPr>
            <p:cNvPr id="55" name="Group 54"/>
            <p:cNvGrpSpPr/>
            <p:nvPr/>
          </p:nvGrpSpPr>
          <p:grpSpPr>
            <a:xfrm>
              <a:off x="2604651" y="3261948"/>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9" name="TextBox 8"/>
              <p:cNvSpPr txBox="1"/>
              <p:nvPr/>
            </p:nvSpPr>
            <p:spPr>
              <a:xfrm>
                <a:off x="2604651" y="2924560"/>
                <a:ext cx="1970572" cy="646331"/>
              </a:xfrm>
              <a:prstGeom prst="rect">
                <a:avLst/>
              </a:prstGeom>
              <a:noFill/>
            </p:spPr>
            <p:txBody>
              <a:bodyPr wrap="square" rtlCol="0">
                <a:spAutoFit/>
              </a:bodyPr>
              <a:lstStyle/>
              <a:p>
                <a:pPr algn="ctr"/>
                <a:r>
                  <a:rPr lang="en-US" dirty="0" smtClean="0">
                    <a:solidFill>
                      <a:schemeClr val="bg1"/>
                    </a:solidFill>
                    <a:latin typeface="Lato Black"/>
                    <a:cs typeface="Lato Black"/>
                  </a:rPr>
                  <a:t>Low Purchase Model Scores</a:t>
                </a:r>
                <a:endParaRPr lang="en-US" dirty="0">
                  <a:solidFill>
                    <a:schemeClr val="bg1"/>
                  </a:solidFill>
                  <a:latin typeface="Lato Black"/>
                  <a:cs typeface="Lato Black"/>
                </a:endParaRPr>
              </a:p>
            </p:txBody>
          </p:sp>
        </p:grpSp>
        <p:grpSp>
          <p:nvGrpSpPr>
            <p:cNvPr id="18" name="Group 17"/>
            <p:cNvGrpSpPr/>
            <p:nvPr/>
          </p:nvGrpSpPr>
          <p:grpSpPr>
            <a:xfrm>
              <a:off x="5592499" y="1735511"/>
              <a:ext cx="1151245" cy="486250"/>
              <a:chOff x="5450170" y="1494633"/>
              <a:chExt cx="1151245" cy="486250"/>
            </a:xfrm>
          </p:grpSpPr>
          <p:sp>
            <p:nvSpPr>
              <p:cNvPr id="13" name="Rounded Rectangle 12"/>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4" name="TextBox 13"/>
              <p:cNvSpPr txBox="1"/>
              <p:nvPr/>
            </p:nvSpPr>
            <p:spPr>
              <a:xfrm>
                <a:off x="5450170" y="1551408"/>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17" name="Group 16"/>
            <p:cNvGrpSpPr/>
            <p:nvPr/>
          </p:nvGrpSpPr>
          <p:grpSpPr>
            <a:xfrm>
              <a:off x="5592498" y="836765"/>
              <a:ext cx="1151246" cy="486250"/>
              <a:chOff x="5362590" y="595887"/>
              <a:chExt cx="1151246" cy="486250"/>
            </a:xfrm>
          </p:grpSpPr>
          <p:sp>
            <p:nvSpPr>
              <p:cNvPr id="15" name="Rounded Rectangle 1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6" name="TextBox 15"/>
              <p:cNvSpPr txBox="1"/>
              <p:nvPr/>
            </p:nvSpPr>
            <p:spPr>
              <a:xfrm>
                <a:off x="5362590" y="658893"/>
                <a:ext cx="1151245"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grpSp>
          <p:nvGrpSpPr>
            <p:cNvPr id="21" name="Group 20"/>
            <p:cNvGrpSpPr/>
            <p:nvPr/>
          </p:nvGrpSpPr>
          <p:grpSpPr>
            <a:xfrm>
              <a:off x="5592499" y="3876850"/>
              <a:ext cx="1151245" cy="486250"/>
              <a:chOff x="5450170" y="1494633"/>
              <a:chExt cx="1151245" cy="486250"/>
            </a:xfrm>
          </p:grpSpPr>
          <p:sp>
            <p:nvSpPr>
              <p:cNvPr id="22" name="Rounded Rectangle 21"/>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3" name="TextBox 22"/>
              <p:cNvSpPr txBox="1"/>
              <p:nvPr/>
            </p:nvSpPr>
            <p:spPr>
              <a:xfrm>
                <a:off x="5559651" y="1551408"/>
                <a:ext cx="95418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24" name="Group 23"/>
            <p:cNvGrpSpPr/>
            <p:nvPr/>
          </p:nvGrpSpPr>
          <p:grpSpPr>
            <a:xfrm>
              <a:off x="5592499" y="2978104"/>
              <a:ext cx="1151245" cy="486250"/>
              <a:chOff x="5362591" y="595887"/>
              <a:chExt cx="1151245" cy="486250"/>
            </a:xfrm>
          </p:grpSpPr>
          <p:sp>
            <p:nvSpPr>
              <p:cNvPr id="25" name="Rounded Rectangle 2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6" name="TextBox 25"/>
              <p:cNvSpPr txBox="1"/>
              <p:nvPr/>
            </p:nvSpPr>
            <p:spPr>
              <a:xfrm>
                <a:off x="5362592" y="652662"/>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cxnSp>
          <p:nvCxnSpPr>
            <p:cNvPr id="33" name="Elbow Connector 32"/>
            <p:cNvCxnSpPr>
              <a:stCxn id="4" idx="4"/>
              <a:endCxn id="6" idx="1"/>
            </p:cNvCxnSpPr>
            <p:nvPr/>
          </p:nvCxnSpPr>
          <p:spPr bwMode="auto">
            <a:xfrm flipV="1">
              <a:off x="1664038" y="1449713"/>
              <a:ext cx="940613" cy="116718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a:off x="1664038" y="2616901"/>
              <a:ext cx="940613" cy="99984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endCxn id="25" idx="1"/>
            </p:cNvCxnSpPr>
            <p:nvPr/>
          </p:nvCxnSpPr>
          <p:spPr bwMode="auto">
            <a:xfrm flipV="1">
              <a:off x="4575223" y="3221229"/>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p:cNvCxnSpPr>
              <a:endCxn id="22" idx="1"/>
            </p:cNvCxnSpPr>
            <p:nvPr/>
          </p:nvCxnSpPr>
          <p:spPr bwMode="auto">
            <a:xfrm>
              <a:off x="4575223" y="3616749"/>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Elbow Connector 61"/>
            <p:cNvCxnSpPr/>
            <p:nvPr/>
          </p:nvCxnSpPr>
          <p:spPr bwMode="auto">
            <a:xfrm flipV="1">
              <a:off x="4575223" y="1073014"/>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p:nvPr/>
          </p:nvCxnSpPr>
          <p:spPr bwMode="auto">
            <a:xfrm>
              <a:off x="4575223" y="1468534"/>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25804" y="1848337"/>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5" name="TextBox 4"/>
            <p:cNvSpPr txBox="1"/>
            <p:nvPr/>
          </p:nvSpPr>
          <p:spPr>
            <a:xfrm>
              <a:off x="225804" y="2554134"/>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grpSp>
    </p:spTree>
    <p:extLst>
      <p:ext uri="{BB962C8B-B14F-4D97-AF65-F5344CB8AC3E}">
        <p14:creationId xmlns:p14="http://schemas.microsoft.com/office/powerpoint/2010/main" val="11613157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5804" y="358246"/>
            <a:ext cx="8718400" cy="4004854"/>
            <a:chOff x="225804" y="358246"/>
            <a:chExt cx="8718400" cy="4004854"/>
          </a:xfrm>
        </p:grpSpPr>
        <p:grpSp>
          <p:nvGrpSpPr>
            <p:cNvPr id="57" name="Group 56"/>
            <p:cNvGrpSpPr/>
            <p:nvPr/>
          </p:nvGrpSpPr>
          <p:grpSpPr>
            <a:xfrm>
              <a:off x="2604651" y="1094912"/>
              <a:ext cx="1970572" cy="709601"/>
              <a:chOff x="2604651" y="733595"/>
              <a:chExt cx="1970572" cy="709601"/>
            </a:xfrm>
          </p:grpSpPr>
          <p:sp>
            <p:nvSpPr>
              <p:cNvPr id="6" name="Rounded Rectangle 5"/>
              <p:cNvSpPr/>
              <p:nvPr/>
            </p:nvSpPr>
            <p:spPr bwMode="auto">
              <a:xfrm>
                <a:off x="2604651" y="733595"/>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7" name="TextBox 6"/>
              <p:cNvSpPr txBox="1"/>
              <p:nvPr/>
            </p:nvSpPr>
            <p:spPr>
              <a:xfrm>
                <a:off x="2604651" y="757524"/>
                <a:ext cx="1970572" cy="646331"/>
              </a:xfrm>
              <a:prstGeom prst="rect">
                <a:avLst/>
              </a:prstGeom>
            </p:spPr>
            <p:txBody>
              <a:bodyPr wrap="square" rtlCol="0" anchor="ctr">
                <a:spAutoFit/>
              </a:bodyPr>
              <a:lstStyle/>
              <a:p>
                <a:pPr algn="ctr"/>
                <a:r>
                  <a:rPr lang="en-US" dirty="0" smtClean="0">
                    <a:solidFill>
                      <a:schemeClr val="bg1"/>
                    </a:solidFill>
                    <a:latin typeface="Lato Black"/>
                    <a:cs typeface="Lato Black"/>
                  </a:rPr>
                  <a:t>High Purchase Model Scores</a:t>
                </a:r>
                <a:endParaRPr lang="en-US" dirty="0">
                  <a:solidFill>
                    <a:schemeClr val="bg1"/>
                  </a:solidFill>
                  <a:latin typeface="Lato Black"/>
                  <a:cs typeface="Lato Black"/>
                </a:endParaRPr>
              </a:p>
            </p:txBody>
          </p:sp>
        </p:grpSp>
        <p:grpSp>
          <p:nvGrpSpPr>
            <p:cNvPr id="55" name="Group 54"/>
            <p:cNvGrpSpPr/>
            <p:nvPr/>
          </p:nvGrpSpPr>
          <p:grpSpPr>
            <a:xfrm>
              <a:off x="2604651" y="3261948"/>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9" name="TextBox 8"/>
              <p:cNvSpPr txBox="1"/>
              <p:nvPr/>
            </p:nvSpPr>
            <p:spPr>
              <a:xfrm>
                <a:off x="2604651" y="2924560"/>
                <a:ext cx="1970572" cy="646331"/>
              </a:xfrm>
              <a:prstGeom prst="rect">
                <a:avLst/>
              </a:prstGeom>
              <a:noFill/>
            </p:spPr>
            <p:txBody>
              <a:bodyPr wrap="square" rtlCol="0">
                <a:spAutoFit/>
              </a:bodyPr>
              <a:lstStyle/>
              <a:p>
                <a:pPr algn="ctr"/>
                <a:r>
                  <a:rPr lang="en-US" dirty="0" smtClean="0">
                    <a:solidFill>
                      <a:schemeClr val="bg1"/>
                    </a:solidFill>
                    <a:latin typeface="Lato Black"/>
                    <a:cs typeface="Lato Black"/>
                  </a:rPr>
                  <a:t>Low Purchase Model Scores</a:t>
                </a:r>
                <a:endParaRPr lang="en-US" dirty="0">
                  <a:solidFill>
                    <a:schemeClr val="bg1"/>
                  </a:solidFill>
                  <a:latin typeface="Lato Black"/>
                  <a:cs typeface="Lato Black"/>
                </a:endParaRPr>
              </a:p>
            </p:txBody>
          </p:sp>
        </p:grpSp>
        <p:grpSp>
          <p:nvGrpSpPr>
            <p:cNvPr id="18" name="Group 17"/>
            <p:cNvGrpSpPr/>
            <p:nvPr/>
          </p:nvGrpSpPr>
          <p:grpSpPr>
            <a:xfrm>
              <a:off x="5592499" y="1735511"/>
              <a:ext cx="1151245" cy="486250"/>
              <a:chOff x="5450170" y="1494633"/>
              <a:chExt cx="1151245" cy="486250"/>
            </a:xfrm>
          </p:grpSpPr>
          <p:sp>
            <p:nvSpPr>
              <p:cNvPr id="13" name="Rounded Rectangle 12"/>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4" name="TextBox 13"/>
              <p:cNvSpPr txBox="1"/>
              <p:nvPr/>
            </p:nvSpPr>
            <p:spPr>
              <a:xfrm>
                <a:off x="5450170" y="1551408"/>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17" name="Group 16"/>
            <p:cNvGrpSpPr/>
            <p:nvPr/>
          </p:nvGrpSpPr>
          <p:grpSpPr>
            <a:xfrm>
              <a:off x="5592498" y="836765"/>
              <a:ext cx="1151246" cy="486250"/>
              <a:chOff x="5362590" y="595887"/>
              <a:chExt cx="1151246" cy="486250"/>
            </a:xfrm>
          </p:grpSpPr>
          <p:sp>
            <p:nvSpPr>
              <p:cNvPr id="15" name="Rounded Rectangle 1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6" name="TextBox 15"/>
              <p:cNvSpPr txBox="1"/>
              <p:nvPr/>
            </p:nvSpPr>
            <p:spPr>
              <a:xfrm>
                <a:off x="5362590" y="658893"/>
                <a:ext cx="1151245"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grpSp>
          <p:nvGrpSpPr>
            <p:cNvPr id="21" name="Group 20"/>
            <p:cNvGrpSpPr/>
            <p:nvPr/>
          </p:nvGrpSpPr>
          <p:grpSpPr>
            <a:xfrm>
              <a:off x="5592499" y="3876850"/>
              <a:ext cx="1151245" cy="486250"/>
              <a:chOff x="5450170" y="1494633"/>
              <a:chExt cx="1151245" cy="486250"/>
            </a:xfrm>
          </p:grpSpPr>
          <p:sp>
            <p:nvSpPr>
              <p:cNvPr id="22" name="Rounded Rectangle 21"/>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3" name="TextBox 22"/>
              <p:cNvSpPr txBox="1"/>
              <p:nvPr/>
            </p:nvSpPr>
            <p:spPr>
              <a:xfrm>
                <a:off x="5559651" y="1551408"/>
                <a:ext cx="95418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24" name="Group 23"/>
            <p:cNvGrpSpPr/>
            <p:nvPr/>
          </p:nvGrpSpPr>
          <p:grpSpPr>
            <a:xfrm>
              <a:off x="5592499" y="2978104"/>
              <a:ext cx="1151245" cy="486250"/>
              <a:chOff x="5362591" y="595887"/>
              <a:chExt cx="1151245" cy="486250"/>
            </a:xfrm>
          </p:grpSpPr>
          <p:sp>
            <p:nvSpPr>
              <p:cNvPr id="25" name="Rounded Rectangle 2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6" name="TextBox 25"/>
              <p:cNvSpPr txBox="1"/>
              <p:nvPr/>
            </p:nvSpPr>
            <p:spPr>
              <a:xfrm>
                <a:off x="5362592" y="652662"/>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sp>
          <p:nvSpPr>
            <p:cNvPr id="27" name="TextBox 26"/>
            <p:cNvSpPr txBox="1"/>
            <p:nvPr/>
          </p:nvSpPr>
          <p:spPr>
            <a:xfrm>
              <a:off x="6743743" y="358246"/>
              <a:ext cx="2200461" cy="523220"/>
            </a:xfrm>
            <a:prstGeom prst="rect">
              <a:avLst/>
            </a:prstGeom>
            <a:noFill/>
          </p:spPr>
          <p:txBody>
            <a:bodyPr wrap="square" rtlCol="0">
              <a:spAutoFit/>
            </a:bodyPr>
            <a:lstStyle/>
            <a:p>
              <a:pPr algn="ctr"/>
              <a:r>
                <a:rPr lang="en-US" sz="1400" dirty="0" smtClean="0">
                  <a:solidFill>
                    <a:srgbClr val="434343"/>
                  </a:solidFill>
                  <a:latin typeface="Lato Black"/>
                  <a:cs typeface="Lato Black"/>
                </a:rPr>
                <a:t>Observed </a:t>
              </a:r>
            </a:p>
            <a:p>
              <a:pPr algn="ctr"/>
              <a:r>
                <a:rPr lang="en-US" sz="1400" dirty="0" smtClean="0">
                  <a:solidFill>
                    <a:srgbClr val="434343"/>
                  </a:solidFill>
                  <a:latin typeface="Lato Black"/>
                  <a:cs typeface="Lato Black"/>
                </a:rPr>
                <a:t>Purchase Rate</a:t>
              </a:r>
              <a:endParaRPr lang="en-US" sz="1400" dirty="0">
                <a:solidFill>
                  <a:srgbClr val="434343"/>
                </a:solidFill>
                <a:latin typeface="Lato Black"/>
                <a:cs typeface="Lato Black"/>
              </a:endParaRPr>
            </a:p>
          </p:txBody>
        </p:sp>
        <p:sp>
          <p:nvSpPr>
            <p:cNvPr id="28" name="TextBox 27"/>
            <p:cNvSpPr txBox="1"/>
            <p:nvPr/>
          </p:nvSpPr>
          <p:spPr>
            <a:xfrm>
              <a:off x="7444382" y="836765"/>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3.1%</a:t>
              </a:r>
              <a:endParaRPr lang="en-US" sz="2400" dirty="0">
                <a:solidFill>
                  <a:srgbClr val="434343"/>
                </a:solidFill>
                <a:latin typeface="Lato Black"/>
                <a:cs typeface="Lato Black"/>
              </a:endParaRPr>
            </a:p>
          </p:txBody>
        </p:sp>
        <p:sp>
          <p:nvSpPr>
            <p:cNvPr id="29" name="TextBox 28"/>
            <p:cNvSpPr txBox="1"/>
            <p:nvPr/>
          </p:nvSpPr>
          <p:spPr>
            <a:xfrm>
              <a:off x="7444382" y="1760096"/>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3.0%</a:t>
              </a:r>
              <a:endParaRPr lang="en-US" sz="2400" dirty="0">
                <a:solidFill>
                  <a:srgbClr val="434343"/>
                </a:solidFill>
                <a:latin typeface="Lato Black"/>
                <a:cs typeface="Lato Black"/>
              </a:endParaRPr>
            </a:p>
          </p:txBody>
        </p:sp>
        <p:sp>
          <p:nvSpPr>
            <p:cNvPr id="30" name="TextBox 29"/>
            <p:cNvSpPr txBox="1"/>
            <p:nvPr/>
          </p:nvSpPr>
          <p:spPr>
            <a:xfrm>
              <a:off x="7444382" y="3027659"/>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0.7%</a:t>
              </a:r>
              <a:endParaRPr lang="en-US" sz="2400" dirty="0">
                <a:solidFill>
                  <a:srgbClr val="434343"/>
                </a:solidFill>
                <a:latin typeface="Lato Black"/>
                <a:cs typeface="Lato Black"/>
              </a:endParaRPr>
            </a:p>
          </p:txBody>
        </p:sp>
        <p:sp>
          <p:nvSpPr>
            <p:cNvPr id="31" name="TextBox 30"/>
            <p:cNvSpPr txBox="1"/>
            <p:nvPr/>
          </p:nvSpPr>
          <p:spPr>
            <a:xfrm>
              <a:off x="7444382" y="3889142"/>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0.3%</a:t>
              </a:r>
              <a:endParaRPr lang="en-US" sz="2400" dirty="0">
                <a:solidFill>
                  <a:srgbClr val="434343"/>
                </a:solidFill>
                <a:latin typeface="Lato Black"/>
                <a:cs typeface="Lato Black"/>
              </a:endParaRPr>
            </a:p>
          </p:txBody>
        </p:sp>
        <p:cxnSp>
          <p:nvCxnSpPr>
            <p:cNvPr id="33" name="Elbow Connector 32"/>
            <p:cNvCxnSpPr>
              <a:stCxn id="4" idx="4"/>
              <a:endCxn id="6" idx="1"/>
            </p:cNvCxnSpPr>
            <p:nvPr/>
          </p:nvCxnSpPr>
          <p:spPr bwMode="auto">
            <a:xfrm flipV="1">
              <a:off x="1664038" y="1449713"/>
              <a:ext cx="940613" cy="116718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a:off x="1664038" y="2616901"/>
              <a:ext cx="940613" cy="99984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endCxn id="25" idx="1"/>
            </p:cNvCxnSpPr>
            <p:nvPr/>
          </p:nvCxnSpPr>
          <p:spPr bwMode="auto">
            <a:xfrm flipV="1">
              <a:off x="4575223" y="3221229"/>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p:cNvCxnSpPr>
              <a:endCxn id="22" idx="1"/>
            </p:cNvCxnSpPr>
            <p:nvPr/>
          </p:nvCxnSpPr>
          <p:spPr bwMode="auto">
            <a:xfrm>
              <a:off x="4575223" y="3616749"/>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Elbow Connector 61"/>
            <p:cNvCxnSpPr/>
            <p:nvPr/>
          </p:nvCxnSpPr>
          <p:spPr bwMode="auto">
            <a:xfrm flipV="1">
              <a:off x="4575223" y="1073014"/>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p:nvPr/>
          </p:nvCxnSpPr>
          <p:spPr bwMode="auto">
            <a:xfrm>
              <a:off x="4575223" y="1468534"/>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25804" y="1848337"/>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5" name="TextBox 4"/>
            <p:cNvSpPr txBox="1"/>
            <p:nvPr/>
          </p:nvSpPr>
          <p:spPr>
            <a:xfrm>
              <a:off x="225804" y="2554134"/>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grpSp>
    </p:spTree>
    <p:extLst>
      <p:ext uri="{BB962C8B-B14F-4D97-AF65-F5344CB8AC3E}">
        <p14:creationId xmlns:p14="http://schemas.microsoft.com/office/powerpoint/2010/main" val="6622382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5804" y="358246"/>
            <a:ext cx="8718400" cy="4004854"/>
            <a:chOff x="225804" y="358246"/>
            <a:chExt cx="8718400" cy="4004854"/>
          </a:xfrm>
        </p:grpSpPr>
        <p:grpSp>
          <p:nvGrpSpPr>
            <p:cNvPr id="57" name="Group 56"/>
            <p:cNvGrpSpPr/>
            <p:nvPr/>
          </p:nvGrpSpPr>
          <p:grpSpPr>
            <a:xfrm>
              <a:off x="2604651" y="1094912"/>
              <a:ext cx="1970572" cy="709601"/>
              <a:chOff x="2604651" y="733595"/>
              <a:chExt cx="1970572" cy="709601"/>
            </a:xfrm>
          </p:grpSpPr>
          <p:sp>
            <p:nvSpPr>
              <p:cNvPr id="6" name="Rounded Rectangle 5"/>
              <p:cNvSpPr/>
              <p:nvPr/>
            </p:nvSpPr>
            <p:spPr bwMode="auto">
              <a:xfrm>
                <a:off x="2604651" y="733595"/>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7" name="TextBox 6"/>
              <p:cNvSpPr txBox="1"/>
              <p:nvPr/>
            </p:nvSpPr>
            <p:spPr>
              <a:xfrm>
                <a:off x="2604651" y="757524"/>
                <a:ext cx="1970572" cy="646331"/>
              </a:xfrm>
              <a:prstGeom prst="rect">
                <a:avLst/>
              </a:prstGeom>
            </p:spPr>
            <p:txBody>
              <a:bodyPr wrap="square" rtlCol="0" anchor="ctr">
                <a:spAutoFit/>
              </a:bodyPr>
              <a:lstStyle/>
              <a:p>
                <a:pPr algn="ctr"/>
                <a:r>
                  <a:rPr lang="en-US" dirty="0" smtClean="0">
                    <a:solidFill>
                      <a:schemeClr val="bg1"/>
                    </a:solidFill>
                    <a:latin typeface="Lato Black"/>
                    <a:cs typeface="Lato Black"/>
                  </a:rPr>
                  <a:t>High Purchase Model Scores</a:t>
                </a:r>
                <a:endParaRPr lang="en-US" dirty="0">
                  <a:solidFill>
                    <a:schemeClr val="bg1"/>
                  </a:solidFill>
                  <a:latin typeface="Lato Black"/>
                  <a:cs typeface="Lato Black"/>
                </a:endParaRPr>
              </a:p>
            </p:txBody>
          </p:sp>
        </p:grpSp>
        <p:grpSp>
          <p:nvGrpSpPr>
            <p:cNvPr id="55" name="Group 54"/>
            <p:cNvGrpSpPr/>
            <p:nvPr/>
          </p:nvGrpSpPr>
          <p:grpSpPr>
            <a:xfrm>
              <a:off x="2604651" y="3261948"/>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9" name="TextBox 8"/>
              <p:cNvSpPr txBox="1"/>
              <p:nvPr/>
            </p:nvSpPr>
            <p:spPr>
              <a:xfrm>
                <a:off x="2604651" y="2924560"/>
                <a:ext cx="1970572" cy="646331"/>
              </a:xfrm>
              <a:prstGeom prst="rect">
                <a:avLst/>
              </a:prstGeom>
              <a:noFill/>
            </p:spPr>
            <p:txBody>
              <a:bodyPr wrap="square" rtlCol="0">
                <a:spAutoFit/>
              </a:bodyPr>
              <a:lstStyle/>
              <a:p>
                <a:pPr algn="ctr"/>
                <a:r>
                  <a:rPr lang="en-US" dirty="0" smtClean="0">
                    <a:solidFill>
                      <a:schemeClr val="bg1"/>
                    </a:solidFill>
                    <a:latin typeface="Lato Black"/>
                    <a:cs typeface="Lato Black"/>
                  </a:rPr>
                  <a:t>Low Purchase Model Scores</a:t>
                </a:r>
                <a:endParaRPr lang="en-US" dirty="0">
                  <a:solidFill>
                    <a:schemeClr val="bg1"/>
                  </a:solidFill>
                  <a:latin typeface="Lato Black"/>
                  <a:cs typeface="Lato Black"/>
                </a:endParaRPr>
              </a:p>
            </p:txBody>
          </p:sp>
        </p:grpSp>
        <p:grpSp>
          <p:nvGrpSpPr>
            <p:cNvPr id="18" name="Group 17"/>
            <p:cNvGrpSpPr/>
            <p:nvPr/>
          </p:nvGrpSpPr>
          <p:grpSpPr>
            <a:xfrm>
              <a:off x="5592499" y="1735511"/>
              <a:ext cx="1151245" cy="486250"/>
              <a:chOff x="5450170" y="1494633"/>
              <a:chExt cx="1151245" cy="486250"/>
            </a:xfrm>
          </p:grpSpPr>
          <p:sp>
            <p:nvSpPr>
              <p:cNvPr id="13" name="Rounded Rectangle 12"/>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4" name="TextBox 13"/>
              <p:cNvSpPr txBox="1"/>
              <p:nvPr/>
            </p:nvSpPr>
            <p:spPr>
              <a:xfrm>
                <a:off x="5450170" y="1551408"/>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17" name="Group 16"/>
            <p:cNvGrpSpPr/>
            <p:nvPr/>
          </p:nvGrpSpPr>
          <p:grpSpPr>
            <a:xfrm>
              <a:off x="5592498" y="836765"/>
              <a:ext cx="1151246" cy="486250"/>
              <a:chOff x="5362590" y="595887"/>
              <a:chExt cx="1151246" cy="486250"/>
            </a:xfrm>
          </p:grpSpPr>
          <p:sp>
            <p:nvSpPr>
              <p:cNvPr id="15" name="Rounded Rectangle 1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6" name="TextBox 15"/>
              <p:cNvSpPr txBox="1"/>
              <p:nvPr/>
            </p:nvSpPr>
            <p:spPr>
              <a:xfrm>
                <a:off x="5362590" y="658893"/>
                <a:ext cx="1151245"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grpSp>
          <p:nvGrpSpPr>
            <p:cNvPr id="21" name="Group 20"/>
            <p:cNvGrpSpPr/>
            <p:nvPr/>
          </p:nvGrpSpPr>
          <p:grpSpPr>
            <a:xfrm>
              <a:off x="5592499" y="3876850"/>
              <a:ext cx="1151245" cy="486250"/>
              <a:chOff x="5450170" y="1494633"/>
              <a:chExt cx="1151245" cy="486250"/>
            </a:xfrm>
          </p:grpSpPr>
          <p:sp>
            <p:nvSpPr>
              <p:cNvPr id="22" name="Rounded Rectangle 21"/>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3" name="TextBox 22"/>
              <p:cNvSpPr txBox="1"/>
              <p:nvPr/>
            </p:nvSpPr>
            <p:spPr>
              <a:xfrm>
                <a:off x="5559651" y="1551408"/>
                <a:ext cx="95418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24" name="Group 23"/>
            <p:cNvGrpSpPr/>
            <p:nvPr/>
          </p:nvGrpSpPr>
          <p:grpSpPr>
            <a:xfrm>
              <a:off x="5592499" y="2978104"/>
              <a:ext cx="1151245" cy="486250"/>
              <a:chOff x="5362591" y="595887"/>
              <a:chExt cx="1151245" cy="486250"/>
            </a:xfrm>
          </p:grpSpPr>
          <p:sp>
            <p:nvSpPr>
              <p:cNvPr id="25" name="Rounded Rectangle 2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6" name="TextBox 25"/>
              <p:cNvSpPr txBox="1"/>
              <p:nvPr/>
            </p:nvSpPr>
            <p:spPr>
              <a:xfrm>
                <a:off x="5362592" y="652662"/>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sp>
          <p:nvSpPr>
            <p:cNvPr id="27" name="TextBox 26"/>
            <p:cNvSpPr txBox="1"/>
            <p:nvPr/>
          </p:nvSpPr>
          <p:spPr>
            <a:xfrm>
              <a:off x="6743743" y="358246"/>
              <a:ext cx="2200461" cy="523220"/>
            </a:xfrm>
            <a:prstGeom prst="rect">
              <a:avLst/>
            </a:prstGeom>
            <a:noFill/>
          </p:spPr>
          <p:txBody>
            <a:bodyPr wrap="square" rtlCol="0">
              <a:spAutoFit/>
            </a:bodyPr>
            <a:lstStyle/>
            <a:p>
              <a:pPr algn="ctr"/>
              <a:r>
                <a:rPr lang="en-US" sz="1400" dirty="0" smtClean="0">
                  <a:solidFill>
                    <a:srgbClr val="434343"/>
                  </a:solidFill>
                  <a:latin typeface="Lato Black"/>
                  <a:cs typeface="Lato Black"/>
                </a:rPr>
                <a:t>Observed </a:t>
              </a:r>
            </a:p>
            <a:p>
              <a:pPr algn="ctr"/>
              <a:r>
                <a:rPr lang="en-US" sz="1400" dirty="0" smtClean="0">
                  <a:solidFill>
                    <a:srgbClr val="434343"/>
                  </a:solidFill>
                  <a:latin typeface="Lato Black"/>
                  <a:cs typeface="Lato Black"/>
                </a:rPr>
                <a:t>Purchase Rate</a:t>
              </a:r>
              <a:endParaRPr lang="en-US" sz="1400" dirty="0">
                <a:solidFill>
                  <a:srgbClr val="434343"/>
                </a:solidFill>
                <a:latin typeface="Lato Black"/>
                <a:cs typeface="Lato Black"/>
              </a:endParaRPr>
            </a:p>
          </p:txBody>
        </p:sp>
        <p:sp>
          <p:nvSpPr>
            <p:cNvPr id="28" name="TextBox 27"/>
            <p:cNvSpPr txBox="1"/>
            <p:nvPr/>
          </p:nvSpPr>
          <p:spPr>
            <a:xfrm>
              <a:off x="7444382" y="836765"/>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3.1%</a:t>
              </a:r>
              <a:endParaRPr lang="en-US" sz="2400" dirty="0">
                <a:solidFill>
                  <a:srgbClr val="434343"/>
                </a:solidFill>
                <a:latin typeface="Lato Black"/>
                <a:cs typeface="Lato Black"/>
              </a:endParaRPr>
            </a:p>
          </p:txBody>
        </p:sp>
        <p:sp>
          <p:nvSpPr>
            <p:cNvPr id="29" name="TextBox 28"/>
            <p:cNvSpPr txBox="1"/>
            <p:nvPr/>
          </p:nvSpPr>
          <p:spPr>
            <a:xfrm>
              <a:off x="7444382" y="1760096"/>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3.0%</a:t>
              </a:r>
              <a:endParaRPr lang="en-US" sz="2400" dirty="0">
                <a:solidFill>
                  <a:srgbClr val="434343"/>
                </a:solidFill>
                <a:latin typeface="Lato Black"/>
                <a:cs typeface="Lato Black"/>
              </a:endParaRPr>
            </a:p>
          </p:txBody>
        </p:sp>
        <p:sp>
          <p:nvSpPr>
            <p:cNvPr id="30" name="TextBox 29"/>
            <p:cNvSpPr txBox="1"/>
            <p:nvPr/>
          </p:nvSpPr>
          <p:spPr>
            <a:xfrm>
              <a:off x="7444382" y="3027659"/>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0.7%</a:t>
              </a:r>
              <a:endParaRPr lang="en-US" sz="2400" dirty="0">
                <a:solidFill>
                  <a:srgbClr val="434343"/>
                </a:solidFill>
                <a:latin typeface="Lato Black"/>
                <a:cs typeface="Lato Black"/>
              </a:endParaRPr>
            </a:p>
          </p:txBody>
        </p:sp>
        <p:sp>
          <p:nvSpPr>
            <p:cNvPr id="31" name="TextBox 30"/>
            <p:cNvSpPr txBox="1"/>
            <p:nvPr/>
          </p:nvSpPr>
          <p:spPr>
            <a:xfrm>
              <a:off x="7444382" y="3889142"/>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0.3%</a:t>
              </a:r>
              <a:endParaRPr lang="en-US" sz="2400" dirty="0">
                <a:solidFill>
                  <a:srgbClr val="434343"/>
                </a:solidFill>
                <a:latin typeface="Lato Black"/>
                <a:cs typeface="Lato Black"/>
              </a:endParaRPr>
            </a:p>
          </p:txBody>
        </p:sp>
        <p:cxnSp>
          <p:nvCxnSpPr>
            <p:cNvPr id="33" name="Elbow Connector 32"/>
            <p:cNvCxnSpPr>
              <a:stCxn id="4" idx="4"/>
              <a:endCxn id="6" idx="1"/>
            </p:cNvCxnSpPr>
            <p:nvPr/>
          </p:nvCxnSpPr>
          <p:spPr bwMode="auto">
            <a:xfrm flipV="1">
              <a:off x="1664038" y="1449713"/>
              <a:ext cx="940613" cy="116718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a:off x="1664038" y="2616901"/>
              <a:ext cx="940613" cy="99984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endCxn id="25" idx="1"/>
            </p:cNvCxnSpPr>
            <p:nvPr/>
          </p:nvCxnSpPr>
          <p:spPr bwMode="auto">
            <a:xfrm flipV="1">
              <a:off x="4575223" y="3221229"/>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p:cNvCxnSpPr>
              <a:endCxn id="22" idx="1"/>
            </p:cNvCxnSpPr>
            <p:nvPr/>
          </p:nvCxnSpPr>
          <p:spPr bwMode="auto">
            <a:xfrm>
              <a:off x="4575223" y="3616749"/>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Elbow Connector 61"/>
            <p:cNvCxnSpPr/>
            <p:nvPr/>
          </p:nvCxnSpPr>
          <p:spPr bwMode="auto">
            <a:xfrm flipV="1">
              <a:off x="4575223" y="1073014"/>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p:nvPr/>
          </p:nvCxnSpPr>
          <p:spPr bwMode="auto">
            <a:xfrm>
              <a:off x="4575223" y="1468534"/>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25804" y="1848337"/>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5" name="TextBox 4"/>
            <p:cNvSpPr txBox="1"/>
            <p:nvPr/>
          </p:nvSpPr>
          <p:spPr>
            <a:xfrm>
              <a:off x="225804" y="2554134"/>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grpSp>
      <p:sp>
        <p:nvSpPr>
          <p:cNvPr id="34" name="TextBox 33"/>
          <p:cNvSpPr txBox="1"/>
          <p:nvPr/>
        </p:nvSpPr>
        <p:spPr>
          <a:xfrm>
            <a:off x="634963" y="111230"/>
            <a:ext cx="5068734" cy="923330"/>
          </a:xfrm>
          <a:prstGeom prst="rect">
            <a:avLst/>
          </a:prstGeom>
          <a:noFill/>
        </p:spPr>
        <p:txBody>
          <a:bodyPr wrap="square" rtlCol="0">
            <a:spAutoFit/>
          </a:bodyPr>
          <a:lstStyle/>
          <a:p>
            <a:r>
              <a:rPr lang="en-US" dirty="0" smtClean="0">
                <a:solidFill>
                  <a:srgbClr val="434343"/>
                </a:solidFill>
                <a:latin typeface="Lato Regular"/>
                <a:cs typeface="Lato Regular"/>
              </a:rPr>
              <a:t>Users with a </a:t>
            </a:r>
            <a:r>
              <a:rPr lang="en-US" b="1" dirty="0" smtClean="0">
                <a:solidFill>
                  <a:srgbClr val="1F74C1"/>
                </a:solidFill>
                <a:latin typeface="Lato Regular"/>
                <a:cs typeface="Lato Regular"/>
              </a:rPr>
              <a:t>higher predicted purchase score </a:t>
            </a:r>
            <a:r>
              <a:rPr lang="en-US" dirty="0" smtClean="0">
                <a:solidFill>
                  <a:srgbClr val="434343"/>
                </a:solidFill>
                <a:latin typeface="Lato Regular"/>
                <a:cs typeface="Lato Regular"/>
              </a:rPr>
              <a:t>are indeed more likely to respond to the offer than those with </a:t>
            </a:r>
            <a:r>
              <a:rPr lang="en-US" b="1" dirty="0" smtClean="0">
                <a:solidFill>
                  <a:srgbClr val="EFBA1E"/>
                </a:solidFill>
                <a:latin typeface="Lato Regular"/>
                <a:cs typeface="Lato Regular"/>
              </a:rPr>
              <a:t>lower purchase scores</a:t>
            </a:r>
            <a:r>
              <a:rPr lang="is-IS" dirty="0" smtClean="0">
                <a:solidFill>
                  <a:srgbClr val="434343"/>
                </a:solidFill>
                <a:latin typeface="Lato Regular"/>
                <a:cs typeface="Lato Regular"/>
              </a:rPr>
              <a:t>…</a:t>
            </a:r>
            <a:endParaRPr lang="en-US" dirty="0">
              <a:solidFill>
                <a:srgbClr val="434343"/>
              </a:solidFill>
              <a:latin typeface="Lato Regular"/>
              <a:cs typeface="Lato Regular"/>
            </a:endParaRPr>
          </a:p>
        </p:txBody>
      </p:sp>
      <p:sp>
        <p:nvSpPr>
          <p:cNvPr id="35" name="Rounded Rectangle 34"/>
          <p:cNvSpPr/>
          <p:nvPr/>
        </p:nvSpPr>
        <p:spPr bwMode="auto">
          <a:xfrm>
            <a:off x="7367726" y="836765"/>
            <a:ext cx="985286" cy="1473566"/>
          </a:xfrm>
          <a:prstGeom prst="roundRect">
            <a:avLst/>
          </a:prstGeom>
          <a:noFill/>
          <a:ln w="25400" cap="flat" cmpd="sng" algn="ctr">
            <a:solidFill>
              <a:srgbClr val="3C81C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3C81C9"/>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7367726" y="2923466"/>
            <a:ext cx="985286" cy="1554820"/>
          </a:xfrm>
          <a:prstGeom prst="roundRect">
            <a:avLst/>
          </a:prstGeom>
          <a:noFill/>
          <a:ln w="25400" cap="flat" cmpd="sng" algn="ctr">
            <a:solidFill>
              <a:srgbClr val="EFBA1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EFBA1E"/>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201321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5804" y="358246"/>
            <a:ext cx="8718400" cy="4004854"/>
            <a:chOff x="225804" y="358246"/>
            <a:chExt cx="8718400" cy="4004854"/>
          </a:xfrm>
        </p:grpSpPr>
        <p:grpSp>
          <p:nvGrpSpPr>
            <p:cNvPr id="57" name="Group 56"/>
            <p:cNvGrpSpPr/>
            <p:nvPr/>
          </p:nvGrpSpPr>
          <p:grpSpPr>
            <a:xfrm>
              <a:off x="2604651" y="1094912"/>
              <a:ext cx="1970572" cy="709601"/>
              <a:chOff x="2604651" y="733595"/>
              <a:chExt cx="1970572" cy="709601"/>
            </a:xfrm>
          </p:grpSpPr>
          <p:sp>
            <p:nvSpPr>
              <p:cNvPr id="6" name="Rounded Rectangle 5"/>
              <p:cNvSpPr/>
              <p:nvPr/>
            </p:nvSpPr>
            <p:spPr bwMode="auto">
              <a:xfrm>
                <a:off x="2604651" y="733595"/>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7" name="TextBox 6"/>
              <p:cNvSpPr txBox="1"/>
              <p:nvPr/>
            </p:nvSpPr>
            <p:spPr>
              <a:xfrm>
                <a:off x="2604651" y="757524"/>
                <a:ext cx="1970572" cy="646331"/>
              </a:xfrm>
              <a:prstGeom prst="rect">
                <a:avLst/>
              </a:prstGeom>
            </p:spPr>
            <p:txBody>
              <a:bodyPr wrap="square" rtlCol="0" anchor="ctr">
                <a:spAutoFit/>
              </a:bodyPr>
              <a:lstStyle/>
              <a:p>
                <a:pPr algn="ctr"/>
                <a:r>
                  <a:rPr lang="en-US" dirty="0" smtClean="0">
                    <a:solidFill>
                      <a:schemeClr val="bg1"/>
                    </a:solidFill>
                    <a:latin typeface="Lato Black"/>
                    <a:cs typeface="Lato Black"/>
                  </a:rPr>
                  <a:t>High Purchase Model Scores</a:t>
                </a:r>
                <a:endParaRPr lang="en-US" dirty="0">
                  <a:solidFill>
                    <a:schemeClr val="bg1"/>
                  </a:solidFill>
                  <a:latin typeface="Lato Black"/>
                  <a:cs typeface="Lato Black"/>
                </a:endParaRPr>
              </a:p>
            </p:txBody>
          </p:sp>
        </p:grpSp>
        <p:grpSp>
          <p:nvGrpSpPr>
            <p:cNvPr id="55" name="Group 54"/>
            <p:cNvGrpSpPr/>
            <p:nvPr/>
          </p:nvGrpSpPr>
          <p:grpSpPr>
            <a:xfrm>
              <a:off x="2604651" y="3261948"/>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9" name="TextBox 8"/>
              <p:cNvSpPr txBox="1"/>
              <p:nvPr/>
            </p:nvSpPr>
            <p:spPr>
              <a:xfrm>
                <a:off x="2604651" y="2924560"/>
                <a:ext cx="1970572" cy="646331"/>
              </a:xfrm>
              <a:prstGeom prst="rect">
                <a:avLst/>
              </a:prstGeom>
              <a:noFill/>
            </p:spPr>
            <p:txBody>
              <a:bodyPr wrap="square" rtlCol="0">
                <a:spAutoFit/>
              </a:bodyPr>
              <a:lstStyle/>
              <a:p>
                <a:pPr algn="ctr"/>
                <a:r>
                  <a:rPr lang="en-US" dirty="0" smtClean="0">
                    <a:solidFill>
                      <a:schemeClr val="bg1"/>
                    </a:solidFill>
                    <a:latin typeface="Lato Black"/>
                    <a:cs typeface="Lato Black"/>
                  </a:rPr>
                  <a:t>Low Purchase Model Scores</a:t>
                </a:r>
                <a:endParaRPr lang="en-US" dirty="0">
                  <a:solidFill>
                    <a:schemeClr val="bg1"/>
                  </a:solidFill>
                  <a:latin typeface="Lato Black"/>
                  <a:cs typeface="Lato Black"/>
                </a:endParaRPr>
              </a:p>
            </p:txBody>
          </p:sp>
        </p:grpSp>
        <p:grpSp>
          <p:nvGrpSpPr>
            <p:cNvPr id="18" name="Group 17"/>
            <p:cNvGrpSpPr/>
            <p:nvPr/>
          </p:nvGrpSpPr>
          <p:grpSpPr>
            <a:xfrm>
              <a:off x="5592499" y="1735511"/>
              <a:ext cx="1151245" cy="486250"/>
              <a:chOff x="5450170" y="1494633"/>
              <a:chExt cx="1151245" cy="486250"/>
            </a:xfrm>
          </p:grpSpPr>
          <p:sp>
            <p:nvSpPr>
              <p:cNvPr id="13" name="Rounded Rectangle 12"/>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4" name="TextBox 13"/>
              <p:cNvSpPr txBox="1"/>
              <p:nvPr/>
            </p:nvSpPr>
            <p:spPr>
              <a:xfrm>
                <a:off x="5450170" y="1551408"/>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17" name="Group 16"/>
            <p:cNvGrpSpPr/>
            <p:nvPr/>
          </p:nvGrpSpPr>
          <p:grpSpPr>
            <a:xfrm>
              <a:off x="5592498" y="836765"/>
              <a:ext cx="1151246" cy="486250"/>
              <a:chOff x="5362590" y="595887"/>
              <a:chExt cx="1151246" cy="486250"/>
            </a:xfrm>
          </p:grpSpPr>
          <p:sp>
            <p:nvSpPr>
              <p:cNvPr id="15" name="Rounded Rectangle 1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6" name="TextBox 15"/>
              <p:cNvSpPr txBox="1"/>
              <p:nvPr/>
            </p:nvSpPr>
            <p:spPr>
              <a:xfrm>
                <a:off x="5362590" y="658893"/>
                <a:ext cx="1151245"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grpSp>
          <p:nvGrpSpPr>
            <p:cNvPr id="21" name="Group 20"/>
            <p:cNvGrpSpPr/>
            <p:nvPr/>
          </p:nvGrpSpPr>
          <p:grpSpPr>
            <a:xfrm>
              <a:off x="5592499" y="3876850"/>
              <a:ext cx="1151245" cy="486250"/>
              <a:chOff x="5450170" y="1494633"/>
              <a:chExt cx="1151245" cy="486250"/>
            </a:xfrm>
          </p:grpSpPr>
          <p:sp>
            <p:nvSpPr>
              <p:cNvPr id="22" name="Rounded Rectangle 21"/>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3" name="TextBox 22"/>
              <p:cNvSpPr txBox="1"/>
              <p:nvPr/>
            </p:nvSpPr>
            <p:spPr>
              <a:xfrm>
                <a:off x="5559651" y="1551408"/>
                <a:ext cx="95418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24" name="Group 23"/>
            <p:cNvGrpSpPr/>
            <p:nvPr/>
          </p:nvGrpSpPr>
          <p:grpSpPr>
            <a:xfrm>
              <a:off x="5592499" y="2978104"/>
              <a:ext cx="1151245" cy="486250"/>
              <a:chOff x="5362591" y="595887"/>
              <a:chExt cx="1151245" cy="486250"/>
            </a:xfrm>
          </p:grpSpPr>
          <p:sp>
            <p:nvSpPr>
              <p:cNvPr id="25" name="Rounded Rectangle 2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6" name="TextBox 25"/>
              <p:cNvSpPr txBox="1"/>
              <p:nvPr/>
            </p:nvSpPr>
            <p:spPr>
              <a:xfrm>
                <a:off x="5362592" y="652662"/>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sp>
          <p:nvSpPr>
            <p:cNvPr id="27" name="TextBox 26"/>
            <p:cNvSpPr txBox="1"/>
            <p:nvPr/>
          </p:nvSpPr>
          <p:spPr>
            <a:xfrm>
              <a:off x="6743743" y="358246"/>
              <a:ext cx="2200461" cy="523220"/>
            </a:xfrm>
            <a:prstGeom prst="rect">
              <a:avLst/>
            </a:prstGeom>
            <a:noFill/>
          </p:spPr>
          <p:txBody>
            <a:bodyPr wrap="square" rtlCol="0">
              <a:spAutoFit/>
            </a:bodyPr>
            <a:lstStyle/>
            <a:p>
              <a:pPr algn="ctr"/>
              <a:r>
                <a:rPr lang="en-US" sz="1400" dirty="0" smtClean="0">
                  <a:solidFill>
                    <a:srgbClr val="434343"/>
                  </a:solidFill>
                  <a:latin typeface="Lato Black"/>
                  <a:cs typeface="Lato Black"/>
                </a:rPr>
                <a:t>Observed </a:t>
              </a:r>
            </a:p>
            <a:p>
              <a:pPr algn="ctr"/>
              <a:r>
                <a:rPr lang="en-US" sz="1400" dirty="0" smtClean="0">
                  <a:solidFill>
                    <a:srgbClr val="434343"/>
                  </a:solidFill>
                  <a:latin typeface="Lato Black"/>
                  <a:cs typeface="Lato Black"/>
                </a:rPr>
                <a:t>Purchase Rate</a:t>
              </a:r>
              <a:endParaRPr lang="en-US" sz="1400" dirty="0">
                <a:solidFill>
                  <a:srgbClr val="434343"/>
                </a:solidFill>
                <a:latin typeface="Lato Black"/>
                <a:cs typeface="Lato Black"/>
              </a:endParaRPr>
            </a:p>
          </p:txBody>
        </p:sp>
        <p:sp>
          <p:nvSpPr>
            <p:cNvPr id="28" name="TextBox 27"/>
            <p:cNvSpPr txBox="1"/>
            <p:nvPr/>
          </p:nvSpPr>
          <p:spPr>
            <a:xfrm>
              <a:off x="7444382" y="836765"/>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3.1%</a:t>
              </a:r>
              <a:endParaRPr lang="en-US" sz="2400" dirty="0">
                <a:solidFill>
                  <a:srgbClr val="434343"/>
                </a:solidFill>
                <a:latin typeface="Lato Black"/>
                <a:cs typeface="Lato Black"/>
              </a:endParaRPr>
            </a:p>
          </p:txBody>
        </p:sp>
        <p:sp>
          <p:nvSpPr>
            <p:cNvPr id="29" name="TextBox 28"/>
            <p:cNvSpPr txBox="1"/>
            <p:nvPr/>
          </p:nvSpPr>
          <p:spPr>
            <a:xfrm>
              <a:off x="7444382" y="1760096"/>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3.0%</a:t>
              </a:r>
              <a:endParaRPr lang="en-US" sz="2400" dirty="0">
                <a:solidFill>
                  <a:srgbClr val="434343"/>
                </a:solidFill>
                <a:latin typeface="Lato Black"/>
                <a:cs typeface="Lato Black"/>
              </a:endParaRPr>
            </a:p>
          </p:txBody>
        </p:sp>
        <p:sp>
          <p:nvSpPr>
            <p:cNvPr id="30" name="TextBox 29"/>
            <p:cNvSpPr txBox="1"/>
            <p:nvPr/>
          </p:nvSpPr>
          <p:spPr>
            <a:xfrm>
              <a:off x="7444382" y="3027659"/>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0.7%</a:t>
              </a:r>
              <a:endParaRPr lang="en-US" sz="2400" dirty="0">
                <a:solidFill>
                  <a:srgbClr val="434343"/>
                </a:solidFill>
                <a:latin typeface="Lato Black"/>
                <a:cs typeface="Lato Black"/>
              </a:endParaRPr>
            </a:p>
          </p:txBody>
        </p:sp>
        <p:sp>
          <p:nvSpPr>
            <p:cNvPr id="31" name="TextBox 30"/>
            <p:cNvSpPr txBox="1"/>
            <p:nvPr/>
          </p:nvSpPr>
          <p:spPr>
            <a:xfrm>
              <a:off x="7444382" y="3889142"/>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0.3%</a:t>
              </a:r>
              <a:endParaRPr lang="en-US" sz="2400" dirty="0">
                <a:solidFill>
                  <a:srgbClr val="434343"/>
                </a:solidFill>
                <a:latin typeface="Lato Black"/>
                <a:cs typeface="Lato Black"/>
              </a:endParaRPr>
            </a:p>
          </p:txBody>
        </p:sp>
        <p:cxnSp>
          <p:nvCxnSpPr>
            <p:cNvPr id="33" name="Elbow Connector 32"/>
            <p:cNvCxnSpPr>
              <a:stCxn id="4" idx="4"/>
              <a:endCxn id="6" idx="1"/>
            </p:cNvCxnSpPr>
            <p:nvPr/>
          </p:nvCxnSpPr>
          <p:spPr bwMode="auto">
            <a:xfrm flipV="1">
              <a:off x="1664038" y="1449713"/>
              <a:ext cx="940613" cy="116718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a:off x="1664038" y="2616901"/>
              <a:ext cx="940613" cy="99984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endCxn id="25" idx="1"/>
            </p:cNvCxnSpPr>
            <p:nvPr/>
          </p:nvCxnSpPr>
          <p:spPr bwMode="auto">
            <a:xfrm flipV="1">
              <a:off x="4575223" y="3221229"/>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p:cNvCxnSpPr>
              <a:endCxn id="22" idx="1"/>
            </p:cNvCxnSpPr>
            <p:nvPr/>
          </p:nvCxnSpPr>
          <p:spPr bwMode="auto">
            <a:xfrm>
              <a:off x="4575223" y="3616749"/>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Elbow Connector 61"/>
            <p:cNvCxnSpPr/>
            <p:nvPr/>
          </p:nvCxnSpPr>
          <p:spPr bwMode="auto">
            <a:xfrm flipV="1">
              <a:off x="4575223" y="1073014"/>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p:nvPr/>
          </p:nvCxnSpPr>
          <p:spPr bwMode="auto">
            <a:xfrm>
              <a:off x="4575223" y="1468534"/>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25804" y="1848337"/>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5" name="TextBox 4"/>
            <p:cNvSpPr txBox="1"/>
            <p:nvPr/>
          </p:nvSpPr>
          <p:spPr>
            <a:xfrm>
              <a:off x="225804" y="2554134"/>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grpSp>
      <p:sp>
        <p:nvSpPr>
          <p:cNvPr id="38" name="TextBox 37"/>
          <p:cNvSpPr txBox="1"/>
          <p:nvPr/>
        </p:nvSpPr>
        <p:spPr>
          <a:xfrm>
            <a:off x="580223" y="111230"/>
            <a:ext cx="5068734" cy="1200329"/>
          </a:xfrm>
          <a:prstGeom prst="rect">
            <a:avLst/>
          </a:prstGeom>
          <a:noFill/>
        </p:spPr>
        <p:txBody>
          <a:bodyPr wrap="square" rtlCol="0">
            <a:spAutoFit/>
          </a:bodyPr>
          <a:lstStyle/>
          <a:p>
            <a:r>
              <a:rPr lang="is-IS" dirty="0" smtClean="0">
                <a:solidFill>
                  <a:srgbClr val="434343"/>
                </a:solidFill>
                <a:latin typeface="Lato Regular"/>
                <a:cs typeface="Lato Regular"/>
              </a:rPr>
              <a:t>…</a:t>
            </a:r>
            <a:r>
              <a:rPr lang="en-US" dirty="0" smtClean="0">
                <a:solidFill>
                  <a:srgbClr val="434343"/>
                </a:solidFill>
                <a:latin typeface="Lato Regular"/>
                <a:cs typeface="Lato Regular"/>
              </a:rPr>
              <a:t>but the ad has very little incremental effect on those with high scores, who would have purchased at basically the same rate without seeing the ad.</a:t>
            </a:r>
            <a:endParaRPr lang="en-US" dirty="0">
              <a:solidFill>
                <a:srgbClr val="434343"/>
              </a:solidFill>
              <a:latin typeface="Lato Regular"/>
              <a:cs typeface="Lato Regular"/>
            </a:endParaRPr>
          </a:p>
        </p:txBody>
      </p:sp>
      <p:cxnSp>
        <p:nvCxnSpPr>
          <p:cNvPr id="39" name="Straight Arrow Connector 38"/>
          <p:cNvCxnSpPr>
            <a:stCxn id="38" idx="3"/>
          </p:cNvCxnSpPr>
          <p:nvPr/>
        </p:nvCxnSpPr>
        <p:spPr>
          <a:xfrm>
            <a:off x="5648957" y="711395"/>
            <a:ext cx="1795425" cy="356203"/>
          </a:xfrm>
          <a:prstGeom prst="straightConnector1">
            <a:avLst/>
          </a:prstGeom>
          <a:ln w="38100" cmpd="sng">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8" idx="3"/>
          </p:cNvCxnSpPr>
          <p:nvPr/>
        </p:nvCxnSpPr>
        <p:spPr>
          <a:xfrm>
            <a:off x="5648957" y="711395"/>
            <a:ext cx="1795425" cy="1279534"/>
          </a:xfrm>
          <a:prstGeom prst="straightConnector1">
            <a:avLst/>
          </a:prstGeom>
          <a:ln w="38100" cmpd="sng">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4222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5804" y="358246"/>
            <a:ext cx="8718400" cy="4004854"/>
            <a:chOff x="225804" y="358246"/>
            <a:chExt cx="8718400" cy="4004854"/>
          </a:xfrm>
        </p:grpSpPr>
        <p:grpSp>
          <p:nvGrpSpPr>
            <p:cNvPr id="57" name="Group 56"/>
            <p:cNvGrpSpPr/>
            <p:nvPr/>
          </p:nvGrpSpPr>
          <p:grpSpPr>
            <a:xfrm>
              <a:off x="2604651" y="1094912"/>
              <a:ext cx="1970572" cy="709601"/>
              <a:chOff x="2604651" y="733595"/>
              <a:chExt cx="1970572" cy="709601"/>
            </a:xfrm>
          </p:grpSpPr>
          <p:sp>
            <p:nvSpPr>
              <p:cNvPr id="6" name="Rounded Rectangle 5"/>
              <p:cNvSpPr/>
              <p:nvPr/>
            </p:nvSpPr>
            <p:spPr bwMode="auto">
              <a:xfrm>
                <a:off x="2604651" y="733595"/>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7" name="TextBox 6"/>
              <p:cNvSpPr txBox="1"/>
              <p:nvPr/>
            </p:nvSpPr>
            <p:spPr>
              <a:xfrm>
                <a:off x="2604651" y="757524"/>
                <a:ext cx="1970572" cy="646331"/>
              </a:xfrm>
              <a:prstGeom prst="rect">
                <a:avLst/>
              </a:prstGeom>
            </p:spPr>
            <p:txBody>
              <a:bodyPr wrap="square" rtlCol="0" anchor="ctr">
                <a:spAutoFit/>
              </a:bodyPr>
              <a:lstStyle/>
              <a:p>
                <a:pPr algn="ctr"/>
                <a:r>
                  <a:rPr lang="en-US" dirty="0" smtClean="0">
                    <a:solidFill>
                      <a:schemeClr val="bg1"/>
                    </a:solidFill>
                    <a:latin typeface="Lato Black"/>
                    <a:cs typeface="Lato Black"/>
                  </a:rPr>
                  <a:t>High Purchase Model Scores</a:t>
                </a:r>
                <a:endParaRPr lang="en-US" dirty="0">
                  <a:solidFill>
                    <a:schemeClr val="bg1"/>
                  </a:solidFill>
                  <a:latin typeface="Lato Black"/>
                  <a:cs typeface="Lato Black"/>
                </a:endParaRPr>
              </a:p>
            </p:txBody>
          </p:sp>
        </p:grpSp>
        <p:grpSp>
          <p:nvGrpSpPr>
            <p:cNvPr id="55" name="Group 54"/>
            <p:cNvGrpSpPr/>
            <p:nvPr/>
          </p:nvGrpSpPr>
          <p:grpSpPr>
            <a:xfrm>
              <a:off x="2604651" y="3261948"/>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9" name="TextBox 8"/>
              <p:cNvSpPr txBox="1"/>
              <p:nvPr/>
            </p:nvSpPr>
            <p:spPr>
              <a:xfrm>
                <a:off x="2604651" y="2924560"/>
                <a:ext cx="1970572" cy="646331"/>
              </a:xfrm>
              <a:prstGeom prst="rect">
                <a:avLst/>
              </a:prstGeom>
              <a:noFill/>
            </p:spPr>
            <p:txBody>
              <a:bodyPr wrap="square" rtlCol="0">
                <a:spAutoFit/>
              </a:bodyPr>
              <a:lstStyle/>
              <a:p>
                <a:pPr algn="ctr"/>
                <a:r>
                  <a:rPr lang="en-US" dirty="0" smtClean="0">
                    <a:solidFill>
                      <a:schemeClr val="bg1"/>
                    </a:solidFill>
                    <a:latin typeface="Lato Black"/>
                    <a:cs typeface="Lato Black"/>
                  </a:rPr>
                  <a:t>Low Purchase Model Scores</a:t>
                </a:r>
                <a:endParaRPr lang="en-US" dirty="0">
                  <a:solidFill>
                    <a:schemeClr val="bg1"/>
                  </a:solidFill>
                  <a:latin typeface="Lato Black"/>
                  <a:cs typeface="Lato Black"/>
                </a:endParaRPr>
              </a:p>
            </p:txBody>
          </p:sp>
        </p:grpSp>
        <p:grpSp>
          <p:nvGrpSpPr>
            <p:cNvPr id="18" name="Group 17"/>
            <p:cNvGrpSpPr/>
            <p:nvPr/>
          </p:nvGrpSpPr>
          <p:grpSpPr>
            <a:xfrm>
              <a:off x="5592499" y="1735511"/>
              <a:ext cx="1151245" cy="486250"/>
              <a:chOff x="5450170" y="1494633"/>
              <a:chExt cx="1151245" cy="486250"/>
            </a:xfrm>
          </p:grpSpPr>
          <p:sp>
            <p:nvSpPr>
              <p:cNvPr id="13" name="Rounded Rectangle 12"/>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4" name="TextBox 13"/>
              <p:cNvSpPr txBox="1"/>
              <p:nvPr/>
            </p:nvSpPr>
            <p:spPr>
              <a:xfrm>
                <a:off x="5450170" y="1551408"/>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17" name="Group 16"/>
            <p:cNvGrpSpPr/>
            <p:nvPr/>
          </p:nvGrpSpPr>
          <p:grpSpPr>
            <a:xfrm>
              <a:off x="5592498" y="836765"/>
              <a:ext cx="1151246" cy="486250"/>
              <a:chOff x="5362590" y="595887"/>
              <a:chExt cx="1151246" cy="486250"/>
            </a:xfrm>
          </p:grpSpPr>
          <p:sp>
            <p:nvSpPr>
              <p:cNvPr id="15" name="Rounded Rectangle 1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6" name="TextBox 15"/>
              <p:cNvSpPr txBox="1"/>
              <p:nvPr/>
            </p:nvSpPr>
            <p:spPr>
              <a:xfrm>
                <a:off x="5362590" y="658893"/>
                <a:ext cx="1151245"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grpSp>
          <p:nvGrpSpPr>
            <p:cNvPr id="21" name="Group 20"/>
            <p:cNvGrpSpPr/>
            <p:nvPr/>
          </p:nvGrpSpPr>
          <p:grpSpPr>
            <a:xfrm>
              <a:off x="5592499" y="3876850"/>
              <a:ext cx="1151245" cy="486250"/>
              <a:chOff x="5450170" y="1494633"/>
              <a:chExt cx="1151245" cy="486250"/>
            </a:xfrm>
          </p:grpSpPr>
          <p:sp>
            <p:nvSpPr>
              <p:cNvPr id="22" name="Rounded Rectangle 21"/>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3" name="TextBox 22"/>
              <p:cNvSpPr txBox="1"/>
              <p:nvPr/>
            </p:nvSpPr>
            <p:spPr>
              <a:xfrm>
                <a:off x="5559651" y="1551408"/>
                <a:ext cx="95418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24" name="Group 23"/>
            <p:cNvGrpSpPr/>
            <p:nvPr/>
          </p:nvGrpSpPr>
          <p:grpSpPr>
            <a:xfrm>
              <a:off x="5592499" y="2978104"/>
              <a:ext cx="1151245" cy="486250"/>
              <a:chOff x="5362591" y="595887"/>
              <a:chExt cx="1151245" cy="486250"/>
            </a:xfrm>
          </p:grpSpPr>
          <p:sp>
            <p:nvSpPr>
              <p:cNvPr id="25" name="Rounded Rectangle 2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6" name="TextBox 25"/>
              <p:cNvSpPr txBox="1"/>
              <p:nvPr/>
            </p:nvSpPr>
            <p:spPr>
              <a:xfrm>
                <a:off x="5362592" y="652662"/>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sp>
          <p:nvSpPr>
            <p:cNvPr id="27" name="TextBox 26"/>
            <p:cNvSpPr txBox="1"/>
            <p:nvPr/>
          </p:nvSpPr>
          <p:spPr>
            <a:xfrm>
              <a:off x="6743743" y="358246"/>
              <a:ext cx="2200461" cy="523220"/>
            </a:xfrm>
            <a:prstGeom prst="rect">
              <a:avLst/>
            </a:prstGeom>
            <a:noFill/>
          </p:spPr>
          <p:txBody>
            <a:bodyPr wrap="square" rtlCol="0">
              <a:spAutoFit/>
            </a:bodyPr>
            <a:lstStyle/>
            <a:p>
              <a:pPr algn="ctr"/>
              <a:r>
                <a:rPr lang="en-US" sz="1400" dirty="0" smtClean="0">
                  <a:solidFill>
                    <a:srgbClr val="434343"/>
                  </a:solidFill>
                  <a:latin typeface="Lato Black"/>
                  <a:cs typeface="Lato Black"/>
                </a:rPr>
                <a:t>Observed </a:t>
              </a:r>
            </a:p>
            <a:p>
              <a:pPr algn="ctr"/>
              <a:r>
                <a:rPr lang="en-US" sz="1400" dirty="0" smtClean="0">
                  <a:solidFill>
                    <a:srgbClr val="434343"/>
                  </a:solidFill>
                  <a:latin typeface="Lato Black"/>
                  <a:cs typeface="Lato Black"/>
                </a:rPr>
                <a:t>Purchase Rate</a:t>
              </a:r>
              <a:endParaRPr lang="en-US" sz="1400" dirty="0">
                <a:solidFill>
                  <a:srgbClr val="434343"/>
                </a:solidFill>
                <a:latin typeface="Lato Black"/>
                <a:cs typeface="Lato Black"/>
              </a:endParaRPr>
            </a:p>
          </p:txBody>
        </p:sp>
        <p:sp>
          <p:nvSpPr>
            <p:cNvPr id="28" name="TextBox 27"/>
            <p:cNvSpPr txBox="1"/>
            <p:nvPr/>
          </p:nvSpPr>
          <p:spPr>
            <a:xfrm>
              <a:off x="7444382" y="836765"/>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3.1%</a:t>
              </a:r>
              <a:endParaRPr lang="en-US" sz="2400" dirty="0">
                <a:solidFill>
                  <a:srgbClr val="434343"/>
                </a:solidFill>
                <a:latin typeface="Lato Black"/>
                <a:cs typeface="Lato Black"/>
              </a:endParaRPr>
            </a:p>
          </p:txBody>
        </p:sp>
        <p:sp>
          <p:nvSpPr>
            <p:cNvPr id="29" name="TextBox 28"/>
            <p:cNvSpPr txBox="1"/>
            <p:nvPr/>
          </p:nvSpPr>
          <p:spPr>
            <a:xfrm>
              <a:off x="7444382" y="1760096"/>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3.0%</a:t>
              </a:r>
              <a:endParaRPr lang="en-US" sz="2400" dirty="0">
                <a:solidFill>
                  <a:srgbClr val="434343"/>
                </a:solidFill>
                <a:latin typeface="Lato Black"/>
                <a:cs typeface="Lato Black"/>
              </a:endParaRPr>
            </a:p>
          </p:txBody>
        </p:sp>
        <p:sp>
          <p:nvSpPr>
            <p:cNvPr id="30" name="TextBox 29"/>
            <p:cNvSpPr txBox="1"/>
            <p:nvPr/>
          </p:nvSpPr>
          <p:spPr>
            <a:xfrm>
              <a:off x="7444382" y="3027659"/>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0.7%</a:t>
              </a:r>
              <a:endParaRPr lang="en-US" sz="2400" dirty="0">
                <a:solidFill>
                  <a:srgbClr val="434343"/>
                </a:solidFill>
                <a:latin typeface="Lato Black"/>
                <a:cs typeface="Lato Black"/>
              </a:endParaRPr>
            </a:p>
          </p:txBody>
        </p:sp>
        <p:sp>
          <p:nvSpPr>
            <p:cNvPr id="31" name="TextBox 30"/>
            <p:cNvSpPr txBox="1"/>
            <p:nvPr/>
          </p:nvSpPr>
          <p:spPr>
            <a:xfrm>
              <a:off x="7444382" y="3889142"/>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0.3%</a:t>
              </a:r>
              <a:endParaRPr lang="en-US" sz="2400" dirty="0">
                <a:solidFill>
                  <a:srgbClr val="434343"/>
                </a:solidFill>
                <a:latin typeface="Lato Black"/>
                <a:cs typeface="Lato Black"/>
              </a:endParaRPr>
            </a:p>
          </p:txBody>
        </p:sp>
        <p:cxnSp>
          <p:nvCxnSpPr>
            <p:cNvPr id="33" name="Elbow Connector 32"/>
            <p:cNvCxnSpPr>
              <a:stCxn id="4" idx="4"/>
              <a:endCxn id="6" idx="1"/>
            </p:cNvCxnSpPr>
            <p:nvPr/>
          </p:nvCxnSpPr>
          <p:spPr bwMode="auto">
            <a:xfrm flipV="1">
              <a:off x="1664038" y="1449713"/>
              <a:ext cx="940613" cy="116718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a:off x="1664038" y="2616901"/>
              <a:ext cx="940613" cy="99984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endCxn id="25" idx="1"/>
            </p:cNvCxnSpPr>
            <p:nvPr/>
          </p:nvCxnSpPr>
          <p:spPr bwMode="auto">
            <a:xfrm flipV="1">
              <a:off x="4575223" y="3221229"/>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p:cNvCxnSpPr>
              <a:endCxn id="22" idx="1"/>
            </p:cNvCxnSpPr>
            <p:nvPr/>
          </p:nvCxnSpPr>
          <p:spPr bwMode="auto">
            <a:xfrm>
              <a:off x="4575223" y="3616749"/>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Elbow Connector 61"/>
            <p:cNvCxnSpPr/>
            <p:nvPr/>
          </p:nvCxnSpPr>
          <p:spPr bwMode="auto">
            <a:xfrm flipV="1">
              <a:off x="4575223" y="1073014"/>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p:nvPr/>
          </p:nvCxnSpPr>
          <p:spPr bwMode="auto">
            <a:xfrm>
              <a:off x="4575223" y="1468534"/>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25804" y="1848337"/>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5" name="TextBox 4"/>
            <p:cNvSpPr txBox="1"/>
            <p:nvPr/>
          </p:nvSpPr>
          <p:spPr>
            <a:xfrm>
              <a:off x="225804" y="2554134"/>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grpSp>
      <p:sp>
        <p:nvSpPr>
          <p:cNvPr id="37" name="TextBox 36"/>
          <p:cNvSpPr txBox="1"/>
          <p:nvPr/>
        </p:nvSpPr>
        <p:spPr>
          <a:xfrm>
            <a:off x="1434167" y="111230"/>
            <a:ext cx="5068734" cy="923330"/>
          </a:xfrm>
          <a:prstGeom prst="rect">
            <a:avLst/>
          </a:prstGeom>
          <a:noFill/>
          <a:ln>
            <a:noFill/>
          </a:ln>
        </p:spPr>
        <p:txBody>
          <a:bodyPr wrap="square" rtlCol="0">
            <a:spAutoFit/>
          </a:bodyPr>
          <a:lstStyle/>
          <a:p>
            <a:r>
              <a:rPr lang="en-US" dirty="0" smtClean="0">
                <a:solidFill>
                  <a:srgbClr val="434343"/>
                </a:solidFill>
                <a:latin typeface="Lato Regular"/>
                <a:cs typeface="Lato Regular"/>
              </a:rPr>
              <a:t>However, the ad does seem to have a high incremental effect among those who weren’t already likely to buy.</a:t>
            </a:r>
            <a:endParaRPr lang="en-US" dirty="0">
              <a:solidFill>
                <a:srgbClr val="434343"/>
              </a:solidFill>
              <a:latin typeface="Lato Regular"/>
              <a:cs typeface="Lato Regular"/>
            </a:endParaRPr>
          </a:p>
        </p:txBody>
      </p:sp>
      <p:cxnSp>
        <p:nvCxnSpPr>
          <p:cNvPr id="41" name="Straight Arrow Connector 40"/>
          <p:cNvCxnSpPr>
            <a:stCxn id="37" idx="2"/>
          </p:cNvCxnSpPr>
          <p:nvPr/>
        </p:nvCxnSpPr>
        <p:spPr>
          <a:xfrm>
            <a:off x="3968534" y="1034560"/>
            <a:ext cx="3475848" cy="2009385"/>
          </a:xfrm>
          <a:prstGeom prst="straightConnector1">
            <a:avLst/>
          </a:prstGeom>
          <a:ln w="38100" cmpd="sng">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2"/>
          </p:cNvCxnSpPr>
          <p:nvPr/>
        </p:nvCxnSpPr>
        <p:spPr>
          <a:xfrm>
            <a:off x="3968534" y="1034560"/>
            <a:ext cx="3475848" cy="3016732"/>
          </a:xfrm>
          <a:prstGeom prst="straightConnector1">
            <a:avLst/>
          </a:prstGeom>
          <a:ln w="38100" cmpd="sng">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18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5804" y="358246"/>
            <a:ext cx="8718400" cy="4004854"/>
            <a:chOff x="225804" y="358246"/>
            <a:chExt cx="8718400" cy="4004854"/>
          </a:xfrm>
        </p:grpSpPr>
        <p:grpSp>
          <p:nvGrpSpPr>
            <p:cNvPr id="57" name="Group 56"/>
            <p:cNvGrpSpPr/>
            <p:nvPr/>
          </p:nvGrpSpPr>
          <p:grpSpPr>
            <a:xfrm>
              <a:off x="2604651" y="1094912"/>
              <a:ext cx="1970572" cy="709601"/>
              <a:chOff x="2604651" y="733595"/>
              <a:chExt cx="1970572" cy="709601"/>
            </a:xfrm>
          </p:grpSpPr>
          <p:sp>
            <p:nvSpPr>
              <p:cNvPr id="6" name="Rounded Rectangle 5"/>
              <p:cNvSpPr/>
              <p:nvPr/>
            </p:nvSpPr>
            <p:spPr bwMode="auto">
              <a:xfrm>
                <a:off x="2604651" y="733595"/>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7" name="TextBox 6"/>
              <p:cNvSpPr txBox="1"/>
              <p:nvPr/>
            </p:nvSpPr>
            <p:spPr>
              <a:xfrm>
                <a:off x="2604651" y="757524"/>
                <a:ext cx="1970572" cy="646331"/>
              </a:xfrm>
              <a:prstGeom prst="rect">
                <a:avLst/>
              </a:prstGeom>
            </p:spPr>
            <p:txBody>
              <a:bodyPr wrap="square" rtlCol="0" anchor="ctr">
                <a:spAutoFit/>
              </a:bodyPr>
              <a:lstStyle/>
              <a:p>
                <a:pPr algn="ctr"/>
                <a:r>
                  <a:rPr lang="en-US" dirty="0" smtClean="0">
                    <a:solidFill>
                      <a:schemeClr val="bg1"/>
                    </a:solidFill>
                    <a:latin typeface="Lato Black"/>
                    <a:cs typeface="Lato Black"/>
                  </a:rPr>
                  <a:t>High Purchase Model Scores</a:t>
                </a:r>
                <a:endParaRPr lang="en-US" dirty="0">
                  <a:solidFill>
                    <a:schemeClr val="bg1"/>
                  </a:solidFill>
                  <a:latin typeface="Lato Black"/>
                  <a:cs typeface="Lato Black"/>
                </a:endParaRPr>
              </a:p>
            </p:txBody>
          </p:sp>
        </p:grpSp>
        <p:grpSp>
          <p:nvGrpSpPr>
            <p:cNvPr id="55" name="Group 54"/>
            <p:cNvGrpSpPr/>
            <p:nvPr/>
          </p:nvGrpSpPr>
          <p:grpSpPr>
            <a:xfrm>
              <a:off x="2604651" y="3261948"/>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9" name="TextBox 8"/>
              <p:cNvSpPr txBox="1"/>
              <p:nvPr/>
            </p:nvSpPr>
            <p:spPr>
              <a:xfrm>
                <a:off x="2604651" y="2924560"/>
                <a:ext cx="1970572" cy="646331"/>
              </a:xfrm>
              <a:prstGeom prst="rect">
                <a:avLst/>
              </a:prstGeom>
              <a:noFill/>
            </p:spPr>
            <p:txBody>
              <a:bodyPr wrap="square" rtlCol="0">
                <a:spAutoFit/>
              </a:bodyPr>
              <a:lstStyle/>
              <a:p>
                <a:pPr algn="ctr"/>
                <a:r>
                  <a:rPr lang="en-US" dirty="0" smtClean="0">
                    <a:solidFill>
                      <a:schemeClr val="bg1"/>
                    </a:solidFill>
                    <a:latin typeface="Lato Black"/>
                    <a:cs typeface="Lato Black"/>
                  </a:rPr>
                  <a:t>Low Purchase Model Scores</a:t>
                </a:r>
                <a:endParaRPr lang="en-US" dirty="0">
                  <a:solidFill>
                    <a:schemeClr val="bg1"/>
                  </a:solidFill>
                  <a:latin typeface="Lato Black"/>
                  <a:cs typeface="Lato Black"/>
                </a:endParaRPr>
              </a:p>
            </p:txBody>
          </p:sp>
        </p:grpSp>
        <p:grpSp>
          <p:nvGrpSpPr>
            <p:cNvPr id="18" name="Group 17"/>
            <p:cNvGrpSpPr/>
            <p:nvPr/>
          </p:nvGrpSpPr>
          <p:grpSpPr>
            <a:xfrm>
              <a:off x="5592499" y="1735511"/>
              <a:ext cx="1151245" cy="486250"/>
              <a:chOff x="5450170" y="1494633"/>
              <a:chExt cx="1151245" cy="486250"/>
            </a:xfrm>
          </p:grpSpPr>
          <p:sp>
            <p:nvSpPr>
              <p:cNvPr id="13" name="Rounded Rectangle 12"/>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4" name="TextBox 13"/>
              <p:cNvSpPr txBox="1"/>
              <p:nvPr/>
            </p:nvSpPr>
            <p:spPr>
              <a:xfrm>
                <a:off x="5450170" y="1551408"/>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17" name="Group 16"/>
            <p:cNvGrpSpPr/>
            <p:nvPr/>
          </p:nvGrpSpPr>
          <p:grpSpPr>
            <a:xfrm>
              <a:off x="5592498" y="836765"/>
              <a:ext cx="1151246" cy="486250"/>
              <a:chOff x="5362590" y="595887"/>
              <a:chExt cx="1151246" cy="486250"/>
            </a:xfrm>
          </p:grpSpPr>
          <p:sp>
            <p:nvSpPr>
              <p:cNvPr id="15" name="Rounded Rectangle 1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16" name="TextBox 15"/>
              <p:cNvSpPr txBox="1"/>
              <p:nvPr/>
            </p:nvSpPr>
            <p:spPr>
              <a:xfrm>
                <a:off x="5362590" y="658893"/>
                <a:ext cx="1151245"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grpSp>
          <p:nvGrpSpPr>
            <p:cNvPr id="21" name="Group 20"/>
            <p:cNvGrpSpPr/>
            <p:nvPr/>
          </p:nvGrpSpPr>
          <p:grpSpPr>
            <a:xfrm>
              <a:off x="5592499" y="3876850"/>
              <a:ext cx="1151245" cy="486250"/>
              <a:chOff x="5450170" y="1494633"/>
              <a:chExt cx="1151245" cy="486250"/>
            </a:xfrm>
          </p:grpSpPr>
          <p:sp>
            <p:nvSpPr>
              <p:cNvPr id="22" name="Rounded Rectangle 21"/>
              <p:cNvSpPr/>
              <p:nvPr/>
            </p:nvSpPr>
            <p:spPr bwMode="auto">
              <a:xfrm>
                <a:off x="5450170" y="1494633"/>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3" name="TextBox 22"/>
              <p:cNvSpPr txBox="1"/>
              <p:nvPr/>
            </p:nvSpPr>
            <p:spPr>
              <a:xfrm>
                <a:off x="5559651" y="1551408"/>
                <a:ext cx="954184" cy="369332"/>
              </a:xfrm>
              <a:prstGeom prst="rect">
                <a:avLst/>
              </a:prstGeom>
              <a:noFill/>
            </p:spPr>
            <p:txBody>
              <a:bodyPr wrap="square" rtlCol="0">
                <a:spAutoFit/>
              </a:bodyPr>
              <a:lstStyle/>
              <a:p>
                <a:pPr algn="ctr"/>
                <a:r>
                  <a:rPr lang="en-US" dirty="0" smtClean="0">
                    <a:solidFill>
                      <a:srgbClr val="8E8E8E"/>
                    </a:solidFill>
                    <a:latin typeface="Lato Black"/>
                    <a:cs typeface="Lato Black"/>
                  </a:rPr>
                  <a:t>No Ad</a:t>
                </a:r>
                <a:endParaRPr lang="en-US" dirty="0">
                  <a:solidFill>
                    <a:srgbClr val="8E8E8E"/>
                  </a:solidFill>
                  <a:latin typeface="Lato Black"/>
                  <a:cs typeface="Lato Black"/>
                </a:endParaRPr>
              </a:p>
            </p:txBody>
          </p:sp>
        </p:grpSp>
        <p:grpSp>
          <p:nvGrpSpPr>
            <p:cNvPr id="24" name="Group 23"/>
            <p:cNvGrpSpPr/>
            <p:nvPr/>
          </p:nvGrpSpPr>
          <p:grpSpPr>
            <a:xfrm>
              <a:off x="5592499" y="2978104"/>
              <a:ext cx="1151245" cy="486250"/>
              <a:chOff x="5362591" y="595887"/>
              <a:chExt cx="1151245" cy="486250"/>
            </a:xfrm>
          </p:grpSpPr>
          <p:sp>
            <p:nvSpPr>
              <p:cNvPr id="25" name="Rounded Rectangle 24"/>
              <p:cNvSpPr/>
              <p:nvPr/>
            </p:nvSpPr>
            <p:spPr bwMode="auto">
              <a:xfrm>
                <a:off x="5362591" y="595887"/>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26" name="TextBox 25"/>
              <p:cNvSpPr txBox="1"/>
              <p:nvPr/>
            </p:nvSpPr>
            <p:spPr>
              <a:xfrm>
                <a:off x="5362592" y="652662"/>
                <a:ext cx="1151244" cy="369332"/>
              </a:xfrm>
              <a:prstGeom prst="rect">
                <a:avLst/>
              </a:prstGeom>
              <a:noFill/>
            </p:spPr>
            <p:txBody>
              <a:bodyPr wrap="square" rtlCol="0">
                <a:spAutoFit/>
              </a:bodyPr>
              <a:lstStyle/>
              <a:p>
                <a:pPr algn="ctr"/>
                <a:r>
                  <a:rPr lang="en-US" dirty="0" smtClean="0">
                    <a:solidFill>
                      <a:srgbClr val="8E8E8E"/>
                    </a:solidFill>
                    <a:latin typeface="Lato Black"/>
                    <a:cs typeface="Lato Black"/>
                  </a:rPr>
                  <a:t>Ad</a:t>
                </a:r>
                <a:endParaRPr lang="en-US" dirty="0">
                  <a:solidFill>
                    <a:srgbClr val="8E8E8E"/>
                  </a:solidFill>
                  <a:latin typeface="Lato Black"/>
                  <a:cs typeface="Lato Black"/>
                </a:endParaRPr>
              </a:p>
            </p:txBody>
          </p:sp>
        </p:grpSp>
        <p:sp>
          <p:nvSpPr>
            <p:cNvPr id="27" name="TextBox 26"/>
            <p:cNvSpPr txBox="1"/>
            <p:nvPr/>
          </p:nvSpPr>
          <p:spPr>
            <a:xfrm>
              <a:off x="6743743" y="358246"/>
              <a:ext cx="2200461" cy="523220"/>
            </a:xfrm>
            <a:prstGeom prst="rect">
              <a:avLst/>
            </a:prstGeom>
            <a:noFill/>
          </p:spPr>
          <p:txBody>
            <a:bodyPr wrap="square" rtlCol="0">
              <a:spAutoFit/>
            </a:bodyPr>
            <a:lstStyle/>
            <a:p>
              <a:pPr algn="ctr"/>
              <a:r>
                <a:rPr lang="en-US" sz="1400" dirty="0" smtClean="0">
                  <a:solidFill>
                    <a:srgbClr val="434343"/>
                  </a:solidFill>
                  <a:latin typeface="Lato Black"/>
                  <a:cs typeface="Lato Black"/>
                </a:rPr>
                <a:t>Observed </a:t>
              </a:r>
            </a:p>
            <a:p>
              <a:pPr algn="ctr"/>
              <a:r>
                <a:rPr lang="en-US" sz="1400" dirty="0" smtClean="0">
                  <a:solidFill>
                    <a:srgbClr val="434343"/>
                  </a:solidFill>
                  <a:latin typeface="Lato Black"/>
                  <a:cs typeface="Lato Black"/>
                </a:rPr>
                <a:t>Purchase Rate</a:t>
              </a:r>
              <a:endParaRPr lang="en-US" sz="1400" dirty="0">
                <a:solidFill>
                  <a:srgbClr val="434343"/>
                </a:solidFill>
                <a:latin typeface="Lato Black"/>
                <a:cs typeface="Lato Black"/>
              </a:endParaRPr>
            </a:p>
          </p:txBody>
        </p:sp>
        <p:sp>
          <p:nvSpPr>
            <p:cNvPr id="28" name="TextBox 27"/>
            <p:cNvSpPr txBox="1"/>
            <p:nvPr/>
          </p:nvSpPr>
          <p:spPr>
            <a:xfrm>
              <a:off x="7444382" y="836765"/>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3.1%</a:t>
              </a:r>
              <a:endParaRPr lang="en-US" sz="2400" dirty="0">
                <a:solidFill>
                  <a:srgbClr val="434343"/>
                </a:solidFill>
                <a:latin typeface="Lato Black"/>
                <a:cs typeface="Lato Black"/>
              </a:endParaRPr>
            </a:p>
          </p:txBody>
        </p:sp>
        <p:sp>
          <p:nvSpPr>
            <p:cNvPr id="29" name="TextBox 28"/>
            <p:cNvSpPr txBox="1"/>
            <p:nvPr/>
          </p:nvSpPr>
          <p:spPr>
            <a:xfrm>
              <a:off x="7444382" y="1760096"/>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3.0%</a:t>
              </a:r>
              <a:endParaRPr lang="en-US" sz="2400" dirty="0">
                <a:solidFill>
                  <a:srgbClr val="434343"/>
                </a:solidFill>
                <a:latin typeface="Lato Black"/>
                <a:cs typeface="Lato Black"/>
              </a:endParaRPr>
            </a:p>
          </p:txBody>
        </p:sp>
        <p:sp>
          <p:nvSpPr>
            <p:cNvPr id="30" name="TextBox 29"/>
            <p:cNvSpPr txBox="1"/>
            <p:nvPr/>
          </p:nvSpPr>
          <p:spPr>
            <a:xfrm>
              <a:off x="7444382" y="3027659"/>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0.7%</a:t>
              </a:r>
              <a:endParaRPr lang="en-US" sz="2400" dirty="0">
                <a:solidFill>
                  <a:srgbClr val="434343"/>
                </a:solidFill>
                <a:latin typeface="Lato Black"/>
                <a:cs typeface="Lato Black"/>
              </a:endParaRPr>
            </a:p>
          </p:txBody>
        </p:sp>
        <p:sp>
          <p:nvSpPr>
            <p:cNvPr id="31" name="TextBox 30"/>
            <p:cNvSpPr txBox="1"/>
            <p:nvPr/>
          </p:nvSpPr>
          <p:spPr>
            <a:xfrm>
              <a:off x="7444382" y="3889142"/>
              <a:ext cx="1412243" cy="461665"/>
            </a:xfrm>
            <a:prstGeom prst="rect">
              <a:avLst/>
            </a:prstGeom>
            <a:noFill/>
          </p:spPr>
          <p:txBody>
            <a:bodyPr wrap="square" rtlCol="0">
              <a:spAutoFit/>
            </a:bodyPr>
            <a:lstStyle/>
            <a:p>
              <a:r>
                <a:rPr lang="en-US" sz="2400" dirty="0" smtClean="0">
                  <a:solidFill>
                    <a:srgbClr val="434343"/>
                  </a:solidFill>
                  <a:latin typeface="Lato Black"/>
                  <a:cs typeface="Lato Black"/>
                </a:rPr>
                <a:t>0.3%</a:t>
              </a:r>
              <a:endParaRPr lang="en-US" sz="2400" dirty="0">
                <a:solidFill>
                  <a:srgbClr val="434343"/>
                </a:solidFill>
                <a:latin typeface="Lato Black"/>
                <a:cs typeface="Lato Black"/>
              </a:endParaRPr>
            </a:p>
          </p:txBody>
        </p:sp>
        <p:cxnSp>
          <p:nvCxnSpPr>
            <p:cNvPr id="33" name="Elbow Connector 32"/>
            <p:cNvCxnSpPr>
              <a:stCxn id="4" idx="4"/>
              <a:endCxn id="6" idx="1"/>
            </p:cNvCxnSpPr>
            <p:nvPr/>
          </p:nvCxnSpPr>
          <p:spPr bwMode="auto">
            <a:xfrm flipV="1">
              <a:off x="1664038" y="1449713"/>
              <a:ext cx="940613" cy="116718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a:off x="1664038" y="2616901"/>
              <a:ext cx="940613" cy="999848"/>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endCxn id="25" idx="1"/>
            </p:cNvCxnSpPr>
            <p:nvPr/>
          </p:nvCxnSpPr>
          <p:spPr bwMode="auto">
            <a:xfrm flipV="1">
              <a:off x="4575223" y="3221229"/>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Elbow Connector 59"/>
            <p:cNvCxnSpPr>
              <a:endCxn id="22" idx="1"/>
            </p:cNvCxnSpPr>
            <p:nvPr/>
          </p:nvCxnSpPr>
          <p:spPr bwMode="auto">
            <a:xfrm>
              <a:off x="4575223" y="3616749"/>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Elbow Connector 61"/>
            <p:cNvCxnSpPr/>
            <p:nvPr/>
          </p:nvCxnSpPr>
          <p:spPr bwMode="auto">
            <a:xfrm flipV="1">
              <a:off x="4575223" y="1073014"/>
              <a:ext cx="1017276" cy="395520"/>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p:nvPr/>
          </p:nvCxnSpPr>
          <p:spPr bwMode="auto">
            <a:xfrm>
              <a:off x="4575223" y="1468534"/>
              <a:ext cx="1017276" cy="503226"/>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25804" y="1848337"/>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Lato Light"/>
                <a:ea typeface="ヒラギノ角ゴ ProN W3" charset="0"/>
                <a:cs typeface="Lato Light"/>
                <a:sym typeface="Gill Sans" charset="0"/>
              </a:endParaRPr>
            </a:p>
          </p:txBody>
        </p:sp>
        <p:sp>
          <p:nvSpPr>
            <p:cNvPr id="5" name="TextBox 4"/>
            <p:cNvSpPr txBox="1"/>
            <p:nvPr/>
          </p:nvSpPr>
          <p:spPr>
            <a:xfrm>
              <a:off x="225804" y="2554134"/>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grpSp>
      <p:sp>
        <p:nvSpPr>
          <p:cNvPr id="37" name="TextBox 36"/>
          <p:cNvSpPr txBox="1"/>
          <p:nvPr/>
        </p:nvSpPr>
        <p:spPr>
          <a:xfrm>
            <a:off x="1434167" y="111230"/>
            <a:ext cx="5068734" cy="923330"/>
          </a:xfrm>
          <a:prstGeom prst="rect">
            <a:avLst/>
          </a:prstGeom>
          <a:noFill/>
          <a:ln>
            <a:noFill/>
          </a:ln>
        </p:spPr>
        <p:txBody>
          <a:bodyPr wrap="square" rtlCol="0">
            <a:spAutoFit/>
          </a:bodyPr>
          <a:lstStyle/>
          <a:p>
            <a:r>
              <a:rPr lang="en-US" dirty="0" smtClean="0">
                <a:solidFill>
                  <a:srgbClr val="434343"/>
                </a:solidFill>
                <a:latin typeface="Lato Regular"/>
                <a:cs typeface="Lato Regular"/>
              </a:rPr>
              <a:t>However, the ad does seem to have a high incremental effect among those who weren’t already likely to buy.</a:t>
            </a:r>
            <a:endParaRPr lang="en-US" dirty="0">
              <a:solidFill>
                <a:srgbClr val="434343"/>
              </a:solidFill>
              <a:latin typeface="Lato Regular"/>
              <a:cs typeface="Lato Regular"/>
            </a:endParaRPr>
          </a:p>
        </p:txBody>
      </p:sp>
      <p:cxnSp>
        <p:nvCxnSpPr>
          <p:cNvPr id="41" name="Straight Arrow Connector 40"/>
          <p:cNvCxnSpPr>
            <a:stCxn id="37" idx="2"/>
          </p:cNvCxnSpPr>
          <p:nvPr/>
        </p:nvCxnSpPr>
        <p:spPr>
          <a:xfrm>
            <a:off x="3968534" y="1034560"/>
            <a:ext cx="3475848" cy="2009385"/>
          </a:xfrm>
          <a:prstGeom prst="straightConnector1">
            <a:avLst/>
          </a:prstGeom>
          <a:ln w="38100" cmpd="sng">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2"/>
          </p:cNvCxnSpPr>
          <p:nvPr/>
        </p:nvCxnSpPr>
        <p:spPr>
          <a:xfrm>
            <a:off x="3968534" y="1034560"/>
            <a:ext cx="3475848" cy="3016732"/>
          </a:xfrm>
          <a:prstGeom prst="straightConnector1">
            <a:avLst/>
          </a:prstGeom>
          <a:ln w="38100" cmpd="sng">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457200" y="1338189"/>
            <a:ext cx="8229600" cy="2467122"/>
          </a:xfrm>
          <a:prstGeom prst="rect">
            <a:avLst/>
          </a:prstGeom>
          <a:solidFill>
            <a:schemeClr val="bg1">
              <a:alpha val="97000"/>
            </a:schemeClr>
          </a:solidFill>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b="0" dirty="0" smtClean="0">
                <a:solidFill>
                  <a:srgbClr val="EFBA1E"/>
                </a:solidFill>
                <a:latin typeface="Lato Regular"/>
                <a:cs typeface="Lato Regular"/>
              </a:rPr>
              <a:t>How do we target the people most likely to respond because of the ad and not just people who were likely to respond anyway?</a:t>
            </a:r>
            <a:endParaRPr lang="en-US" b="0" dirty="0">
              <a:solidFill>
                <a:srgbClr val="EFBA1E"/>
              </a:solidFill>
              <a:latin typeface="Lato Regular"/>
              <a:cs typeface="Lato Regular"/>
            </a:endParaRPr>
          </a:p>
        </p:txBody>
      </p:sp>
    </p:spTree>
    <p:extLst>
      <p:ext uri="{BB962C8B-B14F-4D97-AF65-F5344CB8AC3E}">
        <p14:creationId xmlns:p14="http://schemas.microsoft.com/office/powerpoint/2010/main" val="4808817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Persuasion Modeling</a:t>
            </a:r>
            <a:endParaRPr lang="en-US" dirty="0"/>
          </a:p>
        </p:txBody>
      </p:sp>
      <p:sp>
        <p:nvSpPr>
          <p:cNvPr id="3" name="Content Placeholder 2"/>
          <p:cNvSpPr>
            <a:spLocks noGrp="1"/>
          </p:cNvSpPr>
          <p:nvPr>
            <p:ph idx="1"/>
          </p:nvPr>
        </p:nvSpPr>
        <p:spPr>
          <a:xfrm>
            <a:off x="231577" y="1023541"/>
            <a:ext cx="8675489" cy="4285059"/>
          </a:xfrm>
        </p:spPr>
        <p:txBody>
          <a:bodyPr/>
          <a:lstStyle/>
          <a:p>
            <a:r>
              <a:rPr lang="en-US" sz="2200" dirty="0" smtClean="0">
                <a:latin typeface="Lato Light"/>
                <a:cs typeface="Lato Light"/>
              </a:rPr>
              <a:t>Persuasion modeling can overcome some of these shortcomings with response and lookalike modeling.</a:t>
            </a:r>
          </a:p>
          <a:p>
            <a:r>
              <a:rPr lang="en-US" sz="2200" dirty="0" smtClean="0">
                <a:latin typeface="Lato Light"/>
                <a:cs typeface="Lato Light"/>
              </a:rPr>
              <a:t>Persuasion modeling starts with a randomized controlled experiment and tries to identify the subsets of people that are most likely to respond to the treatment, offer, or message—not just the people who are most likely to respond anyway.</a:t>
            </a:r>
          </a:p>
          <a:p>
            <a:r>
              <a:rPr lang="en-US" sz="2200" dirty="0">
                <a:latin typeface="Lato Light"/>
                <a:cs typeface="Lato Light"/>
              </a:rPr>
              <a:t>I</a:t>
            </a:r>
            <a:r>
              <a:rPr lang="en-US" sz="2200" dirty="0" smtClean="0">
                <a:latin typeface="Lato Light"/>
                <a:cs typeface="Lato Light"/>
              </a:rPr>
              <a:t>f done well, persuasion modeling can beat response and lookalike modeling for driving incremental actions.</a:t>
            </a:r>
            <a:endParaRPr lang="en-US" sz="2200" dirty="0">
              <a:latin typeface="Lato Light"/>
              <a:cs typeface="Lato Light"/>
            </a:endParaRPr>
          </a:p>
        </p:txBody>
      </p:sp>
    </p:spTree>
    <p:extLst>
      <p:ext uri="{BB962C8B-B14F-4D97-AF65-F5344CB8AC3E}">
        <p14:creationId xmlns:p14="http://schemas.microsoft.com/office/powerpoint/2010/main" val="4230998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15645" y="833724"/>
            <a:ext cx="9700141" cy="3830976"/>
            <a:chOff x="215645" y="603795"/>
            <a:chExt cx="9700141" cy="3830976"/>
          </a:xfrm>
        </p:grpSpPr>
        <p:sp>
          <p:nvSpPr>
            <p:cNvPr id="6" name="Rounded Rectangle 5"/>
            <p:cNvSpPr/>
            <p:nvPr/>
          </p:nvSpPr>
          <p:spPr bwMode="auto">
            <a:xfrm>
              <a:off x="2604651" y="1094912"/>
              <a:ext cx="1970572" cy="709601"/>
            </a:xfrm>
            <a:prstGeom prst="roundRect">
              <a:avLst/>
            </a:prstGeom>
            <a:solidFill>
              <a:srgbClr val="40DB9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p:cNvSpPr txBox="1"/>
            <p:nvPr/>
          </p:nvSpPr>
          <p:spPr>
            <a:xfrm>
              <a:off x="2604651" y="1278897"/>
              <a:ext cx="1970572" cy="338554"/>
            </a:xfrm>
            <a:prstGeom prst="rect">
              <a:avLst/>
            </a:prstGeom>
            <a:noFill/>
          </p:spPr>
          <p:txBody>
            <a:bodyPr wrap="square" rtlCol="0">
              <a:spAutoFit/>
            </a:bodyPr>
            <a:lstStyle/>
            <a:p>
              <a:pPr algn="ctr"/>
              <a:r>
                <a:rPr lang="en-US" sz="1600" dirty="0" smtClean="0">
                  <a:solidFill>
                    <a:schemeClr val="bg1"/>
                  </a:solidFill>
                  <a:latin typeface="Lato Black"/>
                  <a:cs typeface="Lato Black"/>
                </a:rPr>
                <a:t>Control Group</a:t>
              </a:r>
              <a:endParaRPr lang="en-US" sz="1600" dirty="0">
                <a:solidFill>
                  <a:schemeClr val="bg1"/>
                </a:solidFill>
                <a:latin typeface="Lato Black"/>
                <a:cs typeface="Lato Black"/>
              </a:endParaRPr>
            </a:p>
          </p:txBody>
        </p:sp>
        <p:grpSp>
          <p:nvGrpSpPr>
            <p:cNvPr id="55" name="Group 54"/>
            <p:cNvGrpSpPr/>
            <p:nvPr/>
          </p:nvGrpSpPr>
          <p:grpSpPr>
            <a:xfrm>
              <a:off x="2604651" y="2031751"/>
              <a:ext cx="1970572" cy="709601"/>
              <a:chOff x="2604651" y="2900631"/>
              <a:chExt cx="1970572" cy="709601"/>
            </a:xfrm>
          </p:grpSpPr>
          <p:sp>
            <p:nvSpPr>
              <p:cNvPr id="8" name="Rounded Rectangle 7"/>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TextBox 8"/>
              <p:cNvSpPr txBox="1"/>
              <p:nvPr/>
            </p:nvSpPr>
            <p:spPr>
              <a:xfrm>
                <a:off x="2604651" y="3067136"/>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Treatment Group I</a:t>
                </a:r>
                <a:endParaRPr lang="en-US" sz="1600" dirty="0">
                  <a:solidFill>
                    <a:schemeClr val="bg1"/>
                  </a:solidFill>
                  <a:latin typeface="Lato Black"/>
                  <a:cs typeface="Lato Black"/>
                </a:endParaRPr>
              </a:p>
            </p:txBody>
          </p:sp>
        </p:grpSp>
        <p:grpSp>
          <p:nvGrpSpPr>
            <p:cNvPr id="41" name="Group 40"/>
            <p:cNvGrpSpPr/>
            <p:nvPr/>
          </p:nvGrpSpPr>
          <p:grpSpPr>
            <a:xfrm>
              <a:off x="5155478" y="2159169"/>
              <a:ext cx="1151245" cy="486250"/>
              <a:chOff x="4769705" y="2126322"/>
              <a:chExt cx="1151245" cy="486250"/>
            </a:xfrm>
          </p:grpSpPr>
          <p:sp>
            <p:nvSpPr>
              <p:cNvPr id="13" name="Rounded Rectangle 12"/>
              <p:cNvSpPr/>
              <p:nvPr/>
            </p:nvSpPr>
            <p:spPr bwMode="auto">
              <a:xfrm>
                <a:off x="4769705" y="2126322"/>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TextBox 13"/>
              <p:cNvSpPr txBox="1"/>
              <p:nvPr/>
            </p:nvSpPr>
            <p:spPr>
              <a:xfrm>
                <a:off x="4769705" y="2183097"/>
                <a:ext cx="1151245" cy="338554"/>
              </a:xfrm>
              <a:prstGeom prst="rect">
                <a:avLst/>
              </a:prstGeom>
              <a:noFill/>
            </p:spPr>
            <p:txBody>
              <a:bodyPr wrap="square" rtlCol="0">
                <a:spAutoFit/>
              </a:bodyPr>
              <a:lstStyle/>
              <a:p>
                <a:pPr algn="ctr"/>
                <a:r>
                  <a:rPr lang="en-US" sz="1600" dirty="0" smtClean="0">
                    <a:solidFill>
                      <a:srgbClr val="8E8E8E"/>
                    </a:solidFill>
                    <a:latin typeface="Lato Black"/>
                    <a:cs typeface="Lato Black"/>
                  </a:rPr>
                  <a:t>Promo #1</a:t>
                </a:r>
                <a:endParaRPr lang="en-US" sz="1600" dirty="0">
                  <a:solidFill>
                    <a:srgbClr val="8E8E8E"/>
                  </a:solidFill>
                  <a:latin typeface="Lato Black"/>
                  <a:cs typeface="Lato Black"/>
                </a:endParaRPr>
              </a:p>
            </p:txBody>
          </p:sp>
        </p:grpSp>
        <p:grpSp>
          <p:nvGrpSpPr>
            <p:cNvPr id="40" name="Group 39"/>
            <p:cNvGrpSpPr/>
            <p:nvPr/>
          </p:nvGrpSpPr>
          <p:grpSpPr>
            <a:xfrm>
              <a:off x="5155478" y="1208127"/>
              <a:ext cx="1151245" cy="486250"/>
              <a:chOff x="4903674" y="1262872"/>
              <a:chExt cx="1151245" cy="486250"/>
            </a:xfrm>
          </p:grpSpPr>
          <p:sp>
            <p:nvSpPr>
              <p:cNvPr id="15" name="Rounded Rectangle 14"/>
              <p:cNvSpPr/>
              <p:nvPr/>
            </p:nvSpPr>
            <p:spPr bwMode="auto">
              <a:xfrm>
                <a:off x="4903674" y="1262872"/>
                <a:ext cx="1151245" cy="486250"/>
              </a:xfrm>
              <a:prstGeom prst="roundRect">
                <a:avLst/>
              </a:prstGeom>
              <a:solidFill>
                <a:srgbClr val="40DB93">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Box 15"/>
              <p:cNvSpPr txBox="1"/>
              <p:nvPr/>
            </p:nvSpPr>
            <p:spPr>
              <a:xfrm>
                <a:off x="4969362" y="1319647"/>
                <a:ext cx="1053610" cy="338554"/>
              </a:xfrm>
              <a:prstGeom prst="rect">
                <a:avLst/>
              </a:prstGeom>
              <a:noFill/>
            </p:spPr>
            <p:txBody>
              <a:bodyPr wrap="square" rtlCol="0">
                <a:spAutoFit/>
              </a:bodyPr>
              <a:lstStyle/>
              <a:p>
                <a:pPr algn="ctr"/>
                <a:r>
                  <a:rPr lang="en-US" sz="1600" dirty="0" smtClean="0">
                    <a:solidFill>
                      <a:srgbClr val="8E8E8E"/>
                    </a:solidFill>
                    <a:latin typeface="Lato Black"/>
                    <a:cs typeface="Lato Black"/>
                  </a:rPr>
                  <a:t>Nothing</a:t>
                </a:r>
                <a:endParaRPr lang="en-US" sz="1600" dirty="0">
                  <a:solidFill>
                    <a:srgbClr val="8E8E8E"/>
                  </a:solidFill>
                  <a:latin typeface="Lato Black"/>
                  <a:cs typeface="Lato Black"/>
                </a:endParaRPr>
              </a:p>
            </p:txBody>
          </p:sp>
        </p:grpSp>
        <p:cxnSp>
          <p:nvCxnSpPr>
            <p:cNvPr id="33" name="Elbow Connector 32"/>
            <p:cNvCxnSpPr>
              <a:stCxn id="4" idx="4"/>
              <a:endCxn id="6" idx="1"/>
            </p:cNvCxnSpPr>
            <p:nvPr/>
          </p:nvCxnSpPr>
          <p:spPr bwMode="auto">
            <a:xfrm flipV="1">
              <a:off x="1653879" y="1449713"/>
              <a:ext cx="950772" cy="939964"/>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Elbow Connector 35"/>
            <p:cNvCxnSpPr>
              <a:stCxn id="4" idx="4"/>
              <a:endCxn id="8" idx="1"/>
            </p:cNvCxnSpPr>
            <p:nvPr/>
          </p:nvCxnSpPr>
          <p:spPr bwMode="auto">
            <a:xfrm flipV="1">
              <a:off x="1653879" y="2386552"/>
              <a:ext cx="950772" cy="3125"/>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4" name="Group 33"/>
            <p:cNvGrpSpPr/>
            <p:nvPr/>
          </p:nvGrpSpPr>
          <p:grpSpPr>
            <a:xfrm>
              <a:off x="2570926" y="2967155"/>
              <a:ext cx="1972349" cy="709601"/>
              <a:chOff x="2604651" y="2900631"/>
              <a:chExt cx="1972349" cy="709601"/>
            </a:xfrm>
          </p:grpSpPr>
          <p:sp>
            <p:nvSpPr>
              <p:cNvPr id="35" name="Rounded Rectangle 34"/>
              <p:cNvSpPr/>
              <p:nvPr/>
            </p:nvSpPr>
            <p:spPr bwMode="auto">
              <a:xfrm>
                <a:off x="2604651" y="2900631"/>
                <a:ext cx="1970572" cy="709601"/>
              </a:xfrm>
              <a:prstGeom prst="roundRect">
                <a:avLst/>
              </a:prstGeom>
              <a:solidFill>
                <a:srgbClr val="F35E4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TextBox 36"/>
              <p:cNvSpPr txBox="1"/>
              <p:nvPr/>
            </p:nvSpPr>
            <p:spPr>
              <a:xfrm>
                <a:off x="2604667" y="3086155"/>
                <a:ext cx="1972333" cy="338554"/>
              </a:xfrm>
              <a:prstGeom prst="rect">
                <a:avLst/>
              </a:prstGeom>
              <a:noFill/>
            </p:spPr>
            <p:txBody>
              <a:bodyPr wrap="square" rtlCol="0">
                <a:spAutoFit/>
              </a:bodyPr>
              <a:lstStyle/>
              <a:p>
                <a:pPr algn="ctr"/>
                <a:r>
                  <a:rPr lang="en-US" sz="1600" dirty="0" smtClean="0">
                    <a:solidFill>
                      <a:schemeClr val="bg1"/>
                    </a:solidFill>
                    <a:latin typeface="Lato Black"/>
                    <a:cs typeface="Lato Black"/>
                  </a:rPr>
                  <a:t>Treatment Group II </a:t>
                </a:r>
                <a:endParaRPr lang="en-US" sz="1600" dirty="0">
                  <a:solidFill>
                    <a:schemeClr val="bg1"/>
                  </a:solidFill>
                  <a:latin typeface="Lato Black"/>
                  <a:cs typeface="Lato Black"/>
                </a:endParaRPr>
              </a:p>
            </p:txBody>
          </p:sp>
        </p:grpSp>
        <p:sp>
          <p:nvSpPr>
            <p:cNvPr id="12" name="TextBox 11"/>
            <p:cNvSpPr txBox="1"/>
            <p:nvPr/>
          </p:nvSpPr>
          <p:spPr>
            <a:xfrm>
              <a:off x="3251453" y="3603774"/>
              <a:ext cx="1258977" cy="830997"/>
            </a:xfrm>
            <a:prstGeom prst="rect">
              <a:avLst/>
            </a:prstGeom>
            <a:noFill/>
          </p:spPr>
          <p:txBody>
            <a:bodyPr wrap="square" rtlCol="0">
              <a:spAutoFit/>
            </a:bodyPr>
            <a:lstStyle/>
            <a:p>
              <a:r>
                <a:rPr lang="en-US" sz="1600" dirty="0" smtClean="0">
                  <a:solidFill>
                    <a:srgbClr val="8E8E8E"/>
                  </a:solidFill>
                  <a:latin typeface="Wingdings"/>
                  <a:ea typeface="Wingdings"/>
                  <a:cs typeface="Wingdings"/>
                  <a:sym typeface="Wingdings"/>
                </a:rPr>
                <a:t></a:t>
              </a:r>
            </a:p>
            <a:p>
              <a:r>
                <a:rPr lang="en-US" sz="1600" dirty="0" smtClean="0">
                  <a:solidFill>
                    <a:srgbClr val="8E8E8E"/>
                  </a:solidFill>
                  <a:latin typeface="Wingdings"/>
                  <a:ea typeface="Wingdings"/>
                  <a:cs typeface="Wingdings"/>
                  <a:sym typeface="Wingdings"/>
                </a:rPr>
                <a:t></a:t>
              </a:r>
            </a:p>
            <a:p>
              <a:r>
                <a:rPr lang="en-US" sz="1600" dirty="0" smtClean="0">
                  <a:solidFill>
                    <a:srgbClr val="8E8E8E"/>
                  </a:solidFill>
                  <a:latin typeface="Wingdings"/>
                  <a:ea typeface="Wingdings"/>
                  <a:cs typeface="Wingdings"/>
                  <a:sym typeface="Wingdings"/>
                </a:rPr>
                <a:t></a:t>
              </a:r>
              <a:endParaRPr lang="en-US" sz="1600" dirty="0">
                <a:solidFill>
                  <a:srgbClr val="8E8E8E"/>
                </a:solidFill>
              </a:endParaRPr>
            </a:p>
          </p:txBody>
        </p:sp>
        <p:cxnSp>
          <p:nvCxnSpPr>
            <p:cNvPr id="43" name="Elbow Connector 42"/>
            <p:cNvCxnSpPr>
              <a:stCxn id="4" idx="4"/>
            </p:cNvCxnSpPr>
            <p:nvPr/>
          </p:nvCxnSpPr>
          <p:spPr bwMode="auto">
            <a:xfrm>
              <a:off x="1653879" y="2389677"/>
              <a:ext cx="938943" cy="925872"/>
            </a:xfrm>
            <a:prstGeom prst="bentConnector3">
              <a:avLst/>
            </a:prstGeom>
            <a:solidFill>
              <a:srgbClr val="BBE0E3"/>
            </a:solidFill>
            <a:ln w="25400" cap="flat" cmpd="sng" algn="ctr">
              <a:solidFill>
                <a:schemeClr val="bg2"/>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Can 3"/>
            <p:cNvSpPr/>
            <p:nvPr/>
          </p:nvSpPr>
          <p:spPr bwMode="auto">
            <a:xfrm>
              <a:off x="215645" y="1621113"/>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TextBox 4"/>
            <p:cNvSpPr txBox="1"/>
            <p:nvPr/>
          </p:nvSpPr>
          <p:spPr>
            <a:xfrm>
              <a:off x="225804" y="2274981"/>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Customers</a:t>
              </a:r>
            </a:p>
          </p:txBody>
        </p:sp>
        <p:sp>
          <p:nvSpPr>
            <p:cNvPr id="32" name="Rounded Rectangle 31"/>
            <p:cNvSpPr/>
            <p:nvPr/>
          </p:nvSpPr>
          <p:spPr bwMode="auto">
            <a:xfrm>
              <a:off x="6994625" y="603795"/>
              <a:ext cx="883795" cy="3668023"/>
            </a:xfrm>
            <a:prstGeom prst="roundRect">
              <a:avLst/>
            </a:prstGeom>
            <a:solidFill>
              <a:srgbClr val="1F74C1">
                <a:alpha val="7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4827934" y="1459319"/>
              <a:ext cx="5087852" cy="369332"/>
            </a:xfrm>
            <a:prstGeom prst="rect">
              <a:avLst/>
            </a:prstGeom>
            <a:noFill/>
            <a:scene3d>
              <a:camera prst="orthographicFront">
                <a:rot lat="0" lon="0" rev="5400000"/>
              </a:camera>
              <a:lightRig rig="threePt" dir="t"/>
            </a:scene3d>
          </p:spPr>
          <p:txBody>
            <a:bodyPr wrap="square" rtlCol="0">
              <a:spAutoFit/>
            </a:bodyPr>
            <a:lstStyle/>
            <a:p>
              <a:r>
                <a:rPr lang="en-US" dirty="0" smtClean="0">
                  <a:solidFill>
                    <a:schemeClr val="bg1"/>
                  </a:solidFill>
                  <a:latin typeface="Lato Black"/>
                  <a:cs typeface="Lato Black"/>
                </a:rPr>
                <a:t>Survey or Behavioral Outcome</a:t>
              </a:r>
            </a:p>
          </p:txBody>
        </p:sp>
        <p:cxnSp>
          <p:nvCxnSpPr>
            <p:cNvPr id="46" name="Straight Arrow Connector 45"/>
            <p:cNvCxnSpPr>
              <a:stCxn id="6" idx="3"/>
              <a:endCxn id="15" idx="1"/>
            </p:cNvCxnSpPr>
            <p:nvPr/>
          </p:nvCxnSpPr>
          <p:spPr bwMode="auto">
            <a:xfrm>
              <a:off x="4575223" y="1449713"/>
              <a:ext cx="580255" cy="1539"/>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p:cNvCxnSpPr/>
            <p:nvPr/>
          </p:nvCxnSpPr>
          <p:spPr bwMode="auto">
            <a:xfrm>
              <a:off x="4575223" y="2436268"/>
              <a:ext cx="580255" cy="1539"/>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oup 55"/>
            <p:cNvGrpSpPr/>
            <p:nvPr/>
          </p:nvGrpSpPr>
          <p:grpSpPr>
            <a:xfrm>
              <a:off x="5123530" y="3100729"/>
              <a:ext cx="1151245" cy="486250"/>
              <a:chOff x="4769705" y="2126322"/>
              <a:chExt cx="1151245" cy="486250"/>
            </a:xfrm>
          </p:grpSpPr>
          <p:sp>
            <p:nvSpPr>
              <p:cNvPr id="58" name="Rounded Rectangle 57"/>
              <p:cNvSpPr/>
              <p:nvPr/>
            </p:nvSpPr>
            <p:spPr bwMode="auto">
              <a:xfrm>
                <a:off x="4769705" y="2126322"/>
                <a:ext cx="1151245" cy="486250"/>
              </a:xfrm>
              <a:prstGeom prst="roundRect">
                <a:avLst/>
              </a:prstGeom>
              <a:solidFill>
                <a:srgbClr val="F35E41">
                  <a:alpha val="4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TextBox 58"/>
              <p:cNvSpPr txBox="1"/>
              <p:nvPr/>
            </p:nvSpPr>
            <p:spPr>
              <a:xfrm>
                <a:off x="4801652" y="2183097"/>
                <a:ext cx="1119297" cy="338554"/>
              </a:xfrm>
              <a:prstGeom prst="rect">
                <a:avLst/>
              </a:prstGeom>
              <a:noFill/>
            </p:spPr>
            <p:txBody>
              <a:bodyPr wrap="square" rtlCol="0">
                <a:spAutoFit/>
              </a:bodyPr>
              <a:lstStyle/>
              <a:p>
                <a:pPr algn="ctr"/>
                <a:r>
                  <a:rPr lang="en-US" sz="1600" dirty="0" smtClean="0">
                    <a:solidFill>
                      <a:srgbClr val="8E8E8E"/>
                    </a:solidFill>
                    <a:latin typeface="Lato Black"/>
                    <a:cs typeface="Lato Black"/>
                  </a:rPr>
                  <a:t>Promo #2</a:t>
                </a:r>
                <a:endParaRPr lang="en-US" sz="1600" dirty="0">
                  <a:solidFill>
                    <a:srgbClr val="8E8E8E"/>
                  </a:solidFill>
                  <a:latin typeface="Lato Black"/>
                  <a:cs typeface="Lato Black"/>
                </a:endParaRPr>
              </a:p>
            </p:txBody>
          </p:sp>
        </p:grpSp>
        <p:cxnSp>
          <p:nvCxnSpPr>
            <p:cNvPr id="61" name="Straight Arrow Connector 60"/>
            <p:cNvCxnSpPr/>
            <p:nvPr/>
          </p:nvCxnSpPr>
          <p:spPr bwMode="auto">
            <a:xfrm>
              <a:off x="4543275" y="3377828"/>
              <a:ext cx="580255" cy="1539"/>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p:cNvCxnSpPr/>
            <p:nvPr/>
          </p:nvCxnSpPr>
          <p:spPr bwMode="auto">
            <a:xfrm>
              <a:off x="6306723" y="1448174"/>
              <a:ext cx="687902"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p:cNvCxnSpPr>
              <a:endCxn id="32" idx="1"/>
            </p:cNvCxnSpPr>
            <p:nvPr/>
          </p:nvCxnSpPr>
          <p:spPr bwMode="auto">
            <a:xfrm>
              <a:off x="6306723" y="2434729"/>
              <a:ext cx="687902" cy="3078"/>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Arrow Connector 65"/>
            <p:cNvCxnSpPr/>
            <p:nvPr/>
          </p:nvCxnSpPr>
          <p:spPr bwMode="auto">
            <a:xfrm>
              <a:off x="6274775" y="3376289"/>
              <a:ext cx="719850"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68" name="Shape 302"/>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smtClean="0">
                <a:latin typeface="Lato Light"/>
                <a:ea typeface="Lato"/>
                <a:cs typeface="Lato Light"/>
                <a:sym typeface="Lato"/>
              </a:rPr>
              <a:t>It All Starts With an Experiment</a:t>
            </a:r>
            <a:r>
              <a:rPr lang="is-IS" dirty="0" smtClean="0">
                <a:latin typeface="Lato Light"/>
                <a:ea typeface="Lato"/>
                <a:cs typeface="Lato Light"/>
                <a:sym typeface="Lato"/>
              </a:rPr>
              <a:t>…</a:t>
            </a:r>
            <a:endParaRPr lang="en-US" dirty="0">
              <a:latin typeface="Lato Light"/>
              <a:ea typeface="Lato"/>
              <a:cs typeface="Lato Light"/>
              <a:sym typeface="Lato"/>
            </a:endParaRPr>
          </a:p>
        </p:txBody>
      </p:sp>
      <p:sp>
        <p:nvSpPr>
          <p:cNvPr id="77" name="TextBox 76"/>
          <p:cNvSpPr txBox="1"/>
          <p:nvPr/>
        </p:nvSpPr>
        <p:spPr>
          <a:xfrm>
            <a:off x="5528606" y="3833985"/>
            <a:ext cx="1258977" cy="830997"/>
          </a:xfrm>
          <a:prstGeom prst="rect">
            <a:avLst/>
          </a:prstGeom>
          <a:noFill/>
        </p:spPr>
        <p:txBody>
          <a:bodyPr wrap="square" rtlCol="0">
            <a:spAutoFit/>
          </a:bodyPr>
          <a:lstStyle/>
          <a:p>
            <a:r>
              <a:rPr lang="en-US" sz="1600" dirty="0" smtClean="0">
                <a:solidFill>
                  <a:srgbClr val="8E8E8E"/>
                </a:solidFill>
                <a:latin typeface="Wingdings"/>
                <a:ea typeface="Wingdings"/>
                <a:cs typeface="Wingdings"/>
                <a:sym typeface="Wingdings"/>
              </a:rPr>
              <a:t></a:t>
            </a:r>
          </a:p>
          <a:p>
            <a:r>
              <a:rPr lang="en-US" sz="1600" dirty="0" smtClean="0">
                <a:solidFill>
                  <a:srgbClr val="8E8E8E"/>
                </a:solidFill>
                <a:latin typeface="Wingdings"/>
                <a:ea typeface="Wingdings"/>
                <a:cs typeface="Wingdings"/>
                <a:sym typeface="Wingdings"/>
              </a:rPr>
              <a:t></a:t>
            </a:r>
          </a:p>
          <a:p>
            <a:r>
              <a:rPr lang="en-US" sz="1600" dirty="0" smtClean="0">
                <a:solidFill>
                  <a:srgbClr val="8E8E8E"/>
                </a:solidFill>
                <a:latin typeface="Wingdings"/>
                <a:ea typeface="Wingdings"/>
                <a:cs typeface="Wingdings"/>
                <a:sym typeface="Wingdings"/>
              </a:rPr>
              <a:t></a:t>
            </a:r>
            <a:endParaRPr lang="en-US" sz="1600" dirty="0">
              <a:solidFill>
                <a:srgbClr val="8E8E8E"/>
              </a:solidFill>
            </a:endParaRPr>
          </a:p>
        </p:txBody>
      </p:sp>
    </p:spTree>
    <p:extLst>
      <p:ext uri="{BB962C8B-B14F-4D97-AF65-F5344CB8AC3E}">
        <p14:creationId xmlns:p14="http://schemas.microsoft.com/office/powerpoint/2010/main" val="23813336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1"/>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a:latin typeface="Lato Light"/>
                <a:ea typeface="Lato"/>
                <a:cs typeface="Lato Light"/>
                <a:sym typeface="Lato"/>
              </a:rPr>
              <a:t>Randomized Controlled Experiments</a:t>
            </a:r>
          </a:p>
        </p:txBody>
      </p:sp>
      <p:graphicFrame>
        <p:nvGraphicFramePr>
          <p:cNvPr id="10" name="Shape 312"/>
          <p:cNvGraphicFramePr/>
          <p:nvPr>
            <p:extLst>
              <p:ext uri="{D42A27DB-BD31-4B8C-83A1-F6EECF244321}">
                <p14:modId xmlns:p14="http://schemas.microsoft.com/office/powerpoint/2010/main" val="245420996"/>
              </p:ext>
            </p:extLst>
          </p:nvPr>
        </p:nvGraphicFramePr>
        <p:xfrm>
          <a:off x="1536192" y="1099680"/>
          <a:ext cx="6061625" cy="1569600"/>
        </p:xfrm>
        <a:graphic>
          <a:graphicData uri="http://schemas.openxmlformats.org/drawingml/2006/table">
            <a:tbl>
              <a:tblPr>
                <a:noFill/>
              </a:tblPr>
              <a:tblGrid>
                <a:gridCol w="1212325"/>
                <a:gridCol w="1212325"/>
                <a:gridCol w="1212325"/>
                <a:gridCol w="1212325"/>
                <a:gridCol w="1212325"/>
              </a:tblGrid>
              <a:tr h="381000">
                <a:tc>
                  <a:txBody>
                    <a:bodyPr/>
                    <a:lstStyle/>
                    <a:p>
                      <a:pPr lvl="0" rtl="0">
                        <a:spcBef>
                          <a:spcPts val="0"/>
                        </a:spcBef>
                        <a:buNone/>
                      </a:pPr>
                      <a:r>
                        <a:rPr lang="en-US" sz="1200" dirty="0">
                          <a:latin typeface="Lato Light"/>
                          <a:cs typeface="Lato Light"/>
                        </a:rPr>
                        <a:t>purchased?</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EFBA1E">
                        <a:alpha val="52000"/>
                      </a:srgbClr>
                    </a:solidFill>
                  </a:tcPr>
                </a:tc>
                <a:tc>
                  <a:txBody>
                    <a:bodyPr/>
                    <a:lstStyle/>
                    <a:p>
                      <a:pPr lvl="0" rtl="0">
                        <a:spcBef>
                          <a:spcPts val="0"/>
                        </a:spcBef>
                        <a:buNone/>
                      </a:pPr>
                      <a:r>
                        <a:rPr lang="en-US" sz="1200" dirty="0">
                          <a:latin typeface="Lato Light"/>
                          <a:cs typeface="Lato Light"/>
                        </a:rPr>
                        <a:t>promotion?</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BA1E">
                        <a:alpha val="52000"/>
                      </a:srgbClr>
                    </a:solidFill>
                  </a:tcPr>
                </a:tc>
                <a:tc>
                  <a:txBody>
                    <a:bodyPr/>
                    <a:lstStyle/>
                    <a:p>
                      <a:pPr lvl="0" rtl="0">
                        <a:spcBef>
                          <a:spcPts val="0"/>
                        </a:spcBef>
                        <a:buNone/>
                      </a:pPr>
                      <a:r>
                        <a:rPr lang="en-US" sz="1200" dirty="0">
                          <a:latin typeface="Lato Light"/>
                          <a:cs typeface="Lato Light"/>
                        </a:rPr>
                        <a:t>age</a:t>
                      </a:r>
                    </a:p>
                  </a:txBody>
                  <a:tcPr marL="91425" marR="91425" marT="91425" marB="91425">
                    <a:lnL w="12700" cap="flat" cmpd="sng" algn="ctr">
                      <a:solidFill>
                        <a:srgbClr val="000000"/>
                      </a:solidFill>
                      <a:prstDash val="solid"/>
                      <a:round/>
                      <a:headEnd type="none" w="med" len="med"/>
                      <a:tailEnd type="none" w="med" len="med"/>
                    </a:lnL>
                    <a:solidFill>
                      <a:srgbClr val="EFBA1E">
                        <a:alpha val="52000"/>
                      </a:srgbClr>
                    </a:solidFill>
                  </a:tcPr>
                </a:tc>
                <a:tc>
                  <a:txBody>
                    <a:bodyPr/>
                    <a:lstStyle/>
                    <a:p>
                      <a:pPr lvl="0" rtl="0">
                        <a:spcBef>
                          <a:spcPts val="0"/>
                        </a:spcBef>
                        <a:buNone/>
                      </a:pPr>
                      <a:r>
                        <a:rPr lang="en-US" sz="1200" dirty="0">
                          <a:latin typeface="Lato Light"/>
                          <a:cs typeface="Lato Light"/>
                        </a:rPr>
                        <a:t>state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income</a:t>
                      </a:r>
                    </a:p>
                  </a:txBody>
                  <a:tcPr marL="91425" marR="91425" marT="91425" marB="91425">
                    <a:solidFill>
                      <a:srgbClr val="EFBA1E">
                        <a:alpha val="52000"/>
                      </a:srgbClr>
                    </a:solidFill>
                  </a:tcPr>
                </a:tc>
              </a:tr>
              <a:tr h="396200">
                <a:tc>
                  <a:txBody>
                    <a:bodyPr/>
                    <a:lstStyle/>
                    <a:p>
                      <a:pPr lvl="0" rtl="0">
                        <a:spcBef>
                          <a:spcPts val="0"/>
                        </a:spcBef>
                        <a:buNone/>
                      </a:pPr>
                      <a:r>
                        <a:rPr lang="en-US" sz="1200" dirty="0">
                          <a:latin typeface="Lato Light"/>
                          <a:cs typeface="Lato Light"/>
                        </a:rPr>
                        <a:t>yes</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yes</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65</a:t>
                      </a:r>
                    </a:p>
                  </a:txBody>
                  <a:tcPr marL="91425" marR="91425" marT="91425" marB="91425">
                    <a:lnL w="12700" cap="flat" cmpd="sng" algn="ctr">
                      <a:solidFill>
                        <a:srgbClr val="000000"/>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WI</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yes</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43</a:t>
                      </a:r>
                    </a:p>
                  </a:txBody>
                  <a:tcPr marL="91425" marR="91425" marT="91425" marB="91425">
                    <a:lnL w="12700" cap="flat" cmpd="sng" algn="ctr">
                      <a:solidFill>
                        <a:srgbClr val="000000"/>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no</a:t>
                      </a:r>
                    </a:p>
                  </a:txBody>
                  <a:tcPr marL="91425" marR="91425" marT="91425" marB="91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44</a:t>
                      </a:r>
                    </a:p>
                  </a:txBody>
                  <a:tcPr marL="91425" marR="91425" marT="91425" marB="91425">
                    <a:lnL w="12700" cap="flat" cmpd="sng" algn="ctr">
                      <a:solidFill>
                        <a:srgbClr val="000000"/>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bl>
          </a:graphicData>
        </a:graphic>
      </p:graphicFrame>
    </p:spTree>
    <p:extLst>
      <p:ext uri="{BB962C8B-B14F-4D97-AF65-F5344CB8AC3E}">
        <p14:creationId xmlns:p14="http://schemas.microsoft.com/office/powerpoint/2010/main" val="30188582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1"/>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a:latin typeface="Lato Light"/>
                <a:ea typeface="Lato"/>
                <a:cs typeface="Lato Light"/>
                <a:sym typeface="Lato"/>
              </a:rPr>
              <a:t>Randomized Controlled Experiments</a:t>
            </a:r>
          </a:p>
        </p:txBody>
      </p:sp>
      <p:graphicFrame>
        <p:nvGraphicFramePr>
          <p:cNvPr id="10" name="Shape 312"/>
          <p:cNvGraphicFramePr/>
          <p:nvPr>
            <p:extLst>
              <p:ext uri="{D42A27DB-BD31-4B8C-83A1-F6EECF244321}">
                <p14:modId xmlns:p14="http://schemas.microsoft.com/office/powerpoint/2010/main" val="1258913466"/>
              </p:ext>
            </p:extLst>
          </p:nvPr>
        </p:nvGraphicFramePr>
        <p:xfrm>
          <a:off x="1536192" y="1099680"/>
          <a:ext cx="6061625" cy="1569600"/>
        </p:xfrm>
        <a:graphic>
          <a:graphicData uri="http://schemas.openxmlformats.org/drawingml/2006/table">
            <a:tbl>
              <a:tblPr>
                <a:noFill/>
              </a:tblPr>
              <a:tblGrid>
                <a:gridCol w="1212325"/>
                <a:gridCol w="1212325"/>
                <a:gridCol w="1212325"/>
                <a:gridCol w="1212325"/>
                <a:gridCol w="1212325"/>
              </a:tblGrid>
              <a:tr h="381000">
                <a:tc>
                  <a:txBody>
                    <a:bodyPr/>
                    <a:lstStyle/>
                    <a:p>
                      <a:pPr lvl="0" rtl="0">
                        <a:spcBef>
                          <a:spcPts val="0"/>
                        </a:spcBef>
                        <a:buNone/>
                      </a:pPr>
                      <a:r>
                        <a:rPr lang="en-US" sz="1200" dirty="0">
                          <a:latin typeface="Lato Light"/>
                          <a:cs typeface="Lato Light"/>
                        </a:rPr>
                        <a:t>purchased?</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lnT w="57150" cap="flat" cmpd="sng" algn="ctr">
                      <a:solidFill>
                        <a:srgbClr val="2555AD"/>
                      </a:solidFill>
                      <a:prstDash val="solid"/>
                      <a:round/>
                      <a:headEnd type="none" w="med" len="med"/>
                      <a:tailEnd type="none" w="med" len="med"/>
                    </a:lnT>
                    <a:solidFill>
                      <a:srgbClr val="EFBA1E">
                        <a:alpha val="52000"/>
                      </a:srgbClr>
                    </a:solidFill>
                  </a:tcPr>
                </a:tc>
                <a:tc>
                  <a:txBody>
                    <a:bodyPr/>
                    <a:lstStyle/>
                    <a:p>
                      <a:pPr lvl="0" rtl="0">
                        <a:spcBef>
                          <a:spcPts val="0"/>
                        </a:spcBef>
                        <a:buNone/>
                      </a:pPr>
                      <a:r>
                        <a:rPr lang="en-US" sz="1200" dirty="0">
                          <a:latin typeface="Lato Light"/>
                          <a:cs typeface="Lato Light"/>
                        </a:rPr>
                        <a:t>promotion?</a:t>
                      </a:r>
                    </a:p>
                  </a:txBody>
                  <a:tcPr marL="91425" marR="91425" marT="91425" marB="91425">
                    <a:lnL w="57150" cap="flat" cmpd="sng" algn="ctr">
                      <a:solidFill>
                        <a:srgbClr val="2555AD"/>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BA1E">
                        <a:alpha val="52000"/>
                      </a:srgbClr>
                    </a:solidFill>
                  </a:tcPr>
                </a:tc>
                <a:tc>
                  <a:txBody>
                    <a:bodyPr/>
                    <a:lstStyle/>
                    <a:p>
                      <a:pPr lvl="0" rtl="0">
                        <a:spcBef>
                          <a:spcPts val="0"/>
                        </a:spcBef>
                        <a:buNone/>
                      </a:pPr>
                      <a:r>
                        <a:rPr lang="en-US" sz="1200" dirty="0">
                          <a:latin typeface="Lato Light"/>
                          <a:cs typeface="Lato Light"/>
                        </a:rPr>
                        <a:t>age</a:t>
                      </a:r>
                    </a:p>
                  </a:txBody>
                  <a:tcPr marL="91425" marR="91425" marT="91425" marB="91425">
                    <a:lnL w="12700" cap="flat" cmpd="sng" algn="ctr">
                      <a:solidFill>
                        <a:srgbClr val="000000"/>
                      </a:solidFill>
                      <a:prstDash val="solid"/>
                      <a:round/>
                      <a:headEnd type="none" w="med" len="med"/>
                      <a:tailEnd type="none" w="med" len="med"/>
                    </a:lnL>
                    <a:solidFill>
                      <a:srgbClr val="EFBA1E">
                        <a:alpha val="52000"/>
                      </a:srgbClr>
                    </a:solidFill>
                  </a:tcPr>
                </a:tc>
                <a:tc>
                  <a:txBody>
                    <a:bodyPr/>
                    <a:lstStyle/>
                    <a:p>
                      <a:pPr lvl="0" rtl="0">
                        <a:spcBef>
                          <a:spcPts val="0"/>
                        </a:spcBef>
                        <a:buNone/>
                      </a:pPr>
                      <a:r>
                        <a:rPr lang="en-US" sz="1200" dirty="0">
                          <a:latin typeface="Lato Light"/>
                          <a:cs typeface="Lato Light"/>
                        </a:rPr>
                        <a:t>state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income</a:t>
                      </a:r>
                    </a:p>
                  </a:txBody>
                  <a:tcPr marL="91425" marR="91425" marT="91425" marB="91425">
                    <a:solidFill>
                      <a:srgbClr val="EFBA1E">
                        <a:alpha val="52000"/>
                      </a:srgbClr>
                    </a:solidFill>
                  </a:tcPr>
                </a:tc>
              </a:tr>
              <a:tr h="396200">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2555AD"/>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65</a:t>
                      </a:r>
                    </a:p>
                  </a:txBody>
                  <a:tcPr marL="91425" marR="91425" marT="91425" marB="91425">
                    <a:lnL w="12700" cap="flat" cmpd="sng" algn="ctr">
                      <a:solidFill>
                        <a:srgbClr val="000000"/>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WI</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2555AD"/>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43</a:t>
                      </a:r>
                    </a:p>
                  </a:txBody>
                  <a:tcPr marL="91425" marR="91425" marT="91425" marB="91425">
                    <a:lnL w="12700" cap="flat" cmpd="sng" algn="ctr">
                      <a:solidFill>
                        <a:srgbClr val="000000"/>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lnB w="57150" cap="flat" cmpd="sng" algn="ctr">
                      <a:solidFill>
                        <a:srgbClr val="2555AD"/>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no</a:t>
                      </a:r>
                    </a:p>
                  </a:txBody>
                  <a:tcPr marL="91425" marR="91425" marT="91425" marB="91425">
                    <a:lnL w="57150" cap="flat" cmpd="sng" algn="ctr">
                      <a:solidFill>
                        <a:srgbClr val="2555AD"/>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44</a:t>
                      </a:r>
                    </a:p>
                  </a:txBody>
                  <a:tcPr marL="91425" marR="91425" marT="91425" marB="91425">
                    <a:lnL w="12700" cap="flat" cmpd="sng" algn="ctr">
                      <a:solidFill>
                        <a:srgbClr val="000000"/>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bl>
          </a:graphicData>
        </a:graphic>
      </p:graphicFrame>
      <p:sp>
        <p:nvSpPr>
          <p:cNvPr id="2" name="TextBox 1"/>
          <p:cNvSpPr txBox="1"/>
          <p:nvPr/>
        </p:nvSpPr>
        <p:spPr>
          <a:xfrm>
            <a:off x="2075316" y="3329741"/>
            <a:ext cx="4160096" cy="369332"/>
          </a:xfrm>
          <a:prstGeom prst="rect">
            <a:avLst/>
          </a:prstGeom>
          <a:noFill/>
        </p:spPr>
        <p:txBody>
          <a:bodyPr wrap="square" rtlCol="0">
            <a:spAutoFit/>
          </a:bodyPr>
          <a:lstStyle/>
          <a:p>
            <a:r>
              <a:rPr lang="en-US" dirty="0">
                <a:latin typeface="Lato Light"/>
                <a:cs typeface="Lato Light"/>
              </a:rPr>
              <a:t>o</a:t>
            </a:r>
            <a:r>
              <a:rPr lang="en-US" dirty="0" smtClean="0">
                <a:latin typeface="Lato Light"/>
                <a:cs typeface="Lato Light"/>
              </a:rPr>
              <a:t>ur outcome of interest for the </a:t>
            </a:r>
            <a:r>
              <a:rPr lang="en-US" dirty="0" err="1" smtClean="0">
                <a:latin typeface="Lato Light"/>
                <a:cs typeface="Lato Light"/>
              </a:rPr>
              <a:t>i</a:t>
            </a:r>
            <a:r>
              <a:rPr lang="en-US" baseline="30000" dirty="0" err="1" smtClean="0">
                <a:latin typeface="Lato Light"/>
                <a:cs typeface="Lato Light"/>
              </a:rPr>
              <a:t>th</a:t>
            </a:r>
            <a:r>
              <a:rPr lang="en-US" dirty="0" smtClean="0">
                <a:latin typeface="Lato Light"/>
                <a:cs typeface="Lato Light"/>
              </a:rPr>
              <a:t> person</a:t>
            </a:r>
            <a:endParaRPr lang="en-US" dirty="0">
              <a:latin typeface="Lato Light"/>
              <a:cs typeface="Lato Light"/>
            </a:endParaRPr>
          </a:p>
        </p:txBody>
      </p:sp>
      <p:pic>
        <p:nvPicPr>
          <p:cNvPr id="6" name="Shape 322"/>
          <p:cNvPicPr preferRelativeResize="0"/>
          <p:nvPr/>
        </p:nvPicPr>
        <p:blipFill rotWithShape="1">
          <a:blip r:embed="rId2">
            <a:alphaModFix/>
          </a:blip>
          <a:srcRect r="59300"/>
          <a:stretch/>
        </p:blipFill>
        <p:spPr>
          <a:xfrm>
            <a:off x="1536192" y="3328617"/>
            <a:ext cx="374904" cy="447114"/>
          </a:xfrm>
          <a:prstGeom prst="rect">
            <a:avLst/>
          </a:prstGeom>
          <a:noFill/>
          <a:ln>
            <a:noFill/>
          </a:ln>
        </p:spPr>
      </p:pic>
      <p:cxnSp>
        <p:nvCxnSpPr>
          <p:cNvPr id="7" name="Straight Arrow Connector 6"/>
          <p:cNvCxnSpPr/>
          <p:nvPr/>
        </p:nvCxnSpPr>
        <p:spPr>
          <a:xfrm flipV="1">
            <a:off x="2075316" y="2835902"/>
            <a:ext cx="0" cy="56935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782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85442"/>
            <a:ext cx="8229600" cy="1143000"/>
          </a:xfrm>
        </p:spPr>
        <p:txBody>
          <a:bodyPr/>
          <a:lstStyle/>
          <a:p>
            <a:r>
              <a:rPr lang="en-US" dirty="0" smtClean="0">
                <a:latin typeface="Lato Light"/>
                <a:cs typeface="Lato Light"/>
              </a:rPr>
              <a:t>The Power of Persuasion Modeling</a:t>
            </a:r>
            <a:endParaRPr lang="en-US" b="1" dirty="0">
              <a:latin typeface="Lato Light"/>
              <a:cs typeface="Lato Light"/>
            </a:endParaRPr>
          </a:p>
        </p:txBody>
      </p:sp>
      <p:sp>
        <p:nvSpPr>
          <p:cNvPr id="7" name="Content Placeholder 2"/>
          <p:cNvSpPr txBox="1">
            <a:spLocks/>
          </p:cNvSpPr>
          <p:nvPr/>
        </p:nvSpPr>
        <p:spPr bwMode="auto">
          <a:xfrm>
            <a:off x="457200" y="770795"/>
            <a:ext cx="6612467" cy="242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noAutofit/>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buFont typeface="Wingdings" charset="2"/>
              <a:buNone/>
            </a:pPr>
            <a:endParaRPr lang="en-US" dirty="0" smtClean="0">
              <a:latin typeface="Lato Light"/>
              <a:cs typeface="Lato Light"/>
            </a:endParaRPr>
          </a:p>
          <a:p>
            <a:r>
              <a:rPr lang="en-US" dirty="0" smtClean="0">
                <a:latin typeface="Lato Light"/>
                <a:cs typeface="Lato Light"/>
              </a:rPr>
              <a:t>Introduction to persuasion </a:t>
            </a:r>
            <a:r>
              <a:rPr lang="en-US" dirty="0">
                <a:latin typeface="Lato Light"/>
                <a:cs typeface="Lato Light"/>
              </a:rPr>
              <a:t>m</a:t>
            </a:r>
            <a:r>
              <a:rPr lang="en-US" dirty="0" smtClean="0">
                <a:latin typeface="Lato Light"/>
                <a:cs typeface="Lato Light"/>
              </a:rPr>
              <a:t>odeling</a:t>
            </a:r>
          </a:p>
          <a:p>
            <a:pPr lvl="1"/>
            <a:r>
              <a:rPr lang="en-US" b="1" dirty="0" smtClean="0">
                <a:solidFill>
                  <a:srgbClr val="1080C9"/>
                </a:solidFill>
                <a:latin typeface="Lato Light"/>
                <a:cs typeface="Lato Light"/>
              </a:rPr>
              <a:t>response modeling vs. persuasion modeling</a:t>
            </a:r>
          </a:p>
          <a:p>
            <a:pPr lvl="1"/>
            <a:r>
              <a:rPr lang="en-US" b="1" dirty="0" smtClean="0">
                <a:solidFill>
                  <a:srgbClr val="1080C9"/>
                </a:solidFill>
                <a:latin typeface="Lato Light"/>
                <a:cs typeface="Lato Light"/>
              </a:rPr>
              <a:t>a note on nomenclature</a:t>
            </a:r>
          </a:p>
          <a:p>
            <a:pPr marL="157163" lvl="1" indent="0">
              <a:buNone/>
            </a:pPr>
            <a:endParaRPr lang="en-US" dirty="0" smtClean="0">
              <a:latin typeface="Lato Light"/>
              <a:cs typeface="Lato Light"/>
            </a:endParaRPr>
          </a:p>
        </p:txBody>
      </p:sp>
      <p:pic>
        <p:nvPicPr>
          <p:cNvPr id="4" name="Picture 3"/>
          <p:cNvPicPr>
            <a:picLocks noChangeAspect="1"/>
          </p:cNvPicPr>
          <p:nvPr/>
        </p:nvPicPr>
        <p:blipFill>
          <a:blip r:embed="rId3"/>
          <a:stretch>
            <a:fillRect/>
          </a:stretch>
        </p:blipFill>
        <p:spPr>
          <a:xfrm>
            <a:off x="6250904" y="1650737"/>
            <a:ext cx="2793674" cy="2975511"/>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30788213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1"/>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a:latin typeface="Lato Light"/>
                <a:ea typeface="Lato"/>
                <a:cs typeface="Lato Light"/>
                <a:sym typeface="Lato"/>
              </a:rPr>
              <a:t>Randomized Controlled Experiments</a:t>
            </a:r>
          </a:p>
        </p:txBody>
      </p:sp>
      <p:graphicFrame>
        <p:nvGraphicFramePr>
          <p:cNvPr id="10" name="Shape 312"/>
          <p:cNvGraphicFramePr/>
          <p:nvPr>
            <p:extLst>
              <p:ext uri="{D42A27DB-BD31-4B8C-83A1-F6EECF244321}">
                <p14:modId xmlns:p14="http://schemas.microsoft.com/office/powerpoint/2010/main" val="3598844172"/>
              </p:ext>
            </p:extLst>
          </p:nvPr>
        </p:nvGraphicFramePr>
        <p:xfrm>
          <a:off x="1536192" y="1099680"/>
          <a:ext cx="6061625" cy="1569600"/>
        </p:xfrm>
        <a:graphic>
          <a:graphicData uri="http://schemas.openxmlformats.org/drawingml/2006/table">
            <a:tbl>
              <a:tblPr>
                <a:noFill/>
              </a:tblPr>
              <a:tblGrid>
                <a:gridCol w="1212325"/>
                <a:gridCol w="1212325"/>
                <a:gridCol w="1212325"/>
                <a:gridCol w="1212325"/>
                <a:gridCol w="1212325"/>
              </a:tblGrid>
              <a:tr h="381000">
                <a:tc>
                  <a:txBody>
                    <a:bodyPr/>
                    <a:lstStyle/>
                    <a:p>
                      <a:pPr lvl="0" rtl="0">
                        <a:spcBef>
                          <a:spcPts val="0"/>
                        </a:spcBef>
                        <a:buNone/>
                      </a:pPr>
                      <a:r>
                        <a:rPr lang="en-US" sz="1200" dirty="0">
                          <a:latin typeface="Lato Light"/>
                          <a:cs typeface="Lato Light"/>
                        </a:rPr>
                        <a:t>purchased?</a:t>
                      </a:r>
                    </a:p>
                  </a:txBody>
                  <a:tcPr marL="91425" marR="91425" marT="91425" marB="91425">
                    <a:lnR w="57150" cap="flat" cmpd="sng" algn="ctr">
                      <a:solidFill>
                        <a:srgbClr val="2555AD"/>
                      </a:solidFill>
                      <a:prstDash val="solid"/>
                      <a:round/>
                      <a:headEnd type="none" w="med" len="med"/>
                      <a:tailEnd type="none" w="med" len="med"/>
                    </a:lnR>
                    <a:solidFill>
                      <a:srgbClr val="EFBA1E">
                        <a:alpha val="52000"/>
                      </a:srgbClr>
                    </a:solidFill>
                  </a:tcPr>
                </a:tc>
                <a:tc>
                  <a:txBody>
                    <a:bodyPr/>
                    <a:lstStyle/>
                    <a:p>
                      <a:pPr lvl="0" rtl="0">
                        <a:spcBef>
                          <a:spcPts val="0"/>
                        </a:spcBef>
                        <a:buNone/>
                      </a:pPr>
                      <a:r>
                        <a:rPr lang="en-US" sz="1200" dirty="0">
                          <a:latin typeface="Lato Light"/>
                          <a:cs typeface="Lato Light"/>
                        </a:rPr>
                        <a:t>promotion?</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lnT w="57150" cap="flat" cmpd="sng" algn="ctr">
                      <a:solidFill>
                        <a:srgbClr val="2555AD"/>
                      </a:solidFill>
                      <a:prstDash val="solid"/>
                      <a:round/>
                      <a:headEnd type="none" w="med" len="med"/>
                      <a:tailEnd type="none" w="med" len="med"/>
                    </a:lnT>
                    <a:solidFill>
                      <a:srgbClr val="EFBA1E">
                        <a:alpha val="52000"/>
                      </a:srgbClr>
                    </a:solidFill>
                  </a:tcPr>
                </a:tc>
                <a:tc>
                  <a:txBody>
                    <a:bodyPr/>
                    <a:lstStyle/>
                    <a:p>
                      <a:pPr lvl="0" rtl="0">
                        <a:spcBef>
                          <a:spcPts val="0"/>
                        </a:spcBef>
                        <a:buNone/>
                      </a:pPr>
                      <a:r>
                        <a:rPr lang="en-US" sz="1200" dirty="0">
                          <a:latin typeface="Lato Light"/>
                          <a:cs typeface="Lato Light"/>
                        </a:rPr>
                        <a:t>age</a:t>
                      </a:r>
                    </a:p>
                  </a:txBody>
                  <a:tcPr marL="91425" marR="91425" marT="91425" marB="91425">
                    <a:lnL w="57150" cap="flat" cmpd="sng" algn="ctr">
                      <a:solidFill>
                        <a:srgbClr val="2555AD"/>
                      </a:solidFill>
                      <a:prstDash val="solid"/>
                      <a:round/>
                      <a:headEnd type="none" w="med" len="med"/>
                      <a:tailEnd type="none" w="med" len="med"/>
                    </a:lnL>
                    <a:solidFill>
                      <a:srgbClr val="EFBA1E">
                        <a:alpha val="52000"/>
                      </a:srgbClr>
                    </a:solidFill>
                  </a:tcPr>
                </a:tc>
                <a:tc>
                  <a:txBody>
                    <a:bodyPr/>
                    <a:lstStyle/>
                    <a:p>
                      <a:pPr lvl="0" rtl="0">
                        <a:spcBef>
                          <a:spcPts val="0"/>
                        </a:spcBef>
                        <a:buNone/>
                      </a:pPr>
                      <a:r>
                        <a:rPr lang="en-US" sz="1200" dirty="0">
                          <a:latin typeface="Lato Light"/>
                          <a:cs typeface="Lato Light"/>
                        </a:rPr>
                        <a:t>state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income</a:t>
                      </a:r>
                    </a:p>
                  </a:txBody>
                  <a:tcPr marL="91425" marR="91425" marT="91425" marB="91425">
                    <a:solidFill>
                      <a:srgbClr val="EFBA1E">
                        <a:alpha val="52000"/>
                      </a:srgbClr>
                    </a:solidFill>
                  </a:tcPr>
                </a:tc>
              </a:tr>
              <a:tr h="396200">
                <a:tc>
                  <a:txBody>
                    <a:bodyPr/>
                    <a:lstStyle/>
                    <a:p>
                      <a:pPr lvl="0" rtl="0">
                        <a:spcBef>
                          <a:spcPts val="0"/>
                        </a:spcBef>
                        <a:buNone/>
                      </a:pPr>
                      <a:r>
                        <a:rPr lang="en-US" sz="1200" dirty="0">
                          <a:latin typeface="Lato Light"/>
                          <a:cs typeface="Lato Light"/>
                        </a:rPr>
                        <a:t>yes</a:t>
                      </a:r>
                    </a:p>
                  </a:txBody>
                  <a:tcPr marL="91425" marR="91425" marT="91425" marB="91425">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noFill/>
                  </a:tcPr>
                </a:tc>
                <a:tc>
                  <a:txBody>
                    <a:bodyPr/>
                    <a:lstStyle/>
                    <a:p>
                      <a:pPr lvl="0" rtl="0">
                        <a:spcBef>
                          <a:spcPts val="0"/>
                        </a:spcBef>
                        <a:buNone/>
                      </a:pPr>
                      <a:r>
                        <a:rPr lang="en-US" sz="1200" dirty="0">
                          <a:latin typeface="Lato Light"/>
                          <a:cs typeface="Lato Light"/>
                        </a:rPr>
                        <a:t>65</a:t>
                      </a:r>
                    </a:p>
                  </a:txBody>
                  <a:tcPr marL="91425" marR="91425" marT="91425" marB="91425">
                    <a:lnL w="57150" cap="flat" cmpd="sng" algn="ctr">
                      <a:solidFill>
                        <a:srgbClr val="2555AD"/>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WI</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noFill/>
                  </a:tcPr>
                </a:tc>
                <a:tc>
                  <a:txBody>
                    <a:bodyPr/>
                    <a:lstStyle/>
                    <a:p>
                      <a:pPr lvl="0" rtl="0">
                        <a:spcBef>
                          <a:spcPts val="0"/>
                        </a:spcBef>
                        <a:buNone/>
                      </a:pPr>
                      <a:r>
                        <a:rPr lang="en-US" sz="1200" dirty="0">
                          <a:latin typeface="Lato Light"/>
                          <a:cs typeface="Lato Light"/>
                        </a:rPr>
                        <a:t>43</a:t>
                      </a:r>
                    </a:p>
                  </a:txBody>
                  <a:tcPr marL="91425" marR="91425" marT="91425" marB="91425">
                    <a:lnL w="57150" cap="flat" cmpd="sng" algn="ctr">
                      <a:solidFill>
                        <a:srgbClr val="2555AD"/>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no</a:t>
                      </a:r>
                    </a:p>
                  </a:txBody>
                  <a:tcPr marL="91425" marR="91425" marT="91425" marB="91425">
                    <a:lnL w="57150" cap="flat" cmpd="sng" algn="ctr">
                      <a:solidFill>
                        <a:srgbClr val="2555AD"/>
                      </a:solidFill>
                      <a:prstDash val="solid"/>
                      <a:round/>
                      <a:headEnd type="none" w="med" len="med"/>
                      <a:tailEnd type="none" w="med" len="med"/>
                    </a:lnL>
                    <a:lnR w="57150" cap="flat" cmpd="sng" algn="ctr">
                      <a:solidFill>
                        <a:srgbClr val="2555AD"/>
                      </a:solidFill>
                      <a:prstDash val="solid"/>
                      <a:round/>
                      <a:headEnd type="none" w="med" len="med"/>
                      <a:tailEnd type="none" w="med" len="med"/>
                    </a:lnR>
                    <a:lnB w="57150" cap="flat" cmpd="sng" algn="ctr">
                      <a:solidFill>
                        <a:srgbClr val="2555AD"/>
                      </a:solidFill>
                      <a:prstDash val="solid"/>
                      <a:round/>
                      <a:headEnd type="none" w="med" len="med"/>
                      <a:tailEnd type="none" w="med" len="med"/>
                    </a:lnB>
                    <a:noFill/>
                  </a:tcPr>
                </a:tc>
                <a:tc>
                  <a:txBody>
                    <a:bodyPr/>
                    <a:lstStyle/>
                    <a:p>
                      <a:pPr lvl="0" rtl="0">
                        <a:spcBef>
                          <a:spcPts val="0"/>
                        </a:spcBef>
                        <a:buNone/>
                      </a:pPr>
                      <a:r>
                        <a:rPr lang="en-US" sz="1200" dirty="0">
                          <a:latin typeface="Lato Light"/>
                          <a:cs typeface="Lato Light"/>
                        </a:rPr>
                        <a:t>44</a:t>
                      </a:r>
                    </a:p>
                  </a:txBody>
                  <a:tcPr marL="91425" marR="91425" marT="91425" marB="91425">
                    <a:lnL w="57150" cap="flat" cmpd="sng" algn="ctr">
                      <a:solidFill>
                        <a:srgbClr val="2555AD"/>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bl>
          </a:graphicData>
        </a:graphic>
      </p:graphicFrame>
      <p:sp>
        <p:nvSpPr>
          <p:cNvPr id="4" name="TextBox 3"/>
          <p:cNvSpPr txBox="1"/>
          <p:nvPr/>
        </p:nvSpPr>
        <p:spPr>
          <a:xfrm>
            <a:off x="2182093" y="3219852"/>
            <a:ext cx="5415724" cy="646331"/>
          </a:xfrm>
          <a:prstGeom prst="rect">
            <a:avLst/>
          </a:prstGeom>
          <a:noFill/>
        </p:spPr>
        <p:txBody>
          <a:bodyPr wrap="square" rtlCol="0">
            <a:spAutoFit/>
          </a:bodyPr>
          <a:lstStyle/>
          <a:p>
            <a:r>
              <a:rPr lang="en-US" dirty="0">
                <a:latin typeface="Lato Light"/>
                <a:cs typeface="Lato Light"/>
              </a:rPr>
              <a:t>o</a:t>
            </a:r>
            <a:r>
              <a:rPr lang="en-US" dirty="0" smtClean="0">
                <a:latin typeface="Lato Light"/>
                <a:cs typeface="Lato Light"/>
              </a:rPr>
              <a:t>ur treatment indicator variable, which often takes the values 0 for control and 1 for treatment </a:t>
            </a:r>
            <a:endParaRPr lang="en-US" dirty="0">
              <a:latin typeface="Lato Light"/>
              <a:cs typeface="Lato Light"/>
            </a:endParaRPr>
          </a:p>
        </p:txBody>
      </p:sp>
      <p:cxnSp>
        <p:nvCxnSpPr>
          <p:cNvPr id="6" name="Straight Arrow Connector 5"/>
          <p:cNvCxnSpPr/>
          <p:nvPr/>
        </p:nvCxnSpPr>
        <p:spPr>
          <a:xfrm flipV="1">
            <a:off x="3389031" y="2743037"/>
            <a:ext cx="0" cy="56935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1172429602"/>
              </p:ext>
            </p:extLst>
          </p:nvPr>
        </p:nvGraphicFramePr>
        <p:xfrm>
          <a:off x="1856639" y="3140827"/>
          <a:ext cx="443992" cy="484355"/>
        </p:xfrm>
        <a:graphic>
          <a:graphicData uri="http://schemas.openxmlformats.org/presentationml/2006/ole">
            <mc:AlternateContent xmlns:mc="http://schemas.openxmlformats.org/markup-compatibility/2006">
              <mc:Choice xmlns:v="urn:schemas-microsoft-com:vml" Requires="v">
                <p:oleObj spid="_x0000_s7288" name="Equation" r:id="rId3" imgW="139700" imgH="152400" progId="Equation.3">
                  <p:embed/>
                </p:oleObj>
              </mc:Choice>
              <mc:Fallback>
                <p:oleObj name="Equation" r:id="rId3" imgW="139700" imgH="152400" progId="Equation.3">
                  <p:embed/>
                  <p:pic>
                    <p:nvPicPr>
                      <p:cNvPr id="0" name=""/>
                      <p:cNvPicPr/>
                      <p:nvPr/>
                    </p:nvPicPr>
                    <p:blipFill>
                      <a:blip r:embed="rId4"/>
                      <a:stretch>
                        <a:fillRect/>
                      </a:stretch>
                    </p:blipFill>
                    <p:spPr>
                      <a:xfrm>
                        <a:off x="1856639" y="3140827"/>
                        <a:ext cx="443992" cy="484355"/>
                      </a:xfrm>
                      <a:prstGeom prst="rect">
                        <a:avLst/>
                      </a:prstGeom>
                    </p:spPr>
                  </p:pic>
                </p:oleObj>
              </mc:Fallback>
            </mc:AlternateContent>
          </a:graphicData>
        </a:graphic>
      </p:graphicFrame>
    </p:spTree>
    <p:extLst>
      <p:ext uri="{BB962C8B-B14F-4D97-AF65-F5344CB8AC3E}">
        <p14:creationId xmlns:p14="http://schemas.microsoft.com/office/powerpoint/2010/main" val="34552935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1"/>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a:latin typeface="Lato Light"/>
                <a:ea typeface="Lato"/>
                <a:cs typeface="Lato Light"/>
                <a:sym typeface="Lato"/>
              </a:rPr>
              <a:t>Randomized Controlled Experiments</a:t>
            </a:r>
          </a:p>
        </p:txBody>
      </p:sp>
      <p:graphicFrame>
        <p:nvGraphicFramePr>
          <p:cNvPr id="4" name="Shape 312"/>
          <p:cNvGraphicFramePr/>
          <p:nvPr>
            <p:extLst>
              <p:ext uri="{D42A27DB-BD31-4B8C-83A1-F6EECF244321}">
                <p14:modId xmlns:p14="http://schemas.microsoft.com/office/powerpoint/2010/main" val="3798276899"/>
              </p:ext>
            </p:extLst>
          </p:nvPr>
        </p:nvGraphicFramePr>
        <p:xfrm>
          <a:off x="1536192" y="1099680"/>
          <a:ext cx="6061625" cy="1569600"/>
        </p:xfrm>
        <a:graphic>
          <a:graphicData uri="http://schemas.openxmlformats.org/drawingml/2006/table">
            <a:tbl>
              <a:tblPr>
                <a:noFill/>
              </a:tblPr>
              <a:tblGrid>
                <a:gridCol w="1212325"/>
                <a:gridCol w="1212325"/>
                <a:gridCol w="1212325"/>
                <a:gridCol w="1212325"/>
                <a:gridCol w="1212325"/>
              </a:tblGrid>
              <a:tr h="381000">
                <a:tc>
                  <a:txBody>
                    <a:bodyPr/>
                    <a:lstStyle/>
                    <a:p>
                      <a:pPr lvl="0" rtl="0">
                        <a:spcBef>
                          <a:spcPts val="0"/>
                        </a:spcBef>
                        <a:buNone/>
                      </a:pPr>
                      <a:r>
                        <a:rPr lang="en-US" sz="1200" dirty="0">
                          <a:latin typeface="Lato Light"/>
                          <a:cs typeface="Lato Light"/>
                        </a:rPr>
                        <a:t>purchased?</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promotion?</a:t>
                      </a:r>
                    </a:p>
                  </a:txBody>
                  <a:tcPr marL="91425" marR="91425" marT="91425" marB="91425">
                    <a:lnR w="57150" cap="flat" cmpd="sng" algn="ctr">
                      <a:solidFill>
                        <a:srgbClr val="2555AD"/>
                      </a:solidFill>
                      <a:prstDash val="solid"/>
                      <a:round/>
                      <a:headEnd type="none" w="med" len="med"/>
                      <a:tailEnd type="none" w="med" len="med"/>
                    </a:lnR>
                    <a:solidFill>
                      <a:srgbClr val="EFBA1E">
                        <a:alpha val="52000"/>
                      </a:srgbClr>
                    </a:solidFill>
                  </a:tcPr>
                </a:tc>
                <a:tc>
                  <a:txBody>
                    <a:bodyPr/>
                    <a:lstStyle/>
                    <a:p>
                      <a:pPr lvl="0" rtl="0">
                        <a:spcBef>
                          <a:spcPts val="0"/>
                        </a:spcBef>
                        <a:buNone/>
                      </a:pPr>
                      <a:r>
                        <a:rPr lang="en-US" sz="1200" dirty="0">
                          <a:latin typeface="Lato Light"/>
                          <a:cs typeface="Lato Light"/>
                        </a:rPr>
                        <a:t>age</a:t>
                      </a:r>
                    </a:p>
                  </a:txBody>
                  <a:tcPr marL="91425" marR="91425" marT="91425" marB="91425">
                    <a:lnL w="57150" cap="flat" cmpd="sng" algn="ctr">
                      <a:solidFill>
                        <a:srgbClr val="2555AD"/>
                      </a:solidFill>
                      <a:prstDash val="solid"/>
                      <a:round/>
                      <a:headEnd type="none" w="med" len="med"/>
                      <a:tailEnd type="none" w="med" len="med"/>
                    </a:lnL>
                    <a:lnT w="57150" cap="flat" cmpd="sng" algn="ctr">
                      <a:solidFill>
                        <a:srgbClr val="2555AD"/>
                      </a:solidFill>
                      <a:prstDash val="solid"/>
                      <a:round/>
                      <a:headEnd type="none" w="med" len="med"/>
                      <a:tailEnd type="none" w="med" len="med"/>
                    </a:lnT>
                    <a:solidFill>
                      <a:srgbClr val="EFBA1E">
                        <a:alpha val="52000"/>
                      </a:srgbClr>
                    </a:solidFill>
                  </a:tcPr>
                </a:tc>
                <a:tc>
                  <a:txBody>
                    <a:bodyPr/>
                    <a:lstStyle/>
                    <a:p>
                      <a:pPr lvl="0" rtl="0">
                        <a:spcBef>
                          <a:spcPts val="0"/>
                        </a:spcBef>
                        <a:buNone/>
                      </a:pPr>
                      <a:r>
                        <a:rPr lang="en-US" sz="1200" dirty="0">
                          <a:latin typeface="Lato Light"/>
                          <a:cs typeface="Lato Light"/>
                        </a:rPr>
                        <a:t>state</a:t>
                      </a:r>
                    </a:p>
                  </a:txBody>
                  <a:tcPr marL="91425" marR="91425" marT="91425" marB="91425">
                    <a:lnT w="57150" cap="flat" cmpd="sng" algn="ctr">
                      <a:solidFill>
                        <a:srgbClr val="2555AD"/>
                      </a:solidFill>
                      <a:prstDash val="solid"/>
                      <a:round/>
                      <a:headEnd type="none" w="med" len="med"/>
                      <a:tailEnd type="none" w="med" len="med"/>
                    </a:lnT>
                    <a:solidFill>
                      <a:srgbClr val="EFBA1E">
                        <a:alpha val="52000"/>
                      </a:srgbClr>
                    </a:solidFill>
                  </a:tcPr>
                </a:tc>
                <a:tc>
                  <a:txBody>
                    <a:bodyPr/>
                    <a:lstStyle/>
                    <a:p>
                      <a:pPr lvl="0" rtl="0">
                        <a:spcBef>
                          <a:spcPts val="0"/>
                        </a:spcBef>
                        <a:buNone/>
                      </a:pPr>
                      <a:r>
                        <a:rPr lang="en-US" sz="1200" dirty="0">
                          <a:latin typeface="Lato Light"/>
                          <a:cs typeface="Lato Light"/>
                        </a:rPr>
                        <a:t>income</a:t>
                      </a:r>
                    </a:p>
                  </a:txBody>
                  <a:tcPr marL="91425" marR="91425" marT="91425" marB="91425">
                    <a:lnR w="57150" cap="flat" cmpd="sng" algn="ctr">
                      <a:solidFill>
                        <a:srgbClr val="2555AD"/>
                      </a:solidFill>
                      <a:prstDash val="solid"/>
                      <a:round/>
                      <a:headEnd type="none" w="med" len="med"/>
                      <a:tailEnd type="none" w="med" len="med"/>
                    </a:lnR>
                    <a:lnT w="57150" cap="flat" cmpd="sng" algn="ctr">
                      <a:solidFill>
                        <a:srgbClr val="2555AD"/>
                      </a:solidFill>
                      <a:prstDash val="solid"/>
                      <a:round/>
                      <a:headEnd type="none" w="med" len="med"/>
                      <a:tailEnd type="none" w="med" len="med"/>
                    </a:lnT>
                    <a:solidFill>
                      <a:srgbClr val="EFBA1E">
                        <a:alpha val="52000"/>
                      </a:srgbClr>
                    </a:solidFill>
                  </a:tcPr>
                </a:tc>
              </a:tr>
              <a:tr h="396200">
                <a:tc>
                  <a:txBody>
                    <a:bodyPr/>
                    <a:lstStyle/>
                    <a:p>
                      <a:pPr lvl="0" rtl="0">
                        <a:spcBef>
                          <a:spcPts val="0"/>
                        </a:spcBef>
                        <a:buNone/>
                      </a:pPr>
                      <a:r>
                        <a:rPr lang="en-US" sz="1200" dirty="0">
                          <a:latin typeface="Lato Light"/>
                          <a:cs typeface="Lato Light"/>
                        </a:rPr>
                        <a:t>yes</a:t>
                      </a:r>
                    </a:p>
                  </a:txBody>
                  <a:tcPr marL="91425" marR="91425" marT="91425" marB="91425"/>
                </a:tc>
                <a:tc>
                  <a:txBody>
                    <a:bodyPr/>
                    <a:lstStyle/>
                    <a:p>
                      <a:pPr lvl="0" rtl="0">
                        <a:spcBef>
                          <a:spcPts val="0"/>
                        </a:spcBef>
                        <a:buNone/>
                      </a:pPr>
                      <a:r>
                        <a:rPr lang="en-US" sz="1200" dirty="0">
                          <a:latin typeface="Lato Light"/>
                          <a:cs typeface="Lato Light"/>
                        </a:rPr>
                        <a:t>yes</a:t>
                      </a:r>
                    </a:p>
                  </a:txBody>
                  <a:tcPr marL="91425" marR="91425" marT="91425" marB="91425">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65</a:t>
                      </a:r>
                    </a:p>
                  </a:txBody>
                  <a:tcPr marL="91425" marR="91425" marT="91425" marB="91425">
                    <a:lnL w="57150" cap="flat" cmpd="sng" algn="ctr">
                      <a:solidFill>
                        <a:srgbClr val="2555AD"/>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WI</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lnR w="57150" cap="flat" cmpd="sng" algn="ctr">
                      <a:solidFill>
                        <a:srgbClr val="2555AD"/>
                      </a:solidFill>
                      <a:prstDash val="solid"/>
                      <a:round/>
                      <a:headEnd type="none" w="med" len="med"/>
                      <a:tailEnd type="none" w="med" len="med"/>
                    </a:lnR>
                  </a:tcPr>
                </a:tc>
              </a:tr>
              <a:tr h="396200">
                <a:tc>
                  <a:txBody>
                    <a:bodyPr/>
                    <a:lstStyle/>
                    <a:p>
                      <a:pPr lvl="0" rtl="0">
                        <a:spcBef>
                          <a:spcPts val="0"/>
                        </a:spcBef>
                        <a:buNone/>
                      </a:pPr>
                      <a:r>
                        <a:rPr lang="en-US" sz="1200" dirty="0">
                          <a:latin typeface="Lato Light"/>
                          <a:cs typeface="Lato Light"/>
                        </a:rPr>
                        <a:t>no</a:t>
                      </a:r>
                    </a:p>
                  </a:txBody>
                  <a:tcPr marL="91425" marR="91425" marT="91425" marB="91425"/>
                </a:tc>
                <a:tc>
                  <a:txBody>
                    <a:bodyPr/>
                    <a:lstStyle/>
                    <a:p>
                      <a:pPr lvl="0" rtl="0">
                        <a:spcBef>
                          <a:spcPts val="0"/>
                        </a:spcBef>
                        <a:buNone/>
                      </a:pPr>
                      <a:r>
                        <a:rPr lang="en-US" sz="1200" dirty="0">
                          <a:latin typeface="Lato Light"/>
                          <a:cs typeface="Lato Light"/>
                        </a:rPr>
                        <a:t>yes</a:t>
                      </a:r>
                    </a:p>
                  </a:txBody>
                  <a:tcPr marL="91425" marR="91425" marT="91425" marB="91425">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43</a:t>
                      </a:r>
                    </a:p>
                  </a:txBody>
                  <a:tcPr marL="91425" marR="91425" marT="91425" marB="91425">
                    <a:lnL w="57150" cap="flat" cmpd="sng" algn="ctr">
                      <a:solidFill>
                        <a:srgbClr val="2555AD"/>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lnR w="57150" cap="flat" cmpd="sng" algn="ctr">
                      <a:solidFill>
                        <a:srgbClr val="2555AD"/>
                      </a:solidFill>
                      <a:prstDash val="solid"/>
                      <a:round/>
                      <a:headEnd type="none" w="med" len="med"/>
                      <a:tailEnd type="none" w="med" len="med"/>
                    </a:lnR>
                  </a:tcPr>
                </a:tc>
              </a:tr>
              <a:tr h="396200">
                <a:tc>
                  <a:txBody>
                    <a:bodyPr/>
                    <a:lstStyle/>
                    <a:p>
                      <a:pPr lvl="0" rtl="0">
                        <a:spcBef>
                          <a:spcPts val="0"/>
                        </a:spcBef>
                        <a:buNone/>
                      </a:pPr>
                      <a:r>
                        <a:rPr lang="en-US" sz="1200" dirty="0">
                          <a:latin typeface="Lato Light"/>
                          <a:cs typeface="Lato Light"/>
                        </a:rPr>
                        <a:t>no</a:t>
                      </a:r>
                    </a:p>
                  </a:txBody>
                  <a:tcPr marL="91425" marR="91425" marT="91425" marB="91425"/>
                </a:tc>
                <a:tc>
                  <a:txBody>
                    <a:bodyPr/>
                    <a:lstStyle/>
                    <a:p>
                      <a:pPr lvl="0" rtl="0">
                        <a:spcBef>
                          <a:spcPts val="0"/>
                        </a:spcBef>
                        <a:buNone/>
                      </a:pPr>
                      <a:r>
                        <a:rPr lang="en-US" sz="1200" dirty="0">
                          <a:latin typeface="Lato Light"/>
                          <a:cs typeface="Lato Light"/>
                        </a:rPr>
                        <a:t>no</a:t>
                      </a:r>
                    </a:p>
                  </a:txBody>
                  <a:tcPr marL="91425" marR="91425" marT="91425" marB="91425">
                    <a:lnR w="57150" cap="flat" cmpd="sng" algn="ctr">
                      <a:solidFill>
                        <a:srgbClr val="2555AD"/>
                      </a:solidFill>
                      <a:prstDash val="solid"/>
                      <a:round/>
                      <a:headEnd type="none" w="med" len="med"/>
                      <a:tailEnd type="none" w="med" len="med"/>
                    </a:lnR>
                  </a:tcPr>
                </a:tc>
                <a:tc>
                  <a:txBody>
                    <a:bodyPr/>
                    <a:lstStyle/>
                    <a:p>
                      <a:pPr lvl="0" rtl="0">
                        <a:spcBef>
                          <a:spcPts val="0"/>
                        </a:spcBef>
                        <a:buNone/>
                      </a:pPr>
                      <a:r>
                        <a:rPr lang="en-US" sz="1200" dirty="0">
                          <a:latin typeface="Lato Light"/>
                          <a:cs typeface="Lato Light"/>
                        </a:rPr>
                        <a:t>44</a:t>
                      </a:r>
                    </a:p>
                  </a:txBody>
                  <a:tcPr marL="91425" marR="91425" marT="91425" marB="91425">
                    <a:lnL w="57150" cap="flat" cmpd="sng" algn="ctr">
                      <a:solidFill>
                        <a:srgbClr val="2555AD"/>
                      </a:solidFill>
                      <a:prstDash val="solid"/>
                      <a:round/>
                      <a:headEnd type="none" w="med" len="med"/>
                      <a:tailEnd type="none" w="med" len="med"/>
                    </a:lnL>
                    <a:lnB w="57150" cap="flat" cmpd="sng" algn="ctr">
                      <a:solidFill>
                        <a:srgbClr val="2555AD"/>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OH</a:t>
                      </a:r>
                    </a:p>
                  </a:txBody>
                  <a:tcPr marL="91425" marR="91425" marT="91425" marB="91425">
                    <a:lnB w="57150" cap="flat" cmpd="sng" algn="ctr">
                      <a:solidFill>
                        <a:srgbClr val="2555AD"/>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a:t>
                      </a:r>
                    </a:p>
                  </a:txBody>
                  <a:tcPr marL="91425" marR="91425" marT="91425" marB="91425">
                    <a:lnR w="57150" cap="flat" cmpd="sng" algn="ctr">
                      <a:solidFill>
                        <a:srgbClr val="2555AD"/>
                      </a:solidFill>
                      <a:prstDash val="solid"/>
                      <a:round/>
                      <a:headEnd type="none" w="med" len="med"/>
                      <a:tailEnd type="none" w="med" len="med"/>
                    </a:lnR>
                    <a:lnB w="57150" cap="flat" cmpd="sng" algn="ctr">
                      <a:solidFill>
                        <a:srgbClr val="2555AD"/>
                      </a:solidFill>
                      <a:prstDash val="solid"/>
                      <a:round/>
                      <a:headEnd type="none" w="med" len="med"/>
                      <a:tailEnd type="none" w="med" len="med"/>
                    </a:lnB>
                  </a:tcPr>
                </a:tc>
              </a:tr>
            </a:tbl>
          </a:graphicData>
        </a:graphic>
      </p:graphicFrame>
      <p:sp>
        <p:nvSpPr>
          <p:cNvPr id="8" name="TextBox 7"/>
          <p:cNvSpPr txBox="1"/>
          <p:nvPr/>
        </p:nvSpPr>
        <p:spPr>
          <a:xfrm>
            <a:off x="2182093" y="3219852"/>
            <a:ext cx="5415724" cy="646331"/>
          </a:xfrm>
          <a:prstGeom prst="rect">
            <a:avLst/>
          </a:prstGeom>
          <a:noFill/>
        </p:spPr>
        <p:txBody>
          <a:bodyPr wrap="square" rtlCol="0">
            <a:spAutoFit/>
          </a:bodyPr>
          <a:lstStyle/>
          <a:p>
            <a:r>
              <a:rPr lang="en-US" dirty="0">
                <a:latin typeface="Lato Light"/>
                <a:cs typeface="Lato Light"/>
              </a:rPr>
              <a:t>o</a:t>
            </a:r>
            <a:r>
              <a:rPr lang="en-US" dirty="0" smtClean="0">
                <a:latin typeface="Lato Light"/>
                <a:cs typeface="Lato Light"/>
              </a:rPr>
              <a:t>ther covariates       that describe each person in our experiment</a:t>
            </a:r>
            <a:endParaRPr lang="en-US" dirty="0">
              <a:latin typeface="Lato Light"/>
              <a:cs typeface="Lato Light"/>
            </a:endParaRPr>
          </a:p>
        </p:txBody>
      </p:sp>
      <p:cxnSp>
        <p:nvCxnSpPr>
          <p:cNvPr id="9" name="Straight Arrow Connector 8"/>
          <p:cNvCxnSpPr/>
          <p:nvPr/>
        </p:nvCxnSpPr>
        <p:spPr>
          <a:xfrm flipV="1">
            <a:off x="5436236" y="2743037"/>
            <a:ext cx="0" cy="56935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Object 1"/>
          <p:cNvGraphicFramePr>
            <a:graphicFrameLocks noChangeAspect="1"/>
          </p:cNvGraphicFramePr>
          <p:nvPr>
            <p:extLst>
              <p:ext uri="{D42A27DB-BD31-4B8C-83A1-F6EECF244321}">
                <p14:modId xmlns:p14="http://schemas.microsoft.com/office/powerpoint/2010/main" val="1257589195"/>
              </p:ext>
            </p:extLst>
          </p:nvPr>
        </p:nvGraphicFramePr>
        <p:xfrm>
          <a:off x="3915810" y="3188573"/>
          <a:ext cx="427567" cy="470324"/>
        </p:xfrm>
        <a:graphic>
          <a:graphicData uri="http://schemas.openxmlformats.org/presentationml/2006/ole">
            <mc:AlternateContent xmlns:mc="http://schemas.openxmlformats.org/markup-compatibility/2006">
              <mc:Choice xmlns:v="urn:schemas-microsoft-com:vml" Requires="v">
                <p:oleObj spid="_x0000_s9337" name="Equation" r:id="rId3" imgW="127000" imgH="139700" progId="Equation.3">
                  <p:embed/>
                </p:oleObj>
              </mc:Choice>
              <mc:Fallback>
                <p:oleObj name="Equation" r:id="rId3" imgW="127000" imgH="139700" progId="Equation.3">
                  <p:embed/>
                  <p:pic>
                    <p:nvPicPr>
                      <p:cNvPr id="0" name=""/>
                      <p:cNvPicPr/>
                      <p:nvPr/>
                    </p:nvPicPr>
                    <p:blipFill>
                      <a:blip r:embed="rId4"/>
                      <a:stretch>
                        <a:fillRect/>
                      </a:stretch>
                    </p:blipFill>
                    <p:spPr>
                      <a:xfrm>
                        <a:off x="3915810" y="3188573"/>
                        <a:ext cx="427567" cy="470324"/>
                      </a:xfrm>
                      <a:prstGeom prst="rect">
                        <a:avLst/>
                      </a:prstGeom>
                    </p:spPr>
                  </p:pic>
                </p:oleObj>
              </mc:Fallback>
            </mc:AlternateContent>
          </a:graphicData>
        </a:graphic>
      </p:graphicFrame>
    </p:spTree>
    <p:extLst>
      <p:ext uri="{BB962C8B-B14F-4D97-AF65-F5344CB8AC3E}">
        <p14:creationId xmlns:p14="http://schemas.microsoft.com/office/powerpoint/2010/main" val="13983249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1"/>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a:latin typeface="Lato Light"/>
                <a:ea typeface="Lato"/>
                <a:cs typeface="Lato Light"/>
                <a:sym typeface="Lato"/>
              </a:rPr>
              <a:t>Randomized Controlled Experiments</a:t>
            </a:r>
          </a:p>
        </p:txBody>
      </p:sp>
      <p:graphicFrame>
        <p:nvGraphicFramePr>
          <p:cNvPr id="4" name="Shape 312"/>
          <p:cNvGraphicFramePr/>
          <p:nvPr>
            <p:extLst>
              <p:ext uri="{D42A27DB-BD31-4B8C-83A1-F6EECF244321}">
                <p14:modId xmlns:p14="http://schemas.microsoft.com/office/powerpoint/2010/main" val="3883690022"/>
              </p:ext>
            </p:extLst>
          </p:nvPr>
        </p:nvGraphicFramePr>
        <p:xfrm>
          <a:off x="1536192" y="1099680"/>
          <a:ext cx="6061625" cy="1569600"/>
        </p:xfrm>
        <a:graphic>
          <a:graphicData uri="http://schemas.openxmlformats.org/drawingml/2006/table">
            <a:tbl>
              <a:tblPr>
                <a:noFill/>
              </a:tblPr>
              <a:tblGrid>
                <a:gridCol w="1212325"/>
                <a:gridCol w="1212325"/>
                <a:gridCol w="1212325"/>
                <a:gridCol w="1212325"/>
                <a:gridCol w="1212325"/>
              </a:tblGrid>
              <a:tr h="381000">
                <a:tc>
                  <a:txBody>
                    <a:bodyPr/>
                    <a:lstStyle/>
                    <a:p>
                      <a:pPr lvl="0" rtl="0">
                        <a:spcBef>
                          <a:spcPts val="0"/>
                        </a:spcBef>
                        <a:buNone/>
                      </a:pPr>
                      <a:r>
                        <a:rPr lang="en-US" sz="1200" dirty="0">
                          <a:latin typeface="Lato Light"/>
                          <a:cs typeface="Lato Light"/>
                        </a:rPr>
                        <a:t>purchased?</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promotion?</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age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state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income</a:t>
                      </a:r>
                    </a:p>
                  </a:txBody>
                  <a:tcPr marL="91425" marR="91425" marT="91425" marB="91425">
                    <a:solidFill>
                      <a:srgbClr val="EFBA1E">
                        <a:alpha val="52000"/>
                      </a:srgbClr>
                    </a:solidFill>
                  </a:tcPr>
                </a:tc>
              </a:tr>
              <a:tr h="396200">
                <a:tc>
                  <a:txBody>
                    <a:bodyPr/>
                    <a:lstStyle/>
                    <a:p>
                      <a:pPr lvl="0" rtl="0">
                        <a:spcBef>
                          <a:spcPts val="0"/>
                        </a:spcBef>
                        <a:buNone/>
                      </a:pPr>
                      <a:r>
                        <a:rPr lang="en-US" sz="1200" dirty="0">
                          <a:latin typeface="Lato Light"/>
                          <a:cs typeface="Lato Light"/>
                        </a:rPr>
                        <a:t>yes</a:t>
                      </a:r>
                    </a:p>
                  </a:txBody>
                  <a:tcPr marL="91425" marR="91425" marT="91425" marB="91425"/>
                </a:tc>
                <a:tc>
                  <a:txBody>
                    <a:bodyPr/>
                    <a:lstStyle/>
                    <a:p>
                      <a:pPr lvl="0" rtl="0">
                        <a:spcBef>
                          <a:spcPts val="0"/>
                        </a:spcBef>
                        <a:buNone/>
                      </a:pPr>
                      <a:r>
                        <a:rPr lang="en-US" sz="1200" dirty="0">
                          <a:latin typeface="Lato Light"/>
                          <a:cs typeface="Lato Light"/>
                        </a:rPr>
                        <a:t>yes</a:t>
                      </a:r>
                    </a:p>
                  </a:txBody>
                  <a:tcPr marL="91425" marR="91425" marT="91425" marB="91425"/>
                </a:tc>
                <a:tc>
                  <a:txBody>
                    <a:bodyPr/>
                    <a:lstStyle/>
                    <a:p>
                      <a:pPr lvl="0" rtl="0">
                        <a:spcBef>
                          <a:spcPts val="0"/>
                        </a:spcBef>
                        <a:buNone/>
                      </a:pPr>
                      <a:r>
                        <a:rPr lang="en-US" sz="1200" dirty="0">
                          <a:latin typeface="Lato Light"/>
                          <a:cs typeface="Lato Light"/>
                        </a:rPr>
                        <a:t>65</a:t>
                      </a:r>
                    </a:p>
                  </a:txBody>
                  <a:tcPr marL="91425" marR="91425" marT="91425" marB="91425"/>
                </a:tc>
                <a:tc>
                  <a:txBody>
                    <a:bodyPr/>
                    <a:lstStyle/>
                    <a:p>
                      <a:pPr lvl="0" rtl="0">
                        <a:spcBef>
                          <a:spcPts val="0"/>
                        </a:spcBef>
                        <a:buNone/>
                      </a:pPr>
                      <a:r>
                        <a:rPr lang="en-US" sz="1200" dirty="0">
                          <a:latin typeface="Lato Light"/>
                          <a:cs typeface="Lato Light"/>
                        </a:rPr>
                        <a:t>WI</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tc>
                <a:tc>
                  <a:txBody>
                    <a:bodyPr/>
                    <a:lstStyle/>
                    <a:p>
                      <a:pPr lvl="0" rtl="0">
                        <a:spcBef>
                          <a:spcPts val="0"/>
                        </a:spcBef>
                        <a:buNone/>
                      </a:pPr>
                      <a:r>
                        <a:rPr lang="en-US" sz="1200" dirty="0">
                          <a:latin typeface="Lato Light"/>
                          <a:cs typeface="Lato Light"/>
                        </a:rPr>
                        <a:t>yes</a:t>
                      </a:r>
                    </a:p>
                  </a:txBody>
                  <a:tcPr marL="91425" marR="91425" marT="91425" marB="91425"/>
                </a:tc>
                <a:tc>
                  <a:txBody>
                    <a:bodyPr/>
                    <a:lstStyle/>
                    <a:p>
                      <a:pPr lvl="0" rtl="0">
                        <a:spcBef>
                          <a:spcPts val="0"/>
                        </a:spcBef>
                        <a:buNone/>
                      </a:pPr>
                      <a:r>
                        <a:rPr lang="en-US" sz="1200" dirty="0">
                          <a:latin typeface="Lato Light"/>
                          <a:cs typeface="Lato Light"/>
                        </a:rPr>
                        <a:t>43</a:t>
                      </a:r>
                    </a:p>
                  </a:txBody>
                  <a:tcPr marL="91425" marR="91425" marT="91425" marB="91425"/>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no</a:t>
                      </a:r>
                    </a:p>
                  </a:txBody>
                  <a:tcPr marL="91425" marR="91425" marT="91425" marB="91425"/>
                </a:tc>
                <a:tc>
                  <a:txBody>
                    <a:bodyPr/>
                    <a:lstStyle/>
                    <a:p>
                      <a:pPr lvl="0" rtl="0">
                        <a:spcBef>
                          <a:spcPts val="0"/>
                        </a:spcBef>
                        <a:buNone/>
                      </a:pPr>
                      <a:r>
                        <a:rPr lang="en-US" sz="1200" dirty="0">
                          <a:latin typeface="Lato Light"/>
                          <a:cs typeface="Lato Light"/>
                        </a:rPr>
                        <a:t>no</a:t>
                      </a:r>
                    </a:p>
                  </a:txBody>
                  <a:tcPr marL="91425" marR="91425" marT="91425" marB="91425"/>
                </a:tc>
                <a:tc>
                  <a:txBody>
                    <a:bodyPr/>
                    <a:lstStyle/>
                    <a:p>
                      <a:pPr lvl="0" rtl="0">
                        <a:spcBef>
                          <a:spcPts val="0"/>
                        </a:spcBef>
                        <a:buNone/>
                      </a:pPr>
                      <a:r>
                        <a:rPr lang="en-US" sz="1200" dirty="0">
                          <a:latin typeface="Lato Light"/>
                          <a:cs typeface="Lato Light"/>
                        </a:rPr>
                        <a:t>44</a:t>
                      </a:r>
                    </a:p>
                  </a:txBody>
                  <a:tcPr marL="91425" marR="91425" marT="91425" marB="91425"/>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bl>
          </a:graphicData>
        </a:graphic>
      </p:graphicFrame>
      <p:sp>
        <p:nvSpPr>
          <p:cNvPr id="7" name="TextBox 6"/>
          <p:cNvSpPr txBox="1"/>
          <p:nvPr/>
        </p:nvSpPr>
        <p:spPr>
          <a:xfrm>
            <a:off x="455625" y="2809139"/>
            <a:ext cx="8053945" cy="646331"/>
          </a:xfrm>
          <a:prstGeom prst="rect">
            <a:avLst/>
          </a:prstGeom>
          <a:noFill/>
        </p:spPr>
        <p:txBody>
          <a:bodyPr wrap="square" rtlCol="0">
            <a:spAutoFit/>
          </a:bodyPr>
          <a:lstStyle/>
          <a:p>
            <a:r>
              <a:rPr lang="en-US" dirty="0">
                <a:latin typeface="Lato Light"/>
                <a:ea typeface="Lato"/>
                <a:cs typeface="Lato Light"/>
                <a:sym typeface="Lato"/>
              </a:rPr>
              <a:t>We can calculate the overall effectiveness of the promotion from </a:t>
            </a:r>
            <a:r>
              <a:rPr lang="en-US" dirty="0" smtClean="0">
                <a:latin typeface="Lato Light"/>
                <a:ea typeface="Lato"/>
                <a:cs typeface="Lato Light"/>
                <a:sym typeface="Lato"/>
              </a:rPr>
              <a:t>this </a:t>
            </a:r>
            <a:r>
              <a:rPr lang="en-US" dirty="0">
                <a:latin typeface="Lato Light"/>
                <a:ea typeface="Lato"/>
                <a:cs typeface="Lato Light"/>
                <a:sym typeface="Lato"/>
              </a:rPr>
              <a:t>data. W</a:t>
            </a:r>
            <a:r>
              <a:rPr lang="en-US" dirty="0" smtClean="0">
                <a:latin typeface="Lato Light"/>
                <a:ea typeface="Lato"/>
                <a:cs typeface="Lato Light"/>
                <a:sym typeface="Lato"/>
              </a:rPr>
              <a:t>e </a:t>
            </a:r>
            <a:r>
              <a:rPr lang="en-US" dirty="0">
                <a:latin typeface="Lato Light"/>
                <a:ea typeface="Lato"/>
                <a:cs typeface="Lato Light"/>
                <a:sym typeface="Lato"/>
              </a:rPr>
              <a:t>typically call this the </a:t>
            </a:r>
            <a:r>
              <a:rPr lang="en-US" dirty="0">
                <a:solidFill>
                  <a:srgbClr val="3C81C9"/>
                </a:solidFill>
                <a:latin typeface="Lato Regular"/>
                <a:ea typeface="Lato"/>
                <a:cs typeface="Lato Regular"/>
                <a:sym typeface="Lato"/>
              </a:rPr>
              <a:t>ATE (average treatment effect</a:t>
            </a:r>
            <a:r>
              <a:rPr lang="en-US" dirty="0" smtClean="0">
                <a:solidFill>
                  <a:srgbClr val="3C81C9"/>
                </a:solidFill>
                <a:latin typeface="Lato Regular"/>
                <a:ea typeface="Lato"/>
                <a:cs typeface="Lato Regular"/>
                <a:sym typeface="Lato"/>
              </a:rPr>
              <a:t>)</a:t>
            </a:r>
            <a:r>
              <a:rPr lang="en-US" dirty="0">
                <a:latin typeface="Lato Light"/>
                <a:ea typeface="Lato"/>
                <a:cs typeface="Lato Light"/>
                <a:sym typeface="Lato"/>
              </a:rPr>
              <a:t>:</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255183562"/>
              </p:ext>
            </p:extLst>
          </p:nvPr>
        </p:nvGraphicFramePr>
        <p:xfrm>
          <a:off x="2624472" y="3460751"/>
          <a:ext cx="3895057" cy="1035050"/>
        </p:xfrm>
        <a:graphic>
          <a:graphicData uri="http://schemas.openxmlformats.org/presentationml/2006/ole">
            <mc:AlternateContent xmlns:mc="http://schemas.openxmlformats.org/markup-compatibility/2006">
              <mc:Choice xmlns:v="urn:schemas-microsoft-com:vml" Requires="v">
                <p:oleObj spid="_x0000_s10360" name="Equation" r:id="rId3" imgW="1816100" imgH="482600" progId="Equation.3">
                  <p:embed/>
                </p:oleObj>
              </mc:Choice>
              <mc:Fallback>
                <p:oleObj name="Equation" r:id="rId3" imgW="1816100" imgH="482600" progId="Equation.3">
                  <p:embed/>
                  <p:pic>
                    <p:nvPicPr>
                      <p:cNvPr id="0" name=""/>
                      <p:cNvPicPr/>
                      <p:nvPr/>
                    </p:nvPicPr>
                    <p:blipFill>
                      <a:blip r:embed="rId4"/>
                      <a:stretch>
                        <a:fillRect/>
                      </a:stretch>
                    </p:blipFill>
                    <p:spPr>
                      <a:xfrm>
                        <a:off x="2624472" y="3460751"/>
                        <a:ext cx="3895057" cy="1035050"/>
                      </a:xfrm>
                      <a:prstGeom prst="rect">
                        <a:avLst/>
                      </a:prstGeom>
                    </p:spPr>
                  </p:pic>
                </p:oleObj>
              </mc:Fallback>
            </mc:AlternateContent>
          </a:graphicData>
        </a:graphic>
      </p:graphicFrame>
    </p:spTree>
    <p:extLst>
      <p:ext uri="{BB962C8B-B14F-4D97-AF65-F5344CB8AC3E}">
        <p14:creationId xmlns:p14="http://schemas.microsoft.com/office/powerpoint/2010/main" val="10500215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21"/>
          <p:cNvSpPr txBox="1">
            <a:spLocks/>
          </p:cNvSpPr>
          <p:nvPr/>
        </p:nvSpPr>
        <p:spPr>
          <a:xfrm>
            <a:off x="7155556" y="-698404"/>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endParaRPr lang="en-US" dirty="0">
              <a:latin typeface="Lato"/>
              <a:ea typeface="Lato"/>
              <a:cs typeface="Lato"/>
              <a:sym typeface="Lato"/>
            </a:endParaRPr>
          </a:p>
        </p:txBody>
      </p:sp>
      <p:sp>
        <p:nvSpPr>
          <p:cNvPr id="10" name="Title 9"/>
          <p:cNvSpPr>
            <a:spLocks noGrp="1"/>
          </p:cNvSpPr>
          <p:nvPr>
            <p:ph type="title"/>
          </p:nvPr>
        </p:nvSpPr>
        <p:spPr>
          <a:xfrm>
            <a:off x="231577" y="320417"/>
            <a:ext cx="8675489" cy="769739"/>
          </a:xfrm>
        </p:spPr>
        <p:txBody>
          <a:bodyPr/>
          <a:lstStyle/>
          <a:p>
            <a:r>
              <a:rPr lang="en-US" dirty="0" smtClean="0">
                <a:latin typeface="Lato"/>
                <a:ea typeface="Lato"/>
                <a:cs typeface="Lato"/>
                <a:sym typeface="Lato"/>
              </a:rPr>
              <a:t>HTE </a:t>
            </a:r>
            <a:r>
              <a:rPr lang="en-US" dirty="0">
                <a:latin typeface="Lato"/>
                <a:ea typeface="Lato"/>
                <a:cs typeface="Lato"/>
                <a:sym typeface="Lato"/>
              </a:rPr>
              <a:t>- ATE’s </a:t>
            </a:r>
            <a:r>
              <a:rPr lang="en-US" dirty="0" smtClean="0">
                <a:latin typeface="Lato"/>
                <a:ea typeface="Lato"/>
                <a:cs typeface="Lato"/>
                <a:sym typeface="Lato"/>
              </a:rPr>
              <a:t>Evil </a:t>
            </a:r>
            <a:r>
              <a:rPr lang="en-US" dirty="0">
                <a:latin typeface="Lato"/>
                <a:ea typeface="Lato"/>
                <a:cs typeface="Lato"/>
                <a:sym typeface="Lato"/>
              </a:rPr>
              <a:t>E</a:t>
            </a:r>
            <a:r>
              <a:rPr lang="en-US" dirty="0" smtClean="0">
                <a:latin typeface="Lato"/>
                <a:ea typeface="Lato"/>
                <a:cs typeface="Lato"/>
                <a:sym typeface="Lato"/>
              </a:rPr>
              <a:t>xtension</a:t>
            </a:r>
            <a:r>
              <a:rPr lang="en-US" dirty="0">
                <a:latin typeface="Lato"/>
                <a:ea typeface="Lato"/>
                <a:cs typeface="Lato"/>
                <a:sym typeface="Lato"/>
              </a:rPr>
              <a:t/>
            </a:r>
            <a:br>
              <a:rPr lang="en-US" dirty="0">
                <a:latin typeface="Lato"/>
                <a:ea typeface="Lato"/>
                <a:cs typeface="Lato"/>
                <a:sym typeface="Lato"/>
              </a:rPr>
            </a:br>
            <a:endParaRPr lang="en-US" dirty="0"/>
          </a:p>
        </p:txBody>
      </p:sp>
      <p:sp>
        <p:nvSpPr>
          <p:cNvPr id="11" name="Content Placeholder 10"/>
          <p:cNvSpPr>
            <a:spLocks noGrp="1"/>
          </p:cNvSpPr>
          <p:nvPr>
            <p:ph idx="1"/>
          </p:nvPr>
        </p:nvSpPr>
        <p:spPr>
          <a:xfrm>
            <a:off x="231577" y="858441"/>
            <a:ext cx="8675489" cy="2207403"/>
          </a:xfrm>
        </p:spPr>
        <p:txBody>
          <a:bodyPr/>
          <a:lstStyle/>
          <a:p>
            <a:r>
              <a:rPr lang="en-US" dirty="0">
                <a:latin typeface="Lato Light"/>
                <a:ea typeface="Lato"/>
                <a:cs typeface="Lato Light"/>
                <a:sym typeface="Lato"/>
              </a:rPr>
              <a:t>The ATE is </a:t>
            </a:r>
            <a:r>
              <a:rPr lang="en-US" dirty="0" smtClean="0">
                <a:latin typeface="Lato Light"/>
                <a:ea typeface="Lato"/>
                <a:cs typeface="Lato Light"/>
                <a:sym typeface="Lato"/>
              </a:rPr>
              <a:t>useful: </a:t>
            </a:r>
            <a:r>
              <a:rPr lang="en-US" dirty="0">
                <a:latin typeface="Lato Light"/>
                <a:ea typeface="Lato"/>
                <a:cs typeface="Lato Light"/>
                <a:sym typeface="Lato"/>
              </a:rPr>
              <a:t>it allows us to compare different treatments and promotions for overall </a:t>
            </a:r>
            <a:r>
              <a:rPr lang="en-US" dirty="0" smtClean="0">
                <a:latin typeface="Lato Light"/>
                <a:ea typeface="Lato"/>
                <a:cs typeface="Lato Light"/>
                <a:sym typeface="Lato"/>
              </a:rPr>
              <a:t>effectiveness.</a:t>
            </a:r>
          </a:p>
          <a:p>
            <a:r>
              <a:rPr lang="en-US" dirty="0" smtClean="0">
                <a:solidFill>
                  <a:srgbClr val="EFBA1E"/>
                </a:solidFill>
                <a:latin typeface="Lato Regular"/>
                <a:ea typeface="Lato"/>
                <a:cs typeface="Lato Regular"/>
                <a:sym typeface="Lato"/>
              </a:rPr>
              <a:t>BUT</a:t>
            </a:r>
            <a:r>
              <a:rPr lang="en-US" dirty="0" smtClean="0">
                <a:latin typeface="Lato Light"/>
                <a:ea typeface="Lato"/>
                <a:cs typeface="Lato Light"/>
                <a:sym typeface="Lato"/>
              </a:rPr>
              <a:t>,</a:t>
            </a:r>
            <a:r>
              <a:rPr lang="en-US" dirty="0">
                <a:latin typeface="Lato Light"/>
                <a:ea typeface="Lato"/>
                <a:cs typeface="Lato Light"/>
                <a:sym typeface="Lato"/>
              </a:rPr>
              <a:t> </a:t>
            </a:r>
            <a:r>
              <a:rPr lang="en-US" dirty="0" smtClean="0">
                <a:latin typeface="Lato Light"/>
                <a:ea typeface="Lato"/>
                <a:cs typeface="Lato Light"/>
                <a:sym typeface="Lato"/>
              </a:rPr>
              <a:t>it </a:t>
            </a:r>
            <a:r>
              <a:rPr lang="en-US" dirty="0">
                <a:latin typeface="Lato Light"/>
                <a:ea typeface="Lato"/>
                <a:cs typeface="Lato Light"/>
                <a:sym typeface="Lato"/>
              </a:rPr>
              <a:t>is a population average. </a:t>
            </a:r>
            <a:r>
              <a:rPr lang="en-US" dirty="0" smtClean="0">
                <a:latin typeface="Lato Light"/>
                <a:ea typeface="Lato"/>
                <a:cs typeface="Lato Light"/>
                <a:sym typeface="Lato"/>
              </a:rPr>
              <a:t>It </a:t>
            </a:r>
            <a:r>
              <a:rPr lang="en-US" dirty="0">
                <a:latin typeface="Lato Light"/>
                <a:ea typeface="Lato"/>
                <a:cs typeface="Lato Light"/>
                <a:sym typeface="Lato"/>
              </a:rPr>
              <a:t>is entirely </a:t>
            </a:r>
            <a:r>
              <a:rPr lang="en-US" dirty="0" smtClean="0">
                <a:latin typeface="Lato Light"/>
                <a:ea typeface="Lato"/>
                <a:cs typeface="Lato Light"/>
                <a:sym typeface="Lato"/>
              </a:rPr>
              <a:t>possible to have a negative ATE overall, but for some subpopulations to have a positive treatment effect. In </a:t>
            </a:r>
            <a:r>
              <a:rPr lang="en-US" dirty="0">
                <a:latin typeface="Lato Light"/>
                <a:ea typeface="Lato"/>
                <a:cs typeface="Lato Light"/>
                <a:sym typeface="Lato"/>
              </a:rPr>
              <a:t>allocating promotional efforts, we would like to identify these heterogeneous treatment effects—groups that benefit more from the treatment than others</a:t>
            </a:r>
            <a:r>
              <a:rPr lang="en-US" dirty="0" smtClean="0">
                <a:latin typeface="Lato Light"/>
                <a:ea typeface="Lato"/>
                <a:cs typeface="Lato Light"/>
                <a:sym typeface="Lato"/>
              </a:rPr>
              <a:t>.</a:t>
            </a:r>
            <a:endParaRPr lang="en-US" dirty="0">
              <a:latin typeface="Lato Light"/>
              <a:ea typeface="Lato"/>
              <a:cs typeface="Lato Light"/>
              <a:sym typeface="Lato"/>
            </a:endParaRPr>
          </a:p>
        </p:txBody>
      </p:sp>
    </p:spTree>
    <p:extLst>
      <p:ext uri="{BB962C8B-B14F-4D97-AF65-F5344CB8AC3E}">
        <p14:creationId xmlns:p14="http://schemas.microsoft.com/office/powerpoint/2010/main" val="1413924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21"/>
          <p:cNvSpPr txBox="1">
            <a:spLocks/>
          </p:cNvSpPr>
          <p:nvPr/>
        </p:nvSpPr>
        <p:spPr>
          <a:xfrm>
            <a:off x="7155556" y="-698404"/>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endParaRPr lang="en-US" dirty="0">
              <a:latin typeface="Lato"/>
              <a:ea typeface="Lato"/>
              <a:cs typeface="Lato"/>
              <a:sym typeface="Lato"/>
            </a:endParaRPr>
          </a:p>
        </p:txBody>
      </p:sp>
      <p:sp>
        <p:nvSpPr>
          <p:cNvPr id="6" name="Shape 324"/>
          <p:cNvSpPr txBox="1"/>
          <p:nvPr/>
        </p:nvSpPr>
        <p:spPr>
          <a:xfrm>
            <a:off x="2232262" y="3196139"/>
            <a:ext cx="6124800" cy="464700"/>
          </a:xfrm>
          <a:prstGeom prst="rect">
            <a:avLst/>
          </a:prstGeom>
          <a:noFill/>
          <a:ln>
            <a:noFill/>
          </a:ln>
        </p:spPr>
        <p:txBody>
          <a:bodyPr lIns="91425" tIns="91425" rIns="91425" bIns="91425" anchor="t" anchorCtr="0">
            <a:noAutofit/>
          </a:bodyPr>
          <a:lstStyle/>
          <a:p>
            <a:pPr lvl="0">
              <a:spcBef>
                <a:spcPts val="0"/>
              </a:spcBef>
              <a:buNone/>
            </a:pPr>
            <a:r>
              <a:rPr lang="en-US" sz="1600" dirty="0">
                <a:solidFill>
                  <a:srgbClr val="3C81C9"/>
                </a:solidFill>
                <a:latin typeface="Lato Regular"/>
                <a:ea typeface="Lato"/>
                <a:cs typeface="Lato Regular"/>
                <a:sym typeface="Lato"/>
              </a:rPr>
              <a:t>outcome for the </a:t>
            </a:r>
            <a:r>
              <a:rPr lang="en-US" sz="1600" dirty="0" smtClean="0">
                <a:solidFill>
                  <a:srgbClr val="3C81C9"/>
                </a:solidFill>
                <a:latin typeface="Lato Regular"/>
                <a:ea typeface="Lato"/>
                <a:cs typeface="Lato Regular"/>
                <a:sym typeface="Lato"/>
              </a:rPr>
              <a:t>i-th </a:t>
            </a:r>
            <a:r>
              <a:rPr lang="en-US" sz="1600" dirty="0">
                <a:solidFill>
                  <a:srgbClr val="3C81C9"/>
                </a:solidFill>
                <a:latin typeface="Lato Regular"/>
                <a:ea typeface="Lato"/>
                <a:cs typeface="Lato Regular"/>
                <a:sym typeface="Lato"/>
              </a:rPr>
              <a:t>person if they were in the control group</a:t>
            </a:r>
          </a:p>
        </p:txBody>
      </p:sp>
      <p:sp>
        <p:nvSpPr>
          <p:cNvPr id="7" name="Shape 325"/>
          <p:cNvSpPr txBox="1"/>
          <p:nvPr/>
        </p:nvSpPr>
        <p:spPr>
          <a:xfrm>
            <a:off x="2232262" y="3940489"/>
            <a:ext cx="6416358" cy="464700"/>
          </a:xfrm>
          <a:prstGeom prst="rect">
            <a:avLst/>
          </a:prstGeom>
          <a:noFill/>
          <a:ln>
            <a:noFill/>
          </a:ln>
        </p:spPr>
        <p:txBody>
          <a:bodyPr lIns="91425" tIns="91425" rIns="91425" bIns="91425" anchor="t" anchorCtr="0">
            <a:noAutofit/>
          </a:bodyPr>
          <a:lstStyle/>
          <a:p>
            <a:pPr lvl="0" rtl="0">
              <a:spcBef>
                <a:spcPts val="0"/>
              </a:spcBef>
              <a:buNone/>
            </a:pPr>
            <a:r>
              <a:rPr lang="en-US" sz="1600" dirty="0">
                <a:solidFill>
                  <a:srgbClr val="3C81C9"/>
                </a:solidFill>
                <a:latin typeface="Lato Regular"/>
                <a:ea typeface="Lato"/>
                <a:cs typeface="Lato Regular"/>
                <a:sym typeface="Lato"/>
              </a:rPr>
              <a:t>outcome for the </a:t>
            </a:r>
            <a:r>
              <a:rPr lang="en-US" sz="1600" dirty="0" smtClean="0">
                <a:solidFill>
                  <a:srgbClr val="3C81C9"/>
                </a:solidFill>
                <a:latin typeface="Lato Regular"/>
                <a:ea typeface="Lato"/>
                <a:cs typeface="Lato Regular"/>
                <a:sym typeface="Lato"/>
              </a:rPr>
              <a:t>i-th </a:t>
            </a:r>
            <a:r>
              <a:rPr lang="en-US" sz="1600" dirty="0">
                <a:solidFill>
                  <a:srgbClr val="3C81C9"/>
                </a:solidFill>
                <a:latin typeface="Lato Regular"/>
                <a:ea typeface="Lato"/>
                <a:cs typeface="Lato Regular"/>
                <a:sym typeface="Lato"/>
              </a:rPr>
              <a:t>person if they were in the treatment group</a:t>
            </a:r>
          </a:p>
        </p:txBody>
      </p:sp>
      <p:sp>
        <p:nvSpPr>
          <p:cNvPr id="10" name="Title 9"/>
          <p:cNvSpPr>
            <a:spLocks noGrp="1"/>
          </p:cNvSpPr>
          <p:nvPr>
            <p:ph type="title"/>
          </p:nvPr>
        </p:nvSpPr>
        <p:spPr>
          <a:xfrm>
            <a:off x="231577" y="320417"/>
            <a:ext cx="8675489" cy="769739"/>
          </a:xfrm>
        </p:spPr>
        <p:txBody>
          <a:bodyPr/>
          <a:lstStyle/>
          <a:p>
            <a:r>
              <a:rPr lang="en-US" dirty="0" smtClean="0">
                <a:latin typeface="Lato"/>
                <a:ea typeface="Lato"/>
                <a:cs typeface="Lato"/>
                <a:sym typeface="Lato"/>
              </a:rPr>
              <a:t>HTE </a:t>
            </a:r>
            <a:r>
              <a:rPr lang="en-US" dirty="0">
                <a:latin typeface="Lato"/>
                <a:ea typeface="Lato"/>
                <a:cs typeface="Lato"/>
                <a:sym typeface="Lato"/>
              </a:rPr>
              <a:t>- ATE’s </a:t>
            </a:r>
            <a:r>
              <a:rPr lang="en-US" dirty="0" smtClean="0">
                <a:latin typeface="Lato"/>
                <a:ea typeface="Lato"/>
                <a:cs typeface="Lato"/>
                <a:sym typeface="Lato"/>
              </a:rPr>
              <a:t>Evil </a:t>
            </a:r>
            <a:r>
              <a:rPr lang="en-US" dirty="0">
                <a:latin typeface="Lato"/>
                <a:ea typeface="Lato"/>
                <a:cs typeface="Lato"/>
                <a:sym typeface="Lato"/>
              </a:rPr>
              <a:t>E</a:t>
            </a:r>
            <a:r>
              <a:rPr lang="en-US" dirty="0" smtClean="0">
                <a:latin typeface="Lato"/>
                <a:ea typeface="Lato"/>
                <a:cs typeface="Lato"/>
                <a:sym typeface="Lato"/>
              </a:rPr>
              <a:t>xtension</a:t>
            </a:r>
            <a:r>
              <a:rPr lang="en-US" dirty="0">
                <a:latin typeface="Lato"/>
                <a:ea typeface="Lato"/>
                <a:cs typeface="Lato"/>
                <a:sym typeface="Lato"/>
              </a:rPr>
              <a:t/>
            </a:r>
            <a:br>
              <a:rPr lang="en-US" dirty="0">
                <a:latin typeface="Lato"/>
                <a:ea typeface="Lato"/>
                <a:cs typeface="Lato"/>
                <a:sym typeface="Lato"/>
              </a:rPr>
            </a:br>
            <a:endParaRPr lang="en-US" dirty="0"/>
          </a:p>
        </p:txBody>
      </p:sp>
      <p:sp>
        <p:nvSpPr>
          <p:cNvPr id="11" name="Content Placeholder 10"/>
          <p:cNvSpPr>
            <a:spLocks noGrp="1"/>
          </p:cNvSpPr>
          <p:nvPr>
            <p:ph idx="1"/>
          </p:nvPr>
        </p:nvSpPr>
        <p:spPr>
          <a:xfrm>
            <a:off x="231577" y="858441"/>
            <a:ext cx="8675489" cy="2207403"/>
          </a:xfrm>
        </p:spPr>
        <p:txBody>
          <a:bodyPr/>
          <a:lstStyle/>
          <a:p>
            <a:r>
              <a:rPr lang="en-US" dirty="0">
                <a:latin typeface="Lato Light"/>
                <a:ea typeface="Lato"/>
                <a:cs typeface="Lato Light"/>
                <a:sym typeface="Lato"/>
              </a:rPr>
              <a:t>The ATE is </a:t>
            </a:r>
            <a:r>
              <a:rPr lang="en-US" dirty="0" smtClean="0">
                <a:latin typeface="Lato Light"/>
                <a:ea typeface="Lato"/>
                <a:cs typeface="Lato Light"/>
                <a:sym typeface="Lato"/>
              </a:rPr>
              <a:t>useful: </a:t>
            </a:r>
            <a:r>
              <a:rPr lang="en-US" dirty="0">
                <a:latin typeface="Lato Light"/>
                <a:ea typeface="Lato"/>
                <a:cs typeface="Lato Light"/>
                <a:sym typeface="Lato"/>
              </a:rPr>
              <a:t>it allows us to compare different treatments and promotions for overall </a:t>
            </a:r>
            <a:r>
              <a:rPr lang="en-US" dirty="0" smtClean="0">
                <a:latin typeface="Lato Light"/>
                <a:ea typeface="Lato"/>
                <a:cs typeface="Lato Light"/>
                <a:sym typeface="Lato"/>
              </a:rPr>
              <a:t>effectiveness.</a:t>
            </a:r>
          </a:p>
          <a:p>
            <a:r>
              <a:rPr lang="en-US" dirty="0">
                <a:solidFill>
                  <a:srgbClr val="EFBA1E"/>
                </a:solidFill>
                <a:latin typeface="Lato Regular"/>
                <a:ea typeface="Lato"/>
                <a:cs typeface="Lato Regular"/>
                <a:sym typeface="Lato"/>
              </a:rPr>
              <a:t>BUT</a:t>
            </a:r>
            <a:r>
              <a:rPr lang="en-US" dirty="0">
                <a:latin typeface="Lato Light"/>
                <a:ea typeface="Lato"/>
                <a:cs typeface="Lato Light"/>
                <a:sym typeface="Lato"/>
              </a:rPr>
              <a:t>, it is a population average. It is entirely possible to have a negative ATE overall, but for some subpopulations to have a positive treatment effect. In allocating promotional efforts, we would like to identify these heterogeneous treatment effects—groups that benefit more from the treatment than others.</a:t>
            </a:r>
          </a:p>
          <a:p>
            <a:r>
              <a:rPr lang="en-US" dirty="0" smtClean="0">
                <a:latin typeface="Lato Light"/>
                <a:ea typeface="Lato"/>
                <a:cs typeface="Lato Light"/>
                <a:sym typeface="Lato"/>
              </a:rPr>
              <a:t>First</a:t>
            </a:r>
            <a:r>
              <a:rPr lang="en-US" dirty="0">
                <a:latin typeface="Lato Light"/>
                <a:ea typeface="Lato"/>
                <a:cs typeface="Lato Light"/>
                <a:sym typeface="Lato"/>
              </a:rPr>
              <a:t>, some extra notation</a:t>
            </a:r>
            <a:r>
              <a:rPr lang="en-US" dirty="0" smtClean="0">
                <a:latin typeface="Lato Light"/>
                <a:ea typeface="Lato"/>
                <a:cs typeface="Lato Light"/>
                <a:sym typeface="Lato"/>
              </a:rPr>
              <a:t>:</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1526005719"/>
              </p:ext>
            </p:extLst>
          </p:nvPr>
        </p:nvGraphicFramePr>
        <p:xfrm>
          <a:off x="939381" y="3196139"/>
          <a:ext cx="1010108" cy="635994"/>
        </p:xfrm>
        <a:graphic>
          <a:graphicData uri="http://schemas.openxmlformats.org/presentationml/2006/ole">
            <mc:AlternateContent xmlns:mc="http://schemas.openxmlformats.org/markup-compatibility/2006">
              <mc:Choice xmlns:v="urn:schemas-microsoft-com:vml" Requires="v">
                <p:oleObj spid="_x0000_s11493" name="Equation" r:id="rId4" imgW="342900" imgH="215900" progId="Equation.3">
                  <p:embed/>
                </p:oleObj>
              </mc:Choice>
              <mc:Fallback>
                <p:oleObj name="Equation" r:id="rId4" imgW="342900" imgH="215900" progId="Equation.3">
                  <p:embed/>
                  <p:pic>
                    <p:nvPicPr>
                      <p:cNvPr id="0" name=""/>
                      <p:cNvPicPr/>
                      <p:nvPr/>
                    </p:nvPicPr>
                    <p:blipFill>
                      <a:blip r:embed="rId5"/>
                      <a:stretch>
                        <a:fillRect/>
                      </a:stretch>
                    </p:blipFill>
                    <p:spPr>
                      <a:xfrm>
                        <a:off x="939381" y="3196139"/>
                        <a:ext cx="1010108" cy="635994"/>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242179785"/>
              </p:ext>
            </p:extLst>
          </p:nvPr>
        </p:nvGraphicFramePr>
        <p:xfrm>
          <a:off x="897461" y="3790710"/>
          <a:ext cx="1001226" cy="709201"/>
        </p:xfrm>
        <a:graphic>
          <a:graphicData uri="http://schemas.openxmlformats.org/presentationml/2006/ole">
            <mc:AlternateContent xmlns:mc="http://schemas.openxmlformats.org/markup-compatibility/2006">
              <mc:Choice xmlns:v="urn:schemas-microsoft-com:vml" Requires="v">
                <p:oleObj spid="_x0000_s11494" name="Equation" r:id="rId6" imgW="304800" imgH="215900" progId="Equation.3">
                  <p:embed/>
                </p:oleObj>
              </mc:Choice>
              <mc:Fallback>
                <p:oleObj name="Equation" r:id="rId6" imgW="304800" imgH="215900" progId="Equation.3">
                  <p:embed/>
                  <p:pic>
                    <p:nvPicPr>
                      <p:cNvPr id="0" name=""/>
                      <p:cNvPicPr/>
                      <p:nvPr/>
                    </p:nvPicPr>
                    <p:blipFill>
                      <a:blip r:embed="rId7"/>
                      <a:stretch>
                        <a:fillRect/>
                      </a:stretch>
                    </p:blipFill>
                    <p:spPr>
                      <a:xfrm>
                        <a:off x="897461" y="3790710"/>
                        <a:ext cx="1001226" cy="709201"/>
                      </a:xfrm>
                      <a:prstGeom prst="rect">
                        <a:avLst/>
                      </a:prstGeom>
                    </p:spPr>
                  </p:pic>
                </p:oleObj>
              </mc:Fallback>
            </mc:AlternateContent>
          </a:graphicData>
        </a:graphic>
      </p:graphicFrame>
    </p:spTree>
    <p:extLst>
      <p:ext uri="{BB962C8B-B14F-4D97-AF65-F5344CB8AC3E}">
        <p14:creationId xmlns:p14="http://schemas.microsoft.com/office/powerpoint/2010/main" val="5778796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21"/>
          <p:cNvSpPr txBox="1">
            <a:spLocks/>
          </p:cNvSpPr>
          <p:nvPr/>
        </p:nvSpPr>
        <p:spPr>
          <a:xfrm>
            <a:off x="7155556" y="-698404"/>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endParaRPr lang="en-US" dirty="0">
              <a:latin typeface="Lato"/>
              <a:ea typeface="Lato"/>
              <a:cs typeface="Lato"/>
              <a:sym typeface="Lato"/>
            </a:endParaRPr>
          </a:p>
        </p:txBody>
      </p:sp>
      <p:sp>
        <p:nvSpPr>
          <p:cNvPr id="6" name="Shape 324"/>
          <p:cNvSpPr txBox="1"/>
          <p:nvPr/>
        </p:nvSpPr>
        <p:spPr>
          <a:xfrm>
            <a:off x="2232262" y="3196139"/>
            <a:ext cx="6124800" cy="464700"/>
          </a:xfrm>
          <a:prstGeom prst="rect">
            <a:avLst/>
          </a:prstGeom>
          <a:noFill/>
          <a:ln>
            <a:noFill/>
          </a:ln>
        </p:spPr>
        <p:txBody>
          <a:bodyPr lIns="91425" tIns="91425" rIns="91425" bIns="91425" anchor="t" anchorCtr="0">
            <a:noAutofit/>
          </a:bodyPr>
          <a:lstStyle/>
          <a:p>
            <a:pPr lvl="0">
              <a:spcBef>
                <a:spcPts val="0"/>
              </a:spcBef>
              <a:buNone/>
            </a:pPr>
            <a:r>
              <a:rPr lang="en-US" sz="1600" b="1" dirty="0">
                <a:solidFill>
                  <a:srgbClr val="3C81C9"/>
                </a:solidFill>
                <a:latin typeface="Lato Light"/>
                <a:ea typeface="Lato"/>
                <a:cs typeface="Lato Light"/>
                <a:sym typeface="Lato"/>
              </a:rPr>
              <a:t>outcome for the </a:t>
            </a:r>
            <a:r>
              <a:rPr lang="en-US" sz="1600" b="1" i="1" dirty="0" smtClean="0">
                <a:solidFill>
                  <a:srgbClr val="3C81C9"/>
                </a:solidFill>
                <a:latin typeface="Lato Light"/>
                <a:ea typeface="Lato"/>
                <a:cs typeface="Lato Light"/>
                <a:sym typeface="Lato"/>
              </a:rPr>
              <a:t>i-</a:t>
            </a:r>
            <a:r>
              <a:rPr lang="en-US" sz="1600" b="1" dirty="0" smtClean="0">
                <a:solidFill>
                  <a:srgbClr val="3C81C9"/>
                </a:solidFill>
                <a:latin typeface="Lato Light"/>
                <a:ea typeface="Lato"/>
                <a:cs typeface="Lato Light"/>
                <a:sym typeface="Lato"/>
              </a:rPr>
              <a:t>th </a:t>
            </a:r>
            <a:r>
              <a:rPr lang="en-US" sz="1600" b="1" dirty="0">
                <a:solidFill>
                  <a:srgbClr val="3C81C9"/>
                </a:solidFill>
                <a:latin typeface="Lato Light"/>
                <a:ea typeface="Lato"/>
                <a:cs typeface="Lato Light"/>
                <a:sym typeface="Lato"/>
              </a:rPr>
              <a:t>person if they were in the control group</a:t>
            </a:r>
          </a:p>
        </p:txBody>
      </p:sp>
      <p:sp>
        <p:nvSpPr>
          <p:cNvPr id="7" name="Shape 325"/>
          <p:cNvSpPr txBox="1"/>
          <p:nvPr/>
        </p:nvSpPr>
        <p:spPr>
          <a:xfrm>
            <a:off x="2232262" y="3940489"/>
            <a:ext cx="6416358" cy="464700"/>
          </a:xfrm>
          <a:prstGeom prst="rect">
            <a:avLst/>
          </a:prstGeom>
          <a:noFill/>
          <a:ln>
            <a:noFill/>
          </a:ln>
        </p:spPr>
        <p:txBody>
          <a:bodyPr lIns="91425" tIns="91425" rIns="91425" bIns="91425" anchor="t" anchorCtr="0">
            <a:noAutofit/>
          </a:bodyPr>
          <a:lstStyle/>
          <a:p>
            <a:pPr lvl="0" rtl="0">
              <a:spcBef>
                <a:spcPts val="0"/>
              </a:spcBef>
              <a:buNone/>
            </a:pPr>
            <a:r>
              <a:rPr lang="en-US" sz="1600" b="1" dirty="0">
                <a:solidFill>
                  <a:srgbClr val="3C81C9"/>
                </a:solidFill>
                <a:latin typeface="Lato Light"/>
                <a:ea typeface="Lato"/>
                <a:cs typeface="Lato Light"/>
                <a:sym typeface="Lato"/>
              </a:rPr>
              <a:t>outcome for the </a:t>
            </a:r>
            <a:r>
              <a:rPr lang="en-US" sz="1600" b="1" i="1" dirty="0" smtClean="0">
                <a:solidFill>
                  <a:srgbClr val="3C81C9"/>
                </a:solidFill>
                <a:latin typeface="Lato Light"/>
                <a:ea typeface="Lato"/>
                <a:cs typeface="Lato Light"/>
                <a:sym typeface="Lato"/>
              </a:rPr>
              <a:t>i-</a:t>
            </a:r>
            <a:r>
              <a:rPr lang="en-US" sz="1600" b="1" dirty="0" smtClean="0">
                <a:solidFill>
                  <a:srgbClr val="3C81C9"/>
                </a:solidFill>
                <a:latin typeface="Lato Light"/>
                <a:ea typeface="Lato"/>
                <a:cs typeface="Lato Light"/>
                <a:sym typeface="Lato"/>
              </a:rPr>
              <a:t>th </a:t>
            </a:r>
            <a:r>
              <a:rPr lang="en-US" sz="1600" b="1" dirty="0">
                <a:solidFill>
                  <a:srgbClr val="3C81C9"/>
                </a:solidFill>
                <a:latin typeface="Lato Light"/>
                <a:ea typeface="Lato"/>
                <a:cs typeface="Lato Light"/>
                <a:sym typeface="Lato"/>
              </a:rPr>
              <a:t>person if they were in the treatment group</a:t>
            </a:r>
          </a:p>
        </p:txBody>
      </p:sp>
      <p:sp>
        <p:nvSpPr>
          <p:cNvPr id="10" name="Title 9"/>
          <p:cNvSpPr>
            <a:spLocks noGrp="1"/>
          </p:cNvSpPr>
          <p:nvPr>
            <p:ph type="title"/>
          </p:nvPr>
        </p:nvSpPr>
        <p:spPr>
          <a:xfrm>
            <a:off x="231577" y="320417"/>
            <a:ext cx="8675489" cy="769739"/>
          </a:xfrm>
        </p:spPr>
        <p:txBody>
          <a:bodyPr/>
          <a:lstStyle/>
          <a:p>
            <a:r>
              <a:rPr lang="en-US" dirty="0" smtClean="0">
                <a:latin typeface="Lato"/>
                <a:ea typeface="Lato"/>
                <a:cs typeface="Lato"/>
                <a:sym typeface="Lato"/>
              </a:rPr>
              <a:t>HTE </a:t>
            </a:r>
            <a:r>
              <a:rPr lang="en-US" dirty="0">
                <a:latin typeface="Lato"/>
                <a:ea typeface="Lato"/>
                <a:cs typeface="Lato"/>
                <a:sym typeface="Lato"/>
              </a:rPr>
              <a:t>- ATE’s </a:t>
            </a:r>
            <a:r>
              <a:rPr lang="en-US" dirty="0" smtClean="0">
                <a:latin typeface="Lato"/>
                <a:ea typeface="Lato"/>
                <a:cs typeface="Lato"/>
                <a:sym typeface="Lato"/>
              </a:rPr>
              <a:t>Evil </a:t>
            </a:r>
            <a:r>
              <a:rPr lang="en-US" dirty="0">
                <a:latin typeface="Lato"/>
                <a:ea typeface="Lato"/>
                <a:cs typeface="Lato"/>
                <a:sym typeface="Lato"/>
              </a:rPr>
              <a:t>E</a:t>
            </a:r>
            <a:r>
              <a:rPr lang="en-US" dirty="0" smtClean="0">
                <a:latin typeface="Lato"/>
                <a:ea typeface="Lato"/>
                <a:cs typeface="Lato"/>
                <a:sym typeface="Lato"/>
              </a:rPr>
              <a:t>xtension</a:t>
            </a:r>
            <a:r>
              <a:rPr lang="en-US" dirty="0">
                <a:latin typeface="Lato"/>
                <a:ea typeface="Lato"/>
                <a:cs typeface="Lato"/>
                <a:sym typeface="Lato"/>
              </a:rPr>
              <a:t/>
            </a:r>
            <a:br>
              <a:rPr lang="en-US" dirty="0">
                <a:latin typeface="Lato"/>
                <a:ea typeface="Lato"/>
                <a:cs typeface="Lato"/>
                <a:sym typeface="Lato"/>
              </a:rPr>
            </a:br>
            <a:endParaRPr lang="en-US" dirty="0"/>
          </a:p>
        </p:txBody>
      </p:sp>
      <p:sp>
        <p:nvSpPr>
          <p:cNvPr id="11" name="Content Placeholder 10"/>
          <p:cNvSpPr>
            <a:spLocks noGrp="1"/>
          </p:cNvSpPr>
          <p:nvPr>
            <p:ph idx="1"/>
          </p:nvPr>
        </p:nvSpPr>
        <p:spPr>
          <a:xfrm>
            <a:off x="231577" y="858441"/>
            <a:ext cx="8675489" cy="2207403"/>
          </a:xfrm>
        </p:spPr>
        <p:txBody>
          <a:bodyPr/>
          <a:lstStyle/>
          <a:p>
            <a:r>
              <a:rPr lang="en-US" dirty="0">
                <a:latin typeface="Lato Light"/>
                <a:ea typeface="Lato"/>
                <a:cs typeface="Lato Light"/>
                <a:sym typeface="Lato"/>
              </a:rPr>
              <a:t>The ATE is </a:t>
            </a:r>
            <a:r>
              <a:rPr lang="en-US" dirty="0" smtClean="0">
                <a:latin typeface="Lato Light"/>
                <a:ea typeface="Lato"/>
                <a:cs typeface="Lato Light"/>
                <a:sym typeface="Lato"/>
              </a:rPr>
              <a:t>useful: </a:t>
            </a:r>
            <a:r>
              <a:rPr lang="en-US" dirty="0">
                <a:latin typeface="Lato Light"/>
                <a:ea typeface="Lato"/>
                <a:cs typeface="Lato Light"/>
                <a:sym typeface="Lato"/>
              </a:rPr>
              <a:t>it allows us to compare different treatments and promotions for overall </a:t>
            </a:r>
            <a:r>
              <a:rPr lang="en-US" dirty="0" smtClean="0">
                <a:latin typeface="Lato Light"/>
                <a:ea typeface="Lato"/>
                <a:cs typeface="Lato Light"/>
                <a:sym typeface="Lato"/>
              </a:rPr>
              <a:t>effectiveness.</a:t>
            </a:r>
          </a:p>
          <a:p>
            <a:r>
              <a:rPr lang="en-US" dirty="0">
                <a:solidFill>
                  <a:srgbClr val="EFBA1E"/>
                </a:solidFill>
                <a:latin typeface="Lato Regular"/>
                <a:ea typeface="Lato"/>
                <a:cs typeface="Lato Regular"/>
                <a:sym typeface="Lato"/>
              </a:rPr>
              <a:t>BUT</a:t>
            </a:r>
            <a:r>
              <a:rPr lang="en-US" dirty="0">
                <a:latin typeface="Lato Light"/>
                <a:ea typeface="Lato"/>
                <a:cs typeface="Lato Light"/>
                <a:sym typeface="Lato"/>
              </a:rPr>
              <a:t>, it is a population average. It is entirely possible to have a negative ATE overall, but for some subpopulations to have a positive treatment effect. In allocating promotional efforts, we would like to identify these heterogeneous treatment effects—groups that benefit more from the treatment than others.</a:t>
            </a:r>
          </a:p>
          <a:p>
            <a:r>
              <a:rPr lang="en-US" dirty="0" smtClean="0">
                <a:latin typeface="Lato Light"/>
                <a:ea typeface="Lato"/>
                <a:cs typeface="Lato Light"/>
                <a:sym typeface="Lato"/>
              </a:rPr>
              <a:t>First</a:t>
            </a:r>
            <a:r>
              <a:rPr lang="en-US" dirty="0">
                <a:latin typeface="Lato Light"/>
                <a:ea typeface="Lato"/>
                <a:cs typeface="Lato Light"/>
                <a:sym typeface="Lato"/>
              </a:rPr>
              <a:t>, some extra notation</a:t>
            </a:r>
            <a:r>
              <a:rPr lang="en-US" dirty="0" smtClean="0">
                <a:latin typeface="Lato Light"/>
                <a:ea typeface="Lato"/>
                <a:cs typeface="Lato Light"/>
                <a:sym typeface="Lato"/>
              </a:rPr>
              <a:t>:</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2608434258"/>
              </p:ext>
            </p:extLst>
          </p:nvPr>
        </p:nvGraphicFramePr>
        <p:xfrm>
          <a:off x="939381" y="3196139"/>
          <a:ext cx="1010108" cy="635994"/>
        </p:xfrm>
        <a:graphic>
          <a:graphicData uri="http://schemas.openxmlformats.org/presentationml/2006/ole">
            <mc:AlternateContent xmlns:mc="http://schemas.openxmlformats.org/markup-compatibility/2006">
              <mc:Choice xmlns:v="urn:schemas-microsoft-com:vml" Requires="v">
                <p:oleObj spid="_x0000_s13645" name="Equation" r:id="rId4" imgW="342900" imgH="215900" progId="Equation.3">
                  <p:embed/>
                </p:oleObj>
              </mc:Choice>
              <mc:Fallback>
                <p:oleObj name="Equation" r:id="rId4" imgW="342900" imgH="215900" progId="Equation.3">
                  <p:embed/>
                  <p:pic>
                    <p:nvPicPr>
                      <p:cNvPr id="0" name=""/>
                      <p:cNvPicPr/>
                      <p:nvPr/>
                    </p:nvPicPr>
                    <p:blipFill>
                      <a:blip r:embed="rId5"/>
                      <a:stretch>
                        <a:fillRect/>
                      </a:stretch>
                    </p:blipFill>
                    <p:spPr>
                      <a:xfrm>
                        <a:off x="939381" y="3196139"/>
                        <a:ext cx="1010108" cy="635994"/>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14981798"/>
              </p:ext>
            </p:extLst>
          </p:nvPr>
        </p:nvGraphicFramePr>
        <p:xfrm>
          <a:off x="897461" y="3790710"/>
          <a:ext cx="1001226" cy="709201"/>
        </p:xfrm>
        <a:graphic>
          <a:graphicData uri="http://schemas.openxmlformats.org/presentationml/2006/ole">
            <mc:AlternateContent xmlns:mc="http://schemas.openxmlformats.org/markup-compatibility/2006">
              <mc:Choice xmlns:v="urn:schemas-microsoft-com:vml" Requires="v">
                <p:oleObj spid="_x0000_s13646" name="Equation" r:id="rId6" imgW="304800" imgH="215900" progId="Equation.3">
                  <p:embed/>
                </p:oleObj>
              </mc:Choice>
              <mc:Fallback>
                <p:oleObj name="Equation" r:id="rId6" imgW="304800" imgH="215900" progId="Equation.3">
                  <p:embed/>
                  <p:pic>
                    <p:nvPicPr>
                      <p:cNvPr id="0" name=""/>
                      <p:cNvPicPr/>
                      <p:nvPr/>
                    </p:nvPicPr>
                    <p:blipFill>
                      <a:blip r:embed="rId7"/>
                      <a:stretch>
                        <a:fillRect/>
                      </a:stretch>
                    </p:blipFill>
                    <p:spPr>
                      <a:xfrm>
                        <a:off x="897461" y="3790710"/>
                        <a:ext cx="1001226" cy="709201"/>
                      </a:xfrm>
                      <a:prstGeom prst="rect">
                        <a:avLst/>
                      </a:prstGeom>
                    </p:spPr>
                  </p:pic>
                </p:oleObj>
              </mc:Fallback>
            </mc:AlternateContent>
          </a:graphicData>
        </a:graphic>
      </p:graphicFrame>
      <p:sp>
        <p:nvSpPr>
          <p:cNvPr id="9" name="Shape 338"/>
          <p:cNvSpPr/>
          <p:nvPr/>
        </p:nvSpPr>
        <p:spPr>
          <a:xfrm>
            <a:off x="231577" y="830855"/>
            <a:ext cx="8526519" cy="3574334"/>
          </a:xfrm>
          <a:prstGeom prst="rect">
            <a:avLst/>
          </a:prstGeom>
          <a:solidFill>
            <a:srgbClr val="FFFFFF">
              <a:alpha val="92690"/>
            </a:srgbClr>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4" name="Shape 339"/>
          <p:cNvSpPr txBox="1"/>
          <p:nvPr/>
        </p:nvSpPr>
        <p:spPr>
          <a:xfrm>
            <a:off x="2156669" y="2927138"/>
            <a:ext cx="5312743" cy="582269"/>
          </a:xfrm>
          <a:prstGeom prst="rect">
            <a:avLst/>
          </a:prstGeom>
          <a:noFill/>
          <a:ln>
            <a:noFill/>
          </a:ln>
        </p:spPr>
        <p:txBody>
          <a:bodyPr lIns="91425" tIns="91425" rIns="91425" bIns="91425" anchor="t" anchorCtr="0">
            <a:noAutofit/>
          </a:bodyPr>
          <a:lstStyle/>
          <a:p>
            <a:pPr lvl="0" rtl="0">
              <a:spcBef>
                <a:spcPts val="0"/>
              </a:spcBef>
              <a:buNone/>
            </a:pPr>
            <a:r>
              <a:rPr lang="en-US" sz="2600" dirty="0">
                <a:solidFill>
                  <a:srgbClr val="3C81C9"/>
                </a:solidFill>
                <a:latin typeface="Lato Regular"/>
                <a:ea typeface="Lato"/>
                <a:cs typeface="Lato Regular"/>
                <a:sym typeface="Lato"/>
              </a:rPr>
              <a:t>individual-level treatment </a:t>
            </a:r>
            <a:r>
              <a:rPr lang="en-US" sz="2600" dirty="0" smtClean="0">
                <a:solidFill>
                  <a:srgbClr val="3C81C9"/>
                </a:solidFill>
                <a:latin typeface="Lato Regular"/>
                <a:ea typeface="Lato"/>
                <a:cs typeface="Lato Regular"/>
                <a:sym typeface="Lato"/>
              </a:rPr>
              <a:t>effect:</a:t>
            </a:r>
            <a:endParaRPr lang="en-US" sz="2600" dirty="0">
              <a:solidFill>
                <a:srgbClr val="3C81C9"/>
              </a:solidFill>
              <a:latin typeface="Lato Regular"/>
              <a:ea typeface="Lato"/>
              <a:cs typeface="Lato Regular"/>
              <a:sym typeface="Lato"/>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90163191"/>
              </p:ext>
            </p:extLst>
          </p:nvPr>
        </p:nvGraphicFramePr>
        <p:xfrm>
          <a:off x="2156669" y="3478779"/>
          <a:ext cx="3939934" cy="858704"/>
        </p:xfrm>
        <a:graphic>
          <a:graphicData uri="http://schemas.openxmlformats.org/presentationml/2006/ole">
            <mc:AlternateContent xmlns:mc="http://schemas.openxmlformats.org/markup-compatibility/2006">
              <mc:Choice xmlns:v="urn:schemas-microsoft-com:vml" Requires="v">
                <p:oleObj spid="_x0000_s13647" name="Equation" r:id="rId8" imgW="990600" imgH="215900" progId="Equation.3">
                  <p:embed/>
                </p:oleObj>
              </mc:Choice>
              <mc:Fallback>
                <p:oleObj name="Equation" r:id="rId8" imgW="990600" imgH="215900" progId="Equation.3">
                  <p:embed/>
                  <p:pic>
                    <p:nvPicPr>
                      <p:cNvPr id="0" name=""/>
                      <p:cNvPicPr/>
                      <p:nvPr/>
                    </p:nvPicPr>
                    <p:blipFill>
                      <a:blip r:embed="rId9"/>
                      <a:stretch>
                        <a:fillRect/>
                      </a:stretch>
                    </p:blipFill>
                    <p:spPr>
                      <a:xfrm>
                        <a:off x="2156669" y="3478779"/>
                        <a:ext cx="3939934" cy="858704"/>
                      </a:xfrm>
                      <a:prstGeom prst="rect">
                        <a:avLst/>
                      </a:prstGeom>
                    </p:spPr>
                  </p:pic>
                </p:oleObj>
              </mc:Fallback>
            </mc:AlternateContent>
          </a:graphicData>
        </a:graphic>
      </p:graphicFrame>
    </p:spTree>
    <p:extLst>
      <p:ext uri="{BB962C8B-B14F-4D97-AF65-F5344CB8AC3E}">
        <p14:creationId xmlns:p14="http://schemas.microsoft.com/office/powerpoint/2010/main" val="30474105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46"/>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smtClean="0">
                <a:latin typeface="Lato"/>
                <a:ea typeface="Lato"/>
                <a:cs typeface="Lato"/>
                <a:sym typeface="Lato"/>
              </a:rPr>
              <a:t>The Rubin Causal Model</a:t>
            </a:r>
            <a:endParaRPr lang="en-US" dirty="0">
              <a:latin typeface="Lato"/>
              <a:ea typeface="Lato"/>
              <a:cs typeface="Lato"/>
              <a:sym typeface="Lato"/>
            </a:endParaRPr>
          </a:p>
        </p:txBody>
      </p:sp>
      <p:graphicFrame>
        <p:nvGraphicFramePr>
          <p:cNvPr id="4" name="Shape 347"/>
          <p:cNvGraphicFramePr/>
          <p:nvPr>
            <p:extLst>
              <p:ext uri="{D42A27DB-BD31-4B8C-83A1-F6EECF244321}">
                <p14:modId xmlns:p14="http://schemas.microsoft.com/office/powerpoint/2010/main" val="37362782"/>
              </p:ext>
            </p:extLst>
          </p:nvPr>
        </p:nvGraphicFramePr>
        <p:xfrm>
          <a:off x="1153412" y="1143476"/>
          <a:ext cx="6820800" cy="1569600"/>
        </p:xfrm>
        <a:graphic>
          <a:graphicData uri="http://schemas.openxmlformats.org/drawingml/2006/table">
            <a:tbl>
              <a:tblPr>
                <a:noFill/>
              </a:tblPr>
              <a:tblGrid>
                <a:gridCol w="1136800"/>
                <a:gridCol w="1136800"/>
                <a:gridCol w="1136800"/>
                <a:gridCol w="1136800"/>
                <a:gridCol w="1136800"/>
                <a:gridCol w="1136800"/>
              </a:tblGrid>
              <a:tr h="381000">
                <a:tc>
                  <a:txBody>
                    <a:bodyPr/>
                    <a:lstStyle/>
                    <a:p>
                      <a:pPr lvl="0" rtl="0">
                        <a:spcBef>
                          <a:spcPts val="0"/>
                        </a:spcBef>
                        <a:buNone/>
                      </a:pPr>
                      <a:r>
                        <a:rPr lang="en-US" sz="1200" dirty="0">
                          <a:latin typeface="Lato light"/>
                          <a:cs typeface="Lato light"/>
                        </a:rPr>
                        <a:t>Y(1)</a:t>
                      </a:r>
                    </a:p>
                  </a:txBody>
                  <a:tcPr marL="91425" marR="91425" marT="91425" marB="91425">
                    <a:lnB w="57150" cap="flat" cmpd="sng" algn="ctr">
                      <a:solidFill>
                        <a:srgbClr val="3C81C9"/>
                      </a:solidFill>
                      <a:prstDash val="solid"/>
                      <a:round/>
                      <a:headEnd type="none" w="med" len="med"/>
                      <a:tailEnd type="none" w="med" len="med"/>
                    </a:lnB>
                    <a:solidFill>
                      <a:srgbClr val="EFBA1E">
                        <a:alpha val="52000"/>
                      </a:srgbClr>
                    </a:solidFill>
                  </a:tcPr>
                </a:tc>
                <a:tc>
                  <a:txBody>
                    <a:bodyPr/>
                    <a:lstStyle/>
                    <a:p>
                      <a:pPr lvl="0" rtl="0">
                        <a:spcBef>
                          <a:spcPts val="0"/>
                        </a:spcBef>
                        <a:buNone/>
                      </a:pPr>
                      <a:r>
                        <a:rPr lang="en-US" sz="1200" dirty="0">
                          <a:latin typeface="Lato light"/>
                          <a:cs typeface="Lato light"/>
                        </a:rPr>
                        <a:t>Y(0)</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promotion?</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age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state</a:t>
                      </a:r>
                    </a:p>
                  </a:txBody>
                  <a:tcPr marL="91425" marR="91425" marT="91425" marB="91425">
                    <a:solidFill>
                      <a:srgbClr val="EFBA1E">
                        <a:alpha val="52000"/>
                      </a:srgbClr>
                    </a:solidFill>
                  </a:tcPr>
                </a:tc>
                <a:tc>
                  <a:txBody>
                    <a:bodyPr/>
                    <a:lstStyle/>
                    <a:p>
                      <a:pPr lvl="0" rtl="0">
                        <a:spcBef>
                          <a:spcPts val="0"/>
                        </a:spcBef>
                        <a:buNone/>
                      </a:pPr>
                      <a:r>
                        <a:rPr lang="en-US" sz="1200" dirty="0">
                          <a:latin typeface="Lato light"/>
                          <a:cs typeface="Lato light"/>
                        </a:rPr>
                        <a:t>income</a:t>
                      </a:r>
                    </a:p>
                  </a:txBody>
                  <a:tcPr marL="91425" marR="91425" marT="91425" marB="91425">
                    <a:solidFill>
                      <a:srgbClr val="EFBA1E">
                        <a:alpha val="52000"/>
                      </a:srgbClr>
                    </a:solidFill>
                  </a:tcPr>
                </a:tc>
              </a:tr>
              <a:tr h="396200">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3C81C9"/>
                      </a:solidFill>
                      <a:prstDash val="solid"/>
                      <a:round/>
                      <a:headEnd type="none" w="med" len="med"/>
                      <a:tailEnd type="none" w="med" len="med"/>
                    </a:lnL>
                    <a:lnR w="57150" cap="flat" cmpd="sng" algn="ctr">
                      <a:solidFill>
                        <a:srgbClr val="3C81C9"/>
                      </a:solidFill>
                      <a:prstDash val="solid"/>
                      <a:round/>
                      <a:headEnd type="none" w="med" len="med"/>
                      <a:tailEnd type="none" w="med" len="med"/>
                    </a:lnR>
                    <a:lnT w="57150" cap="flat" cmpd="sng" algn="ctr">
                      <a:solidFill>
                        <a:srgbClr val="3C81C9"/>
                      </a:solidFill>
                      <a:prstDash val="solid"/>
                      <a:round/>
                      <a:headEnd type="none" w="med" len="med"/>
                      <a:tailEnd type="none" w="med" len="med"/>
                    </a:lnT>
                    <a:lnB w="57150" cap="flat" cmpd="sng" algn="ctr">
                      <a:solidFill>
                        <a:srgbClr val="3C81C9"/>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a:t>
                      </a:r>
                    </a:p>
                  </a:txBody>
                  <a:tcPr marL="91425" marR="91425" marT="91425" marB="91425">
                    <a:lnL w="57150" cap="flat" cmpd="sng" algn="ctr">
                      <a:solidFill>
                        <a:srgbClr val="3C81C9"/>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yes</a:t>
                      </a:r>
                    </a:p>
                  </a:txBody>
                  <a:tcPr marL="91425" marR="91425" marT="91425" marB="91425"/>
                </a:tc>
                <a:tc>
                  <a:txBody>
                    <a:bodyPr/>
                    <a:lstStyle/>
                    <a:p>
                      <a:pPr lvl="0" rtl="0">
                        <a:spcBef>
                          <a:spcPts val="0"/>
                        </a:spcBef>
                        <a:buNone/>
                      </a:pPr>
                      <a:r>
                        <a:rPr lang="en-US" sz="1200" dirty="0">
                          <a:latin typeface="Lato light"/>
                          <a:cs typeface="Lato light"/>
                        </a:rPr>
                        <a:t>65</a:t>
                      </a:r>
                    </a:p>
                  </a:txBody>
                  <a:tcPr marL="91425" marR="91425" marT="91425" marB="91425"/>
                </a:tc>
                <a:tc>
                  <a:txBody>
                    <a:bodyPr/>
                    <a:lstStyle/>
                    <a:p>
                      <a:pPr lvl="0" rtl="0">
                        <a:spcBef>
                          <a:spcPts val="0"/>
                        </a:spcBef>
                        <a:buNone/>
                      </a:pPr>
                      <a:r>
                        <a:rPr lang="en-US" sz="1200" dirty="0">
                          <a:latin typeface="Lato light"/>
                          <a:cs typeface="Lato light"/>
                        </a:rPr>
                        <a:t>WI</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yes</a:t>
                      </a:r>
                    </a:p>
                  </a:txBody>
                  <a:tcPr marL="91425" marR="91425" marT="91425" marB="91425">
                    <a:lnL w="57150" cap="flat" cmpd="sng" algn="ctr">
                      <a:solidFill>
                        <a:srgbClr val="3C81C9"/>
                      </a:solidFill>
                      <a:prstDash val="solid"/>
                      <a:round/>
                      <a:headEnd type="none" w="med" len="med"/>
                      <a:tailEnd type="none" w="med" len="med"/>
                    </a:lnL>
                    <a:lnR w="57150" cap="flat" cmpd="sng" algn="ctr">
                      <a:solidFill>
                        <a:srgbClr val="3C81C9"/>
                      </a:solidFill>
                      <a:prstDash val="solid"/>
                      <a:round/>
                      <a:headEnd type="none" w="med" len="med"/>
                      <a:tailEnd type="none" w="med" len="med"/>
                    </a:lnR>
                    <a:lnT w="57150" cap="flat" cmpd="sng" algn="ctr">
                      <a:solidFill>
                        <a:srgbClr val="3C81C9"/>
                      </a:solidFill>
                      <a:prstDash val="solid"/>
                      <a:round/>
                      <a:headEnd type="none" w="med" len="med"/>
                      <a:tailEnd type="none" w="med" len="med"/>
                    </a:lnT>
                    <a:lnB w="57150" cap="flat" cmpd="sng" algn="ctr">
                      <a:solidFill>
                        <a:srgbClr val="3C81C9"/>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a:t>
                      </a:r>
                    </a:p>
                  </a:txBody>
                  <a:tcPr marL="91425" marR="91425" marT="91425" marB="91425">
                    <a:lnL w="57150" cap="flat" cmpd="sng" algn="ctr">
                      <a:solidFill>
                        <a:srgbClr val="3C81C9"/>
                      </a:solidFill>
                      <a:prstDash val="solid"/>
                      <a:round/>
                      <a:headEnd type="none" w="med" len="med"/>
                      <a:tailEnd type="none" w="med" len="med"/>
                    </a:lnL>
                    <a:lnB w="57150" cap="flat" cmpd="sng" algn="ctr">
                      <a:solidFill>
                        <a:srgbClr val="3C81C9"/>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yes</a:t>
                      </a:r>
                    </a:p>
                  </a:txBody>
                  <a:tcPr marL="91425" marR="91425" marT="91425" marB="91425"/>
                </a:tc>
                <a:tc>
                  <a:txBody>
                    <a:bodyPr/>
                    <a:lstStyle/>
                    <a:p>
                      <a:pPr lvl="0" rtl="0">
                        <a:spcBef>
                          <a:spcPts val="0"/>
                        </a:spcBef>
                        <a:buNone/>
                      </a:pPr>
                      <a:r>
                        <a:rPr lang="en-US" sz="1200" dirty="0">
                          <a:latin typeface="Lato light"/>
                          <a:cs typeface="Lato light"/>
                        </a:rPr>
                        <a:t>43</a:t>
                      </a:r>
                    </a:p>
                  </a:txBody>
                  <a:tcPr marL="91425" marR="91425" marT="91425" marB="91425"/>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r h="396200">
                <a:tc>
                  <a:txBody>
                    <a:bodyPr/>
                    <a:lstStyle/>
                    <a:p>
                      <a:pPr lvl="0" rtl="0">
                        <a:spcBef>
                          <a:spcPts val="0"/>
                        </a:spcBef>
                        <a:buNone/>
                      </a:pPr>
                      <a:r>
                        <a:rPr lang="en-US" sz="1200" dirty="0">
                          <a:latin typeface="Lato light"/>
                          <a:cs typeface="Lato light"/>
                        </a:rPr>
                        <a:t>?</a:t>
                      </a:r>
                    </a:p>
                  </a:txBody>
                  <a:tcPr marL="91425" marR="91425" marT="91425" marB="91425">
                    <a:lnR w="57150" cap="flat" cmpd="sng" algn="ctr">
                      <a:solidFill>
                        <a:srgbClr val="3C81C9"/>
                      </a:solidFill>
                      <a:prstDash val="solid"/>
                      <a:round/>
                      <a:headEnd type="none" w="med" len="med"/>
                      <a:tailEnd type="none" w="med" len="med"/>
                    </a:lnR>
                    <a:lnT w="57150" cap="flat" cmpd="sng" algn="ctr">
                      <a:solidFill>
                        <a:srgbClr val="3C81C9"/>
                      </a:solidFill>
                      <a:prstDash val="solid"/>
                      <a:round/>
                      <a:headEnd type="none" w="med" len="med"/>
                      <a:tailEnd type="none" w="med" len="med"/>
                    </a:lnT>
                  </a:tcPr>
                </a:tc>
                <a:tc>
                  <a:txBody>
                    <a:bodyPr/>
                    <a:lstStyle/>
                    <a:p>
                      <a:pPr lvl="0" rtl="0">
                        <a:spcBef>
                          <a:spcPts val="0"/>
                        </a:spcBef>
                        <a:buNone/>
                      </a:pPr>
                      <a:r>
                        <a:rPr lang="en-US" sz="1200" dirty="0">
                          <a:latin typeface="Lato light"/>
                          <a:cs typeface="Lato light"/>
                        </a:rPr>
                        <a:t>no</a:t>
                      </a:r>
                    </a:p>
                  </a:txBody>
                  <a:tcPr marL="91425" marR="91425" marT="91425" marB="91425">
                    <a:lnL w="57150" cap="flat" cmpd="sng" algn="ctr">
                      <a:solidFill>
                        <a:srgbClr val="3C81C9"/>
                      </a:solidFill>
                      <a:prstDash val="solid"/>
                      <a:round/>
                      <a:headEnd type="none" w="med" len="med"/>
                      <a:tailEnd type="none" w="med" len="med"/>
                    </a:lnL>
                    <a:lnR w="57150" cap="flat" cmpd="sng" algn="ctr">
                      <a:solidFill>
                        <a:srgbClr val="3C81C9"/>
                      </a:solidFill>
                      <a:prstDash val="solid"/>
                      <a:round/>
                      <a:headEnd type="none" w="med" len="med"/>
                      <a:tailEnd type="none" w="med" len="med"/>
                    </a:lnR>
                    <a:lnT w="57150" cap="flat" cmpd="sng" algn="ctr">
                      <a:solidFill>
                        <a:srgbClr val="3C81C9"/>
                      </a:solidFill>
                      <a:prstDash val="solid"/>
                      <a:round/>
                      <a:headEnd type="none" w="med" len="med"/>
                      <a:tailEnd type="none" w="med" len="med"/>
                    </a:lnT>
                    <a:lnB w="57150" cap="flat" cmpd="sng" algn="ctr">
                      <a:solidFill>
                        <a:srgbClr val="3C81C9"/>
                      </a:solidFill>
                      <a:prstDash val="solid"/>
                      <a:round/>
                      <a:headEnd type="none" w="med" len="med"/>
                      <a:tailEnd type="none" w="med" len="med"/>
                    </a:lnB>
                  </a:tcPr>
                </a:tc>
                <a:tc>
                  <a:txBody>
                    <a:bodyPr/>
                    <a:lstStyle/>
                    <a:p>
                      <a:pPr lvl="0" rtl="0">
                        <a:spcBef>
                          <a:spcPts val="0"/>
                        </a:spcBef>
                        <a:buNone/>
                      </a:pPr>
                      <a:r>
                        <a:rPr lang="en-US" sz="1200" dirty="0">
                          <a:latin typeface="Lato light"/>
                          <a:cs typeface="Lato light"/>
                        </a:rPr>
                        <a:t>no</a:t>
                      </a:r>
                    </a:p>
                  </a:txBody>
                  <a:tcPr marL="91425" marR="91425" marT="91425" marB="91425">
                    <a:lnL w="57150" cap="flat" cmpd="sng" algn="ctr">
                      <a:solidFill>
                        <a:srgbClr val="3C81C9"/>
                      </a:solidFill>
                      <a:prstDash val="solid"/>
                      <a:round/>
                      <a:headEnd type="none" w="med" len="med"/>
                      <a:tailEnd type="none" w="med" len="med"/>
                    </a:lnL>
                  </a:tcPr>
                </a:tc>
                <a:tc>
                  <a:txBody>
                    <a:bodyPr/>
                    <a:lstStyle/>
                    <a:p>
                      <a:pPr lvl="0" rtl="0">
                        <a:spcBef>
                          <a:spcPts val="0"/>
                        </a:spcBef>
                        <a:buNone/>
                      </a:pPr>
                      <a:r>
                        <a:rPr lang="en-US" sz="1200" dirty="0">
                          <a:latin typeface="Lato light"/>
                          <a:cs typeface="Lato light"/>
                        </a:rPr>
                        <a:t>44</a:t>
                      </a:r>
                    </a:p>
                  </a:txBody>
                  <a:tcPr marL="91425" marR="91425" marT="91425" marB="91425"/>
                </a:tc>
                <a:tc>
                  <a:txBody>
                    <a:bodyPr/>
                    <a:lstStyle/>
                    <a:p>
                      <a:pPr lvl="0" rtl="0">
                        <a:spcBef>
                          <a:spcPts val="0"/>
                        </a:spcBef>
                        <a:buNone/>
                      </a:pPr>
                      <a:r>
                        <a:rPr lang="en-US" sz="1200" dirty="0">
                          <a:latin typeface="Lato light"/>
                          <a:cs typeface="Lato light"/>
                        </a:rPr>
                        <a:t>OH</a:t>
                      </a:r>
                    </a:p>
                  </a:txBody>
                  <a:tcPr marL="91425" marR="91425" marT="91425" marB="91425"/>
                </a:tc>
                <a:tc>
                  <a:txBody>
                    <a:bodyPr/>
                    <a:lstStyle/>
                    <a:p>
                      <a:pPr lvl="0" rtl="0">
                        <a:spcBef>
                          <a:spcPts val="0"/>
                        </a:spcBef>
                        <a:buNone/>
                      </a:pPr>
                      <a:r>
                        <a:rPr lang="en-US" sz="1200" dirty="0">
                          <a:latin typeface="Lato light"/>
                          <a:cs typeface="Lato light"/>
                        </a:rPr>
                        <a:t>$$</a:t>
                      </a:r>
                    </a:p>
                  </a:txBody>
                  <a:tcPr marL="91425" marR="91425" marT="91425" marB="91425"/>
                </a:tc>
              </a:tr>
            </a:tbl>
          </a:graphicData>
        </a:graphic>
      </p:graphicFrame>
      <p:sp>
        <p:nvSpPr>
          <p:cNvPr id="6" name="TextBox 5"/>
          <p:cNvSpPr txBox="1"/>
          <p:nvPr/>
        </p:nvSpPr>
        <p:spPr>
          <a:xfrm>
            <a:off x="508339" y="2941823"/>
            <a:ext cx="8127322" cy="923330"/>
          </a:xfrm>
          <a:prstGeom prst="rect">
            <a:avLst/>
          </a:prstGeom>
          <a:noFill/>
        </p:spPr>
        <p:txBody>
          <a:bodyPr wrap="square" rtlCol="0">
            <a:spAutoFit/>
          </a:bodyPr>
          <a:lstStyle/>
          <a:p>
            <a:r>
              <a:rPr lang="en-US" dirty="0">
                <a:latin typeface="Lato Light"/>
                <a:ea typeface="Lato"/>
                <a:cs typeface="Lato Light"/>
                <a:sym typeface="Lato"/>
              </a:rPr>
              <a:t>We only observe the values in </a:t>
            </a:r>
            <a:r>
              <a:rPr lang="en-US" dirty="0">
                <a:solidFill>
                  <a:srgbClr val="1080C9"/>
                </a:solidFill>
                <a:latin typeface="Lato Regular"/>
                <a:ea typeface="Lato"/>
                <a:cs typeface="Lato Regular"/>
                <a:sym typeface="Lato"/>
              </a:rPr>
              <a:t>blue</a:t>
            </a:r>
            <a:r>
              <a:rPr lang="en-US" dirty="0">
                <a:latin typeface="Lato Light"/>
                <a:ea typeface="Lato"/>
                <a:cs typeface="Lato Light"/>
                <a:sym typeface="Lato"/>
              </a:rPr>
              <a:t>, but we need </a:t>
            </a:r>
            <a:r>
              <a:rPr lang="en-US" dirty="0" smtClean="0">
                <a:latin typeface="Lato Light"/>
                <a:ea typeface="Lato"/>
                <a:cs typeface="Lato Light"/>
                <a:sym typeface="Lato"/>
              </a:rPr>
              <a:t>both           and           to </a:t>
            </a:r>
            <a:r>
              <a:rPr lang="en-US" dirty="0">
                <a:latin typeface="Lato Light"/>
                <a:ea typeface="Lato"/>
                <a:cs typeface="Lato Light"/>
                <a:sym typeface="Lato"/>
              </a:rPr>
              <a:t>estimate the treatment effect for each person.</a:t>
            </a:r>
          </a:p>
          <a:p>
            <a:endParaRPr lang="en-US" dirty="0"/>
          </a:p>
        </p:txBody>
      </p:sp>
      <p:sp>
        <p:nvSpPr>
          <p:cNvPr id="5" name="TextBox 4"/>
          <p:cNvSpPr txBox="1"/>
          <p:nvPr/>
        </p:nvSpPr>
        <p:spPr>
          <a:xfrm>
            <a:off x="508338" y="3652599"/>
            <a:ext cx="7465873" cy="1200329"/>
          </a:xfrm>
          <a:prstGeom prst="rect">
            <a:avLst/>
          </a:prstGeom>
          <a:noFill/>
        </p:spPr>
        <p:txBody>
          <a:bodyPr wrap="square" rtlCol="0">
            <a:spAutoFit/>
          </a:bodyPr>
          <a:lstStyle/>
          <a:p>
            <a:r>
              <a:rPr lang="en-US" dirty="0" smtClean="0">
                <a:solidFill>
                  <a:srgbClr val="4F85C9"/>
                </a:solidFill>
                <a:latin typeface="Lato Regular"/>
                <a:ea typeface="Lato"/>
                <a:cs typeface="Lato Regular"/>
                <a:sym typeface="Lato"/>
              </a:rPr>
              <a:t>TL;DR</a:t>
            </a:r>
            <a:r>
              <a:rPr lang="en-US" dirty="0">
                <a:solidFill>
                  <a:srgbClr val="4F85C9"/>
                </a:solidFill>
                <a:latin typeface="Lato Regular"/>
                <a:ea typeface="Lato"/>
                <a:cs typeface="Lato Regular"/>
                <a:sym typeface="Lato"/>
              </a:rPr>
              <a:t>? </a:t>
            </a:r>
            <a:r>
              <a:rPr lang="en-US" dirty="0">
                <a:latin typeface="Lato Light"/>
                <a:ea typeface="Lato"/>
                <a:cs typeface="Lato Light"/>
                <a:sym typeface="Lato"/>
              </a:rPr>
              <a:t>It’s a missing data problem, and we can do imputation with a predictive model</a:t>
            </a:r>
            <a:r>
              <a:rPr lang="en-US" dirty="0" smtClean="0">
                <a:latin typeface="Lato Light"/>
                <a:ea typeface="Lato"/>
                <a:cs typeface="Lato Light"/>
                <a:sym typeface="Lato"/>
              </a:rPr>
              <a:t>.  The model can learn about what would have happened to a treated person by looking at similar controlled people.</a:t>
            </a:r>
            <a:endParaRPr lang="en-US" dirty="0">
              <a:latin typeface="Lato Light"/>
              <a:ea typeface="Lato"/>
              <a:cs typeface="Lato Light"/>
              <a:sym typeface="Lato"/>
            </a:endParaRP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398611472"/>
              </p:ext>
            </p:extLst>
          </p:nvPr>
        </p:nvGraphicFramePr>
        <p:xfrm>
          <a:off x="6110135" y="2988111"/>
          <a:ext cx="523435" cy="329570"/>
        </p:xfrm>
        <a:graphic>
          <a:graphicData uri="http://schemas.openxmlformats.org/presentationml/2006/ole">
            <mc:AlternateContent xmlns:mc="http://schemas.openxmlformats.org/markup-compatibility/2006">
              <mc:Choice xmlns:v="urn:schemas-microsoft-com:vml" Requires="v">
                <p:oleObj spid="_x0000_s12515" name="Equation" r:id="rId4" imgW="342900" imgH="215900" progId="Equation.3">
                  <p:embed/>
                </p:oleObj>
              </mc:Choice>
              <mc:Fallback>
                <p:oleObj name="Equation" r:id="rId4" imgW="342900" imgH="215900" progId="Equation.3">
                  <p:embed/>
                  <p:pic>
                    <p:nvPicPr>
                      <p:cNvPr id="0" name=""/>
                      <p:cNvPicPr/>
                      <p:nvPr/>
                    </p:nvPicPr>
                    <p:blipFill>
                      <a:blip r:embed="rId5"/>
                      <a:stretch>
                        <a:fillRect/>
                      </a:stretch>
                    </p:blipFill>
                    <p:spPr>
                      <a:xfrm>
                        <a:off x="6110135" y="2988111"/>
                        <a:ext cx="523435" cy="32957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60291373"/>
              </p:ext>
            </p:extLst>
          </p:nvPr>
        </p:nvGraphicFramePr>
        <p:xfrm>
          <a:off x="7219270" y="2988111"/>
          <a:ext cx="477230" cy="338037"/>
        </p:xfrm>
        <a:graphic>
          <a:graphicData uri="http://schemas.openxmlformats.org/presentationml/2006/ole">
            <mc:AlternateContent xmlns:mc="http://schemas.openxmlformats.org/markup-compatibility/2006">
              <mc:Choice xmlns:v="urn:schemas-microsoft-com:vml" Requires="v">
                <p:oleObj spid="_x0000_s12516" name="Equation" r:id="rId6" imgW="304800" imgH="215900" progId="Equation.3">
                  <p:embed/>
                </p:oleObj>
              </mc:Choice>
              <mc:Fallback>
                <p:oleObj name="Equation" r:id="rId6" imgW="304800" imgH="215900" progId="Equation.3">
                  <p:embed/>
                  <p:pic>
                    <p:nvPicPr>
                      <p:cNvPr id="0" name=""/>
                      <p:cNvPicPr/>
                      <p:nvPr/>
                    </p:nvPicPr>
                    <p:blipFill>
                      <a:blip r:embed="rId7"/>
                      <a:stretch>
                        <a:fillRect/>
                      </a:stretch>
                    </p:blipFill>
                    <p:spPr>
                      <a:xfrm>
                        <a:off x="7219270" y="2988111"/>
                        <a:ext cx="477230" cy="338037"/>
                      </a:xfrm>
                      <a:prstGeom prst="rect">
                        <a:avLst/>
                      </a:prstGeom>
                    </p:spPr>
                  </p:pic>
                </p:oleObj>
              </mc:Fallback>
            </mc:AlternateContent>
          </a:graphicData>
        </a:graphic>
      </p:graphicFrame>
    </p:spTree>
    <p:extLst>
      <p:ext uri="{BB962C8B-B14F-4D97-AF65-F5344CB8AC3E}">
        <p14:creationId xmlns:p14="http://schemas.microsoft.com/office/powerpoint/2010/main" val="41513342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Note on Terminology</a:t>
            </a:r>
            <a:endParaRPr lang="en-US" dirty="0">
              <a:latin typeface="Lato Light"/>
              <a:cs typeface="Lato Light"/>
            </a:endParaRPr>
          </a:p>
        </p:txBody>
      </p:sp>
      <p:sp>
        <p:nvSpPr>
          <p:cNvPr id="4" name="Content Placeholder 3"/>
          <p:cNvSpPr>
            <a:spLocks noGrp="1"/>
          </p:cNvSpPr>
          <p:nvPr>
            <p:ph idx="1"/>
          </p:nvPr>
        </p:nvSpPr>
        <p:spPr>
          <a:xfrm>
            <a:off x="231577" y="866908"/>
            <a:ext cx="8675489" cy="4285059"/>
          </a:xfrm>
        </p:spPr>
        <p:txBody>
          <a:bodyPr/>
          <a:lstStyle/>
          <a:p>
            <a:r>
              <a:rPr lang="en-US" dirty="0" smtClean="0">
                <a:latin typeface="Lato Light"/>
                <a:cs typeface="Lato Light"/>
              </a:rPr>
              <a:t>The literature on this type of modeling is spread across many domains.  Keep an eye out for the following:</a:t>
            </a:r>
          </a:p>
          <a:p>
            <a:pPr lvl="1"/>
            <a:r>
              <a:rPr lang="en-US" dirty="0">
                <a:solidFill>
                  <a:srgbClr val="3C81C9"/>
                </a:solidFill>
                <a:latin typeface="Lato Regular"/>
                <a:cs typeface="Lato Regular"/>
              </a:rPr>
              <a:t>persuasion modeling: </a:t>
            </a:r>
            <a:r>
              <a:rPr lang="en-US" dirty="0">
                <a:latin typeface="Lato Light"/>
                <a:cs typeface="Lato Light"/>
              </a:rPr>
              <a:t>political science and politics</a:t>
            </a:r>
            <a:endParaRPr lang="en-US" dirty="0">
              <a:solidFill>
                <a:srgbClr val="3C81C9"/>
              </a:solidFill>
              <a:latin typeface="Lato Light"/>
              <a:cs typeface="Lato Light"/>
            </a:endParaRPr>
          </a:p>
          <a:p>
            <a:pPr lvl="1"/>
            <a:r>
              <a:rPr lang="en-US" dirty="0" smtClean="0">
                <a:solidFill>
                  <a:srgbClr val="3C81C9"/>
                </a:solidFill>
                <a:latin typeface="Lato Regular"/>
                <a:cs typeface="Lato Regular"/>
              </a:rPr>
              <a:t>heterogeneous </a:t>
            </a:r>
            <a:r>
              <a:rPr lang="en-US" dirty="0">
                <a:solidFill>
                  <a:srgbClr val="3C81C9"/>
                </a:solidFill>
                <a:latin typeface="Lato Regular"/>
                <a:cs typeface="Lato Regular"/>
              </a:rPr>
              <a:t>treatment effects modeling (</a:t>
            </a:r>
            <a:r>
              <a:rPr lang="en-US" dirty="0" smtClean="0">
                <a:solidFill>
                  <a:srgbClr val="3C81C9"/>
                </a:solidFill>
                <a:latin typeface="Lato Regular"/>
                <a:cs typeface="Lato Regular"/>
              </a:rPr>
              <a:t>HTE</a:t>
            </a:r>
            <a:r>
              <a:rPr lang="en-US" dirty="0">
                <a:solidFill>
                  <a:srgbClr val="3C81C9"/>
                </a:solidFill>
                <a:latin typeface="Lato Regular"/>
                <a:cs typeface="Lato Regular"/>
              </a:rPr>
              <a:t>): </a:t>
            </a:r>
            <a:r>
              <a:rPr lang="en-US" dirty="0">
                <a:latin typeface="Lato Light"/>
                <a:cs typeface="Lato Light"/>
              </a:rPr>
              <a:t>economics and social science</a:t>
            </a:r>
            <a:endParaRPr lang="en-US" b="1" dirty="0">
              <a:solidFill>
                <a:srgbClr val="3C81C9"/>
              </a:solidFill>
              <a:latin typeface="Lato Light"/>
              <a:cs typeface="Lato Light"/>
            </a:endParaRPr>
          </a:p>
          <a:p>
            <a:pPr lvl="1"/>
            <a:r>
              <a:rPr lang="en-US" dirty="0" smtClean="0">
                <a:solidFill>
                  <a:srgbClr val="3C81C9"/>
                </a:solidFill>
                <a:latin typeface="Lato Regular"/>
                <a:cs typeface="Lato Regular"/>
              </a:rPr>
              <a:t>heterogeneous </a:t>
            </a:r>
            <a:r>
              <a:rPr lang="en-US" dirty="0">
                <a:solidFill>
                  <a:srgbClr val="3C81C9"/>
                </a:solidFill>
                <a:latin typeface="Lato Regular"/>
                <a:cs typeface="Lato Regular"/>
              </a:rPr>
              <a:t>causal effects: </a:t>
            </a:r>
            <a:r>
              <a:rPr lang="en-US" dirty="0">
                <a:solidFill>
                  <a:srgbClr val="000000"/>
                </a:solidFill>
                <a:latin typeface="Lato Light"/>
                <a:cs typeface="Lato Light"/>
              </a:rPr>
              <a:t>economics and social science</a:t>
            </a:r>
            <a:endParaRPr lang="en-US" b="1" dirty="0">
              <a:solidFill>
                <a:srgbClr val="3C81C9"/>
              </a:solidFill>
              <a:latin typeface="Lato Light"/>
              <a:cs typeface="Lato Light"/>
            </a:endParaRPr>
          </a:p>
          <a:p>
            <a:pPr lvl="1"/>
            <a:r>
              <a:rPr lang="en-US" dirty="0">
                <a:solidFill>
                  <a:srgbClr val="3C81C9"/>
                </a:solidFill>
                <a:latin typeface="Lato Regular"/>
                <a:cs typeface="Lato Regular"/>
              </a:rPr>
              <a:t>uplift modeling or net lift modeling: </a:t>
            </a:r>
            <a:r>
              <a:rPr lang="en-US" dirty="0">
                <a:latin typeface="Lato Light"/>
                <a:cs typeface="Lato Light"/>
              </a:rPr>
              <a:t>marketing literature</a:t>
            </a:r>
          </a:p>
          <a:p>
            <a:pPr marL="157163" lvl="1" indent="0">
              <a:buNone/>
            </a:pPr>
            <a:endParaRPr lang="en-US" dirty="0" smtClean="0">
              <a:latin typeface="Lato Light"/>
              <a:cs typeface="Lato Light"/>
            </a:endParaRPr>
          </a:p>
          <a:p>
            <a:r>
              <a:rPr lang="en-US" b="1" dirty="0" smtClean="0">
                <a:latin typeface="Lato Light"/>
                <a:cs typeface="Lato Light"/>
              </a:rPr>
              <a:t>Note</a:t>
            </a:r>
            <a:r>
              <a:rPr lang="en-US" dirty="0" smtClean="0">
                <a:latin typeface="Lato Light"/>
                <a:cs typeface="Lato Light"/>
              </a:rPr>
              <a:t>: as a problem domain, this type of modeling is not very commonly discussed in the machine learning and data science communities.  But we think it should be!</a:t>
            </a:r>
          </a:p>
        </p:txBody>
      </p:sp>
    </p:spTree>
    <p:extLst>
      <p:ext uri="{BB962C8B-B14F-4D97-AF65-F5344CB8AC3E}">
        <p14:creationId xmlns:p14="http://schemas.microsoft.com/office/powerpoint/2010/main" val="4179151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661582"/>
            <a:ext cx="8229600" cy="1143000"/>
          </a:xfrm>
        </p:spPr>
        <p:txBody>
          <a:bodyPr/>
          <a:lstStyle/>
          <a:p>
            <a:r>
              <a:rPr lang="en-US" b="0" dirty="0" smtClean="0">
                <a:solidFill>
                  <a:srgbClr val="1080C9"/>
                </a:solidFill>
                <a:latin typeface="Lato Regular"/>
                <a:cs typeface="Lato Regular"/>
              </a:rPr>
              <a:t>Persuasion Modeling Methods</a:t>
            </a:r>
            <a:endParaRPr lang="en-US" b="0" dirty="0">
              <a:solidFill>
                <a:srgbClr val="1080C9"/>
              </a:solidFill>
              <a:latin typeface="Lato Regular"/>
              <a:cs typeface="Lato Regular"/>
            </a:endParaRPr>
          </a:p>
        </p:txBody>
      </p:sp>
    </p:spTree>
    <p:extLst>
      <p:ext uri="{BB962C8B-B14F-4D97-AF65-F5344CB8AC3E}">
        <p14:creationId xmlns:p14="http://schemas.microsoft.com/office/powerpoint/2010/main" val="2439233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54875882"/>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14775" name="Equation" r:id="rId3" imgW="2286000" imgH="215900" progId="Equation.3">
                  <p:embed/>
                </p:oleObj>
              </mc:Choice>
              <mc:Fallback>
                <p:oleObj name="Equation" r:id="rId3" imgW="2286000" imgH="215900" progId="Equation.3">
                  <p:embed/>
                  <p:pic>
                    <p:nvPicPr>
                      <p:cNvPr id="0" name=""/>
                      <p:cNvPicPr/>
                      <p:nvPr/>
                    </p:nvPicPr>
                    <p:blipFill>
                      <a:blip r:embed="rId4"/>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04188396"/>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14776"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40913192"/>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14777" name="Equation" r:id="rId7" imgW="876300" imgH="228600" progId="Equation.3">
                  <p:embed/>
                </p:oleObj>
              </mc:Choice>
              <mc:Fallback>
                <p:oleObj name="Equation" r:id="rId7" imgW="876300" imgH="228600" progId="Equation.3">
                  <p:embed/>
                  <p:pic>
                    <p:nvPicPr>
                      <p:cNvPr id="0" name=""/>
                      <p:cNvPicPr/>
                      <p:nvPr/>
                    </p:nvPicPr>
                    <p:blipFill>
                      <a:blip r:embed="rId8"/>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2609357"/>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14778" name="Equation" r:id="rId9" imgW="990600" imgH="215900" progId="Equation.3">
                  <p:embed/>
                </p:oleObj>
              </mc:Choice>
              <mc:Fallback>
                <p:oleObj name="Equation" r:id="rId9" imgW="990600" imgH="215900" progId="Equation.3">
                  <p:embed/>
                  <p:pic>
                    <p:nvPicPr>
                      <p:cNvPr id="0" name=""/>
                      <p:cNvPicPr/>
                      <p:nvPr/>
                    </p:nvPicPr>
                    <p:blipFill>
                      <a:blip r:embed="rId10"/>
                      <a:stretch>
                        <a:fillRect/>
                      </a:stretch>
                    </p:blipFill>
                    <p:spPr>
                      <a:xfrm>
                        <a:off x="465663" y="3246057"/>
                        <a:ext cx="3606793" cy="786096"/>
                      </a:xfrm>
                      <a:prstGeom prst="rect">
                        <a:avLst/>
                      </a:prstGeom>
                    </p:spPr>
                  </p:pic>
                </p:oleObj>
              </mc:Fallback>
            </mc:AlternateContent>
          </a:graphicData>
        </a:graphic>
      </p:graphicFrame>
      <p:sp>
        <p:nvSpPr>
          <p:cNvPr id="8" name="Shape 364"/>
          <p:cNvSpPr/>
          <p:nvPr/>
        </p:nvSpPr>
        <p:spPr>
          <a:xfrm>
            <a:off x="382150" y="1828799"/>
            <a:ext cx="3914400" cy="2203353"/>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237331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85442"/>
            <a:ext cx="8229600" cy="1143000"/>
          </a:xfrm>
        </p:spPr>
        <p:txBody>
          <a:bodyPr/>
          <a:lstStyle/>
          <a:p>
            <a:r>
              <a:rPr lang="en-US" dirty="0" smtClean="0">
                <a:latin typeface="Lato Light"/>
                <a:cs typeface="Lato Light"/>
              </a:rPr>
              <a:t>The Power of Persuasion Modeling</a:t>
            </a:r>
            <a:endParaRPr lang="en-US" b="1" dirty="0">
              <a:latin typeface="Lato Light"/>
              <a:cs typeface="Lato Light"/>
            </a:endParaRPr>
          </a:p>
        </p:txBody>
      </p:sp>
      <p:sp>
        <p:nvSpPr>
          <p:cNvPr id="7" name="Content Placeholder 2"/>
          <p:cNvSpPr txBox="1">
            <a:spLocks/>
          </p:cNvSpPr>
          <p:nvPr/>
        </p:nvSpPr>
        <p:spPr bwMode="auto">
          <a:xfrm>
            <a:off x="457200" y="770795"/>
            <a:ext cx="6612467" cy="242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noAutofit/>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buFont typeface="Wingdings" charset="2"/>
              <a:buNone/>
            </a:pPr>
            <a:endParaRPr lang="en-US" dirty="0" smtClean="0">
              <a:latin typeface="Lato Light"/>
              <a:cs typeface="Lato Light"/>
            </a:endParaRPr>
          </a:p>
          <a:p>
            <a:r>
              <a:rPr lang="en-US" dirty="0" smtClean="0">
                <a:latin typeface="Lato Light"/>
                <a:cs typeface="Lato Light"/>
              </a:rPr>
              <a:t>Introduction to persuasion </a:t>
            </a:r>
            <a:r>
              <a:rPr lang="en-US" dirty="0">
                <a:latin typeface="Lato Light"/>
                <a:cs typeface="Lato Light"/>
              </a:rPr>
              <a:t>m</a:t>
            </a:r>
            <a:r>
              <a:rPr lang="en-US" dirty="0" smtClean="0">
                <a:latin typeface="Lato Light"/>
                <a:cs typeface="Lato Light"/>
              </a:rPr>
              <a:t>odeling</a:t>
            </a:r>
          </a:p>
          <a:p>
            <a:pPr lvl="1"/>
            <a:r>
              <a:rPr lang="en-US" b="1" dirty="0" smtClean="0">
                <a:solidFill>
                  <a:srgbClr val="1080C9"/>
                </a:solidFill>
                <a:latin typeface="Lato Light"/>
                <a:cs typeface="Lato Light"/>
              </a:rPr>
              <a:t>response modeling vs. persuasion modeling</a:t>
            </a:r>
          </a:p>
          <a:p>
            <a:pPr lvl="1"/>
            <a:r>
              <a:rPr lang="en-US" b="1" dirty="0" smtClean="0">
                <a:solidFill>
                  <a:srgbClr val="1080C9"/>
                </a:solidFill>
                <a:latin typeface="Lato Light"/>
                <a:cs typeface="Lato Light"/>
              </a:rPr>
              <a:t>a note on nomenclature</a:t>
            </a:r>
          </a:p>
          <a:p>
            <a:r>
              <a:rPr lang="en-US" dirty="0" smtClean="0">
                <a:latin typeface="Lato Light"/>
                <a:cs typeface="Lato Light"/>
              </a:rPr>
              <a:t>Persuasion modeling methods</a:t>
            </a:r>
          </a:p>
          <a:p>
            <a:r>
              <a:rPr lang="en-US" dirty="0" smtClean="0">
                <a:latin typeface="Lato Light"/>
                <a:cs typeface="Lato Light"/>
              </a:rPr>
              <a:t>Evaluating persuasion models</a:t>
            </a:r>
          </a:p>
          <a:p>
            <a:pPr marL="157163" lvl="1" indent="0">
              <a:buNone/>
            </a:pPr>
            <a:endParaRPr lang="en-US" dirty="0">
              <a:latin typeface="Lato Light"/>
              <a:cs typeface="Lato Light"/>
            </a:endParaRPr>
          </a:p>
          <a:p>
            <a:pPr lvl="1"/>
            <a:endParaRPr lang="en-US" dirty="0" smtClean="0">
              <a:latin typeface="Lato Light"/>
              <a:cs typeface="Lato Light"/>
            </a:endParaRPr>
          </a:p>
        </p:txBody>
      </p:sp>
      <p:pic>
        <p:nvPicPr>
          <p:cNvPr id="4" name="Picture 3"/>
          <p:cNvPicPr>
            <a:picLocks noChangeAspect="1"/>
          </p:cNvPicPr>
          <p:nvPr/>
        </p:nvPicPr>
        <p:blipFill>
          <a:blip r:embed="rId3"/>
          <a:stretch>
            <a:fillRect/>
          </a:stretch>
        </p:blipFill>
        <p:spPr>
          <a:xfrm>
            <a:off x="6250904" y="1650737"/>
            <a:ext cx="2793674" cy="2975511"/>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300903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874624877"/>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25715" name="Equation" r:id="rId3" imgW="2286000" imgH="215900" progId="Equation.3">
                  <p:embed/>
                </p:oleObj>
              </mc:Choice>
              <mc:Fallback>
                <p:oleObj name="Equation" r:id="rId3" imgW="2286000" imgH="215900" progId="Equation.3">
                  <p:embed/>
                  <p:pic>
                    <p:nvPicPr>
                      <p:cNvPr id="0" name=""/>
                      <p:cNvPicPr/>
                      <p:nvPr/>
                    </p:nvPicPr>
                    <p:blipFill>
                      <a:blip r:embed="rId4"/>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01031087"/>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25716"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38492873"/>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25717" name="Equation" r:id="rId7" imgW="876300" imgH="228600" progId="Equation.3">
                  <p:embed/>
                </p:oleObj>
              </mc:Choice>
              <mc:Fallback>
                <p:oleObj name="Equation" r:id="rId7" imgW="876300" imgH="228600" progId="Equation.3">
                  <p:embed/>
                  <p:pic>
                    <p:nvPicPr>
                      <p:cNvPr id="0" name=""/>
                      <p:cNvPicPr/>
                      <p:nvPr/>
                    </p:nvPicPr>
                    <p:blipFill>
                      <a:blip r:embed="rId8"/>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09797881"/>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25718" name="Equation" r:id="rId9" imgW="990600" imgH="215900" progId="Equation.3">
                  <p:embed/>
                </p:oleObj>
              </mc:Choice>
              <mc:Fallback>
                <p:oleObj name="Equation" r:id="rId9" imgW="990600" imgH="215900" progId="Equation.3">
                  <p:embed/>
                  <p:pic>
                    <p:nvPicPr>
                      <p:cNvPr id="0" name=""/>
                      <p:cNvPicPr/>
                      <p:nvPr/>
                    </p:nvPicPr>
                    <p:blipFill>
                      <a:blip r:embed="rId10"/>
                      <a:stretch>
                        <a:fillRect/>
                      </a:stretch>
                    </p:blipFill>
                    <p:spPr>
                      <a:xfrm>
                        <a:off x="465663" y="3246057"/>
                        <a:ext cx="3606793" cy="786096"/>
                      </a:xfrm>
                      <a:prstGeom prst="rect">
                        <a:avLst/>
                      </a:prstGeom>
                    </p:spPr>
                  </p:pic>
                </p:oleObj>
              </mc:Fallback>
            </mc:AlternateContent>
          </a:graphicData>
        </a:graphic>
      </p:graphicFrame>
      <p:sp>
        <p:nvSpPr>
          <p:cNvPr id="8" name="Shape 364"/>
          <p:cNvSpPr/>
          <p:nvPr/>
        </p:nvSpPr>
        <p:spPr>
          <a:xfrm>
            <a:off x="382150" y="1828799"/>
            <a:ext cx="3914400" cy="2203353"/>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cxnSp>
        <p:nvCxnSpPr>
          <p:cNvPr id="9" name="Straight Connector 8"/>
          <p:cNvCxnSpPr>
            <a:stCxn id="18" idx="1"/>
          </p:cNvCxnSpPr>
          <p:nvPr/>
        </p:nvCxnSpPr>
        <p:spPr bwMode="auto">
          <a:xfrm flipH="1" flipV="1">
            <a:off x="1642536" y="1676402"/>
            <a:ext cx="2048396" cy="736598"/>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a:stCxn id="18" idx="0"/>
          </p:cNvCxnSpPr>
          <p:nvPr/>
        </p:nvCxnSpPr>
        <p:spPr bwMode="auto">
          <a:xfrm flipV="1">
            <a:off x="4868066" y="1676402"/>
            <a:ext cx="211934" cy="551932"/>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a:stCxn id="18" idx="3"/>
          </p:cNvCxnSpPr>
          <p:nvPr/>
        </p:nvCxnSpPr>
        <p:spPr bwMode="auto">
          <a:xfrm flipV="1">
            <a:off x="6045199" y="1676402"/>
            <a:ext cx="1473201" cy="736598"/>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3690932" y="2228334"/>
            <a:ext cx="2354267" cy="369332"/>
          </a:xfrm>
          <a:prstGeom prst="rect">
            <a:avLst/>
          </a:prstGeom>
          <a:noFill/>
        </p:spPr>
        <p:txBody>
          <a:bodyPr wrap="square" rtlCol="0">
            <a:spAutoFit/>
          </a:bodyPr>
          <a:lstStyle/>
          <a:p>
            <a:pPr algn="ctr"/>
            <a:r>
              <a:rPr lang="en-US" dirty="0" smtClean="0">
                <a:solidFill>
                  <a:srgbClr val="1F74C1"/>
                </a:solidFill>
                <a:latin typeface="Lato Regular"/>
                <a:cs typeface="Lato Regular"/>
              </a:rPr>
              <a:t>Treatment Indicator</a:t>
            </a:r>
            <a:endParaRPr lang="en-US" dirty="0">
              <a:solidFill>
                <a:srgbClr val="1F74C1"/>
              </a:solidFill>
              <a:latin typeface="Lato Regular"/>
              <a:cs typeface="Lato Regular"/>
            </a:endParaRPr>
          </a:p>
        </p:txBody>
      </p:sp>
    </p:spTree>
    <p:extLst>
      <p:ext uri="{BB962C8B-B14F-4D97-AF65-F5344CB8AC3E}">
        <p14:creationId xmlns:p14="http://schemas.microsoft.com/office/powerpoint/2010/main" val="3840098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26013004"/>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24711" name="Equation" r:id="rId3" imgW="2286000" imgH="215900" progId="Equation.3">
                  <p:embed/>
                </p:oleObj>
              </mc:Choice>
              <mc:Fallback>
                <p:oleObj name="Equation" r:id="rId3" imgW="2286000" imgH="215900" progId="Equation.3">
                  <p:embed/>
                  <p:pic>
                    <p:nvPicPr>
                      <p:cNvPr id="0" name=""/>
                      <p:cNvPicPr/>
                      <p:nvPr/>
                    </p:nvPicPr>
                    <p:blipFill>
                      <a:blip r:embed="rId4"/>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98276822"/>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24712"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42479688"/>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24713" name="Equation" r:id="rId7" imgW="876300" imgH="228600" progId="Equation.3">
                  <p:embed/>
                </p:oleObj>
              </mc:Choice>
              <mc:Fallback>
                <p:oleObj name="Equation" r:id="rId7" imgW="876300" imgH="228600" progId="Equation.3">
                  <p:embed/>
                  <p:pic>
                    <p:nvPicPr>
                      <p:cNvPr id="0" name=""/>
                      <p:cNvPicPr/>
                      <p:nvPr/>
                    </p:nvPicPr>
                    <p:blipFill>
                      <a:blip r:embed="rId8"/>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0807213"/>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24714" name="Equation" r:id="rId9" imgW="990600" imgH="215900" progId="Equation.3">
                  <p:embed/>
                </p:oleObj>
              </mc:Choice>
              <mc:Fallback>
                <p:oleObj name="Equation" r:id="rId9" imgW="990600" imgH="215900" progId="Equation.3">
                  <p:embed/>
                  <p:pic>
                    <p:nvPicPr>
                      <p:cNvPr id="0" name=""/>
                      <p:cNvPicPr/>
                      <p:nvPr/>
                    </p:nvPicPr>
                    <p:blipFill>
                      <a:blip r:embed="rId10"/>
                      <a:stretch>
                        <a:fillRect/>
                      </a:stretch>
                    </p:blipFill>
                    <p:spPr>
                      <a:xfrm>
                        <a:off x="465663" y="3246057"/>
                        <a:ext cx="3606793" cy="786096"/>
                      </a:xfrm>
                      <a:prstGeom prst="rect">
                        <a:avLst/>
                      </a:prstGeom>
                    </p:spPr>
                  </p:pic>
                </p:oleObj>
              </mc:Fallback>
            </mc:AlternateContent>
          </a:graphicData>
        </a:graphic>
      </p:graphicFrame>
      <p:sp>
        <p:nvSpPr>
          <p:cNvPr id="8" name="Shape 364"/>
          <p:cNvSpPr/>
          <p:nvPr/>
        </p:nvSpPr>
        <p:spPr>
          <a:xfrm>
            <a:off x="382150" y="1828799"/>
            <a:ext cx="3914400" cy="2203353"/>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cxnSp>
        <p:nvCxnSpPr>
          <p:cNvPr id="9" name="Straight Connector 8"/>
          <p:cNvCxnSpPr>
            <a:stCxn id="18" idx="1"/>
          </p:cNvCxnSpPr>
          <p:nvPr/>
        </p:nvCxnSpPr>
        <p:spPr bwMode="auto">
          <a:xfrm flipH="1" flipV="1">
            <a:off x="2540000" y="1676402"/>
            <a:ext cx="1397000" cy="736598"/>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a:stCxn id="18" idx="0"/>
          </p:cNvCxnSpPr>
          <p:nvPr/>
        </p:nvCxnSpPr>
        <p:spPr bwMode="auto">
          <a:xfrm flipH="1" flipV="1">
            <a:off x="4296550" y="1676402"/>
            <a:ext cx="631050" cy="551932"/>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a:stCxn id="18" idx="3"/>
          </p:cNvCxnSpPr>
          <p:nvPr/>
        </p:nvCxnSpPr>
        <p:spPr bwMode="auto">
          <a:xfrm flipV="1">
            <a:off x="5918200" y="1676402"/>
            <a:ext cx="2370667" cy="736598"/>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3937000" y="2228334"/>
            <a:ext cx="1981200" cy="369332"/>
          </a:xfrm>
          <a:prstGeom prst="rect">
            <a:avLst/>
          </a:prstGeom>
          <a:noFill/>
        </p:spPr>
        <p:txBody>
          <a:bodyPr wrap="square" rtlCol="0">
            <a:spAutoFit/>
          </a:bodyPr>
          <a:lstStyle/>
          <a:p>
            <a:pPr algn="ctr"/>
            <a:r>
              <a:rPr lang="en-US" dirty="0" smtClean="0">
                <a:solidFill>
                  <a:srgbClr val="1F74C1"/>
                </a:solidFill>
                <a:latin typeface="Lato Regular"/>
                <a:cs typeface="Lato Regular"/>
              </a:rPr>
              <a:t>Other Covariates</a:t>
            </a:r>
            <a:endParaRPr lang="en-US" dirty="0">
              <a:solidFill>
                <a:srgbClr val="1F74C1"/>
              </a:solidFill>
              <a:latin typeface="Lato Regular"/>
              <a:cs typeface="Lato Regular"/>
            </a:endParaRPr>
          </a:p>
        </p:txBody>
      </p:sp>
      <p:cxnSp>
        <p:nvCxnSpPr>
          <p:cNvPr id="14" name="Straight Connector 13"/>
          <p:cNvCxnSpPr>
            <a:stCxn id="18" idx="0"/>
          </p:cNvCxnSpPr>
          <p:nvPr/>
        </p:nvCxnSpPr>
        <p:spPr bwMode="auto">
          <a:xfrm flipV="1">
            <a:off x="4927600" y="1676402"/>
            <a:ext cx="897467" cy="551932"/>
          </a:xfrm>
          <a:prstGeom prst="line">
            <a:avLst/>
          </a:prstGeom>
          <a:solidFill>
            <a:srgbClr val="BBE0E3"/>
          </a:solidFill>
          <a:ln w="25400" cap="flat" cmpd="sng" algn="ctr">
            <a:solidFill>
              <a:srgbClr val="1F74C1"/>
            </a:solidFill>
            <a:prstDash val="solid"/>
            <a:round/>
            <a:headEnd type="none" w="med" len="med"/>
            <a:tailEnd type="triangle" w="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982694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150520876"/>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18863" name="Equation" r:id="rId4" imgW="2286000" imgH="215900" progId="Equation.3">
                  <p:embed/>
                </p:oleObj>
              </mc:Choice>
              <mc:Fallback>
                <p:oleObj name="Equation" r:id="rId4" imgW="2286000" imgH="215900" progId="Equation.3">
                  <p:embed/>
                  <p:pic>
                    <p:nvPicPr>
                      <p:cNvPr id="0" name=""/>
                      <p:cNvPicPr/>
                      <p:nvPr/>
                    </p:nvPicPr>
                    <p:blipFill>
                      <a:blip r:embed="rId5"/>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27880622"/>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18864" name="Equation" r:id="rId6" imgW="914400" imgH="228600" progId="Equation.3">
                  <p:embed/>
                </p:oleObj>
              </mc:Choice>
              <mc:Fallback>
                <p:oleObj name="Equation" r:id="rId6" imgW="914400" imgH="228600" progId="Equation.3">
                  <p:embed/>
                  <p:pic>
                    <p:nvPicPr>
                      <p:cNvPr id="0" name=""/>
                      <p:cNvPicPr/>
                      <p:nvPr/>
                    </p:nvPicPr>
                    <p:blipFill>
                      <a:blip r:embed="rId7"/>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48613973"/>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18865" name="Equation" r:id="rId8" imgW="876300" imgH="228600" progId="Equation.3">
                  <p:embed/>
                </p:oleObj>
              </mc:Choice>
              <mc:Fallback>
                <p:oleObj name="Equation" r:id="rId8" imgW="876300" imgH="228600" progId="Equation.3">
                  <p:embed/>
                  <p:pic>
                    <p:nvPicPr>
                      <p:cNvPr id="0" name=""/>
                      <p:cNvPicPr/>
                      <p:nvPr/>
                    </p:nvPicPr>
                    <p:blipFill>
                      <a:blip r:embed="rId9"/>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14153666"/>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18866" name="Equation" r:id="rId10" imgW="990600" imgH="215900" progId="Equation.3">
                  <p:embed/>
                </p:oleObj>
              </mc:Choice>
              <mc:Fallback>
                <p:oleObj name="Equation" r:id="rId10" imgW="990600" imgH="215900" progId="Equation.3">
                  <p:embed/>
                  <p:pic>
                    <p:nvPicPr>
                      <p:cNvPr id="0" name=""/>
                      <p:cNvPicPr/>
                      <p:nvPr/>
                    </p:nvPicPr>
                    <p:blipFill>
                      <a:blip r:embed="rId11"/>
                      <a:stretch>
                        <a:fillRect/>
                      </a:stretch>
                    </p:blipFill>
                    <p:spPr>
                      <a:xfrm>
                        <a:off x="465663" y="3246057"/>
                        <a:ext cx="3606793" cy="786096"/>
                      </a:xfrm>
                      <a:prstGeom prst="rect">
                        <a:avLst/>
                      </a:prstGeom>
                    </p:spPr>
                  </p:pic>
                </p:oleObj>
              </mc:Fallback>
            </mc:AlternateContent>
          </a:graphicData>
        </a:graphic>
      </p:graphicFrame>
      <p:sp>
        <p:nvSpPr>
          <p:cNvPr id="8" name="Shape 364"/>
          <p:cNvSpPr/>
          <p:nvPr/>
        </p:nvSpPr>
        <p:spPr>
          <a:xfrm>
            <a:off x="382150" y="1828799"/>
            <a:ext cx="3914400" cy="2203353"/>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10" name="Shape 365"/>
          <p:cNvSpPr/>
          <p:nvPr/>
        </p:nvSpPr>
        <p:spPr>
          <a:xfrm>
            <a:off x="4600658" y="1132590"/>
            <a:ext cx="4217244" cy="1704300"/>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11" name="Shape 363"/>
          <p:cNvSpPr txBox="1"/>
          <p:nvPr/>
        </p:nvSpPr>
        <p:spPr>
          <a:xfrm>
            <a:off x="1429322" y="865817"/>
            <a:ext cx="3171336" cy="247800"/>
          </a:xfrm>
          <a:prstGeom prst="rect">
            <a:avLst/>
          </a:prstGeom>
          <a:noFill/>
          <a:ln>
            <a:noFill/>
          </a:ln>
        </p:spPr>
        <p:txBody>
          <a:bodyPr lIns="91425" tIns="91425" rIns="91425" bIns="91425" anchor="ctr" anchorCtr="0">
            <a:noAutofit/>
          </a:bodyPr>
          <a:lstStyle/>
          <a:p>
            <a:pPr lvl="0" algn="ctr">
              <a:spcBef>
                <a:spcPts val="0"/>
              </a:spcBef>
              <a:buNone/>
            </a:pPr>
            <a:r>
              <a:rPr lang="en-US" sz="2000" dirty="0" smtClean="0">
                <a:solidFill>
                  <a:srgbClr val="3C81C9"/>
                </a:solidFill>
                <a:latin typeface="Lato Regular"/>
                <a:ea typeface="Lato"/>
                <a:cs typeface="Lato Regular"/>
                <a:sym typeface="Lato"/>
              </a:rPr>
              <a:t>Main Effects</a:t>
            </a:r>
            <a:endParaRPr lang="en-US" sz="2000" dirty="0">
              <a:solidFill>
                <a:srgbClr val="3C81C9"/>
              </a:solidFill>
              <a:latin typeface="Lato Regular"/>
              <a:ea typeface="Lato"/>
              <a:cs typeface="Lato Regular"/>
              <a:sym typeface="Lato"/>
            </a:endParaRPr>
          </a:p>
        </p:txBody>
      </p:sp>
    </p:spTree>
    <p:extLst>
      <p:ext uri="{BB962C8B-B14F-4D97-AF65-F5344CB8AC3E}">
        <p14:creationId xmlns:p14="http://schemas.microsoft.com/office/powerpoint/2010/main" val="3430737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644751950"/>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19887" name="Equation" r:id="rId4" imgW="2286000" imgH="215900" progId="Equation.3">
                  <p:embed/>
                </p:oleObj>
              </mc:Choice>
              <mc:Fallback>
                <p:oleObj name="Equation" r:id="rId4" imgW="2286000" imgH="215900" progId="Equation.3">
                  <p:embed/>
                  <p:pic>
                    <p:nvPicPr>
                      <p:cNvPr id="0" name=""/>
                      <p:cNvPicPr/>
                      <p:nvPr/>
                    </p:nvPicPr>
                    <p:blipFill>
                      <a:blip r:embed="rId5"/>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39087598"/>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19888" name="Equation" r:id="rId6" imgW="914400" imgH="228600" progId="Equation.3">
                  <p:embed/>
                </p:oleObj>
              </mc:Choice>
              <mc:Fallback>
                <p:oleObj name="Equation" r:id="rId6" imgW="914400" imgH="228600" progId="Equation.3">
                  <p:embed/>
                  <p:pic>
                    <p:nvPicPr>
                      <p:cNvPr id="0" name=""/>
                      <p:cNvPicPr/>
                      <p:nvPr/>
                    </p:nvPicPr>
                    <p:blipFill>
                      <a:blip r:embed="rId7"/>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32680358"/>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19889" name="Equation" r:id="rId8" imgW="876300" imgH="228600" progId="Equation.3">
                  <p:embed/>
                </p:oleObj>
              </mc:Choice>
              <mc:Fallback>
                <p:oleObj name="Equation" r:id="rId8" imgW="876300" imgH="228600" progId="Equation.3">
                  <p:embed/>
                  <p:pic>
                    <p:nvPicPr>
                      <p:cNvPr id="0" name=""/>
                      <p:cNvPicPr/>
                      <p:nvPr/>
                    </p:nvPicPr>
                    <p:blipFill>
                      <a:blip r:embed="rId9"/>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54157792"/>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19890" name="Equation" r:id="rId10" imgW="990600" imgH="215900" progId="Equation.3">
                  <p:embed/>
                </p:oleObj>
              </mc:Choice>
              <mc:Fallback>
                <p:oleObj name="Equation" r:id="rId10" imgW="990600" imgH="215900" progId="Equation.3">
                  <p:embed/>
                  <p:pic>
                    <p:nvPicPr>
                      <p:cNvPr id="0" name=""/>
                      <p:cNvPicPr/>
                      <p:nvPr/>
                    </p:nvPicPr>
                    <p:blipFill>
                      <a:blip r:embed="rId11"/>
                      <a:stretch>
                        <a:fillRect/>
                      </a:stretch>
                    </p:blipFill>
                    <p:spPr>
                      <a:xfrm>
                        <a:off x="465663" y="3246057"/>
                        <a:ext cx="3606793" cy="786096"/>
                      </a:xfrm>
                      <a:prstGeom prst="rect">
                        <a:avLst/>
                      </a:prstGeom>
                    </p:spPr>
                  </p:pic>
                </p:oleObj>
              </mc:Fallback>
            </mc:AlternateContent>
          </a:graphicData>
        </a:graphic>
      </p:graphicFrame>
      <p:sp>
        <p:nvSpPr>
          <p:cNvPr id="8" name="Shape 364"/>
          <p:cNvSpPr/>
          <p:nvPr/>
        </p:nvSpPr>
        <p:spPr>
          <a:xfrm>
            <a:off x="382150" y="1828799"/>
            <a:ext cx="3914400" cy="2203353"/>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9" name="Shape 363"/>
          <p:cNvSpPr txBox="1"/>
          <p:nvPr/>
        </p:nvSpPr>
        <p:spPr>
          <a:xfrm>
            <a:off x="5155362" y="865817"/>
            <a:ext cx="3171336" cy="247800"/>
          </a:xfrm>
          <a:prstGeom prst="rect">
            <a:avLst/>
          </a:prstGeom>
          <a:noFill/>
          <a:ln>
            <a:noFill/>
          </a:ln>
        </p:spPr>
        <p:txBody>
          <a:bodyPr lIns="91425" tIns="91425" rIns="91425" bIns="91425" anchor="ctr" anchorCtr="0">
            <a:noAutofit/>
          </a:bodyPr>
          <a:lstStyle/>
          <a:p>
            <a:pPr lvl="0" algn="ctr">
              <a:spcBef>
                <a:spcPts val="0"/>
              </a:spcBef>
              <a:buNone/>
            </a:pPr>
            <a:r>
              <a:rPr lang="en-US" sz="2000" dirty="0" smtClean="0">
                <a:solidFill>
                  <a:srgbClr val="3C81C9"/>
                </a:solidFill>
                <a:latin typeface="Lato Regular"/>
                <a:ea typeface="Lato"/>
                <a:cs typeface="Lato Regular"/>
                <a:sym typeface="Lato"/>
              </a:rPr>
              <a:t>Interactions</a:t>
            </a:r>
            <a:endParaRPr lang="en-US" sz="2000" dirty="0">
              <a:solidFill>
                <a:srgbClr val="3C81C9"/>
              </a:solidFill>
              <a:latin typeface="Lato Regular"/>
              <a:ea typeface="Lato"/>
              <a:cs typeface="Lato Regular"/>
              <a:sym typeface="Lato"/>
            </a:endParaRPr>
          </a:p>
        </p:txBody>
      </p:sp>
      <p:sp>
        <p:nvSpPr>
          <p:cNvPr id="10" name="Shape 375"/>
          <p:cNvSpPr/>
          <p:nvPr/>
        </p:nvSpPr>
        <p:spPr>
          <a:xfrm>
            <a:off x="1445242" y="918250"/>
            <a:ext cx="3533157" cy="995217"/>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385255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220783455"/>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15791" name="Equation" r:id="rId3" imgW="2286000" imgH="215900" progId="Equation.3">
                  <p:embed/>
                </p:oleObj>
              </mc:Choice>
              <mc:Fallback>
                <p:oleObj name="Equation" r:id="rId3" imgW="2286000" imgH="215900" progId="Equation.3">
                  <p:embed/>
                  <p:pic>
                    <p:nvPicPr>
                      <p:cNvPr id="0" name=""/>
                      <p:cNvPicPr/>
                      <p:nvPr/>
                    </p:nvPicPr>
                    <p:blipFill>
                      <a:blip r:embed="rId4"/>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72060208"/>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15792"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58430434"/>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15793" name="Equation" r:id="rId7" imgW="876300" imgH="228600" progId="Equation.3">
                  <p:embed/>
                </p:oleObj>
              </mc:Choice>
              <mc:Fallback>
                <p:oleObj name="Equation" r:id="rId7" imgW="876300" imgH="228600" progId="Equation.3">
                  <p:embed/>
                  <p:pic>
                    <p:nvPicPr>
                      <p:cNvPr id="0" name=""/>
                      <p:cNvPicPr/>
                      <p:nvPr/>
                    </p:nvPicPr>
                    <p:blipFill>
                      <a:blip r:embed="rId8"/>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03020340"/>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15794" name="Equation" r:id="rId9" imgW="990600" imgH="215900" progId="Equation.3">
                  <p:embed/>
                </p:oleObj>
              </mc:Choice>
              <mc:Fallback>
                <p:oleObj name="Equation" r:id="rId9" imgW="990600" imgH="215900" progId="Equation.3">
                  <p:embed/>
                  <p:pic>
                    <p:nvPicPr>
                      <p:cNvPr id="0" name=""/>
                      <p:cNvPicPr/>
                      <p:nvPr/>
                    </p:nvPicPr>
                    <p:blipFill>
                      <a:blip r:embed="rId10"/>
                      <a:stretch>
                        <a:fillRect/>
                      </a:stretch>
                    </p:blipFill>
                    <p:spPr>
                      <a:xfrm>
                        <a:off x="465663" y="3246057"/>
                        <a:ext cx="3606793" cy="786096"/>
                      </a:xfrm>
                      <a:prstGeom prst="rect">
                        <a:avLst/>
                      </a:prstGeom>
                    </p:spPr>
                  </p:pic>
                </p:oleObj>
              </mc:Fallback>
            </mc:AlternateContent>
          </a:graphicData>
        </a:graphic>
      </p:graphicFrame>
      <p:sp>
        <p:nvSpPr>
          <p:cNvPr id="9" name="Shape 383"/>
          <p:cNvSpPr/>
          <p:nvPr/>
        </p:nvSpPr>
        <p:spPr>
          <a:xfrm>
            <a:off x="619700" y="966311"/>
            <a:ext cx="8287366" cy="934800"/>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10" name="Shape 384"/>
          <p:cNvSpPr/>
          <p:nvPr/>
        </p:nvSpPr>
        <p:spPr>
          <a:xfrm>
            <a:off x="204050" y="2525405"/>
            <a:ext cx="8287366" cy="1591417"/>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8" name="Shape 385"/>
          <p:cNvSpPr txBox="1"/>
          <p:nvPr/>
        </p:nvSpPr>
        <p:spPr>
          <a:xfrm>
            <a:off x="3935100" y="2045050"/>
            <a:ext cx="3728400" cy="660900"/>
          </a:xfrm>
          <a:prstGeom prst="rect">
            <a:avLst/>
          </a:prstGeom>
          <a:noFill/>
          <a:ln>
            <a:noFill/>
          </a:ln>
        </p:spPr>
        <p:txBody>
          <a:bodyPr lIns="91425" tIns="91425" rIns="91425" bIns="91425" anchor="ctr" anchorCtr="0">
            <a:noAutofit/>
          </a:bodyPr>
          <a:lstStyle/>
          <a:p>
            <a:pPr lvl="0">
              <a:spcBef>
                <a:spcPts val="0"/>
              </a:spcBef>
              <a:buNone/>
            </a:pPr>
            <a:r>
              <a:rPr lang="en-US" sz="2000" dirty="0">
                <a:solidFill>
                  <a:srgbClr val="3C81C9"/>
                </a:solidFill>
                <a:latin typeface="Lato Light"/>
                <a:ea typeface="Lato"/>
                <a:cs typeface="Lato Light"/>
                <a:sym typeface="Lato"/>
              </a:rPr>
              <a:t>Estimated outcome if person </a:t>
            </a:r>
            <a:r>
              <a:rPr lang="en-US" sz="2000" b="1" i="1" dirty="0">
                <a:solidFill>
                  <a:srgbClr val="3C81C9"/>
                </a:solidFill>
                <a:latin typeface="Lato Light"/>
                <a:ea typeface="Lato"/>
                <a:cs typeface="Lato Light"/>
                <a:sym typeface="Lato"/>
              </a:rPr>
              <a:t>i</a:t>
            </a:r>
            <a:r>
              <a:rPr lang="en-US" sz="2000" dirty="0">
                <a:solidFill>
                  <a:srgbClr val="3C81C9"/>
                </a:solidFill>
                <a:latin typeface="Lato Light"/>
                <a:ea typeface="Lato"/>
                <a:cs typeface="Lato Light"/>
                <a:sym typeface="Lato"/>
              </a:rPr>
              <a:t> was in the </a:t>
            </a:r>
            <a:r>
              <a:rPr lang="en-US" sz="2000" i="1" dirty="0">
                <a:solidFill>
                  <a:srgbClr val="3C81C9"/>
                </a:solidFill>
                <a:latin typeface="Lato Bold Italic"/>
                <a:ea typeface="Lato"/>
                <a:cs typeface="Lato Bold Italic"/>
                <a:sym typeface="Lato"/>
              </a:rPr>
              <a:t>control</a:t>
            </a:r>
            <a:r>
              <a:rPr lang="en-US" sz="2000" dirty="0">
                <a:solidFill>
                  <a:srgbClr val="3C81C9"/>
                </a:solidFill>
                <a:latin typeface="Lato Light"/>
                <a:ea typeface="Lato"/>
                <a:cs typeface="Lato Light"/>
                <a:sym typeface="Lato"/>
              </a:rPr>
              <a:t> group</a:t>
            </a:r>
          </a:p>
        </p:txBody>
      </p:sp>
    </p:spTree>
    <p:extLst>
      <p:ext uri="{BB962C8B-B14F-4D97-AF65-F5344CB8AC3E}">
        <p14:creationId xmlns:p14="http://schemas.microsoft.com/office/powerpoint/2010/main" val="1024372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890775228"/>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20911" name="Equation" r:id="rId3" imgW="2286000" imgH="215900" progId="Equation.3">
                  <p:embed/>
                </p:oleObj>
              </mc:Choice>
              <mc:Fallback>
                <p:oleObj name="Equation" r:id="rId3" imgW="2286000" imgH="215900" progId="Equation.3">
                  <p:embed/>
                  <p:pic>
                    <p:nvPicPr>
                      <p:cNvPr id="0" name=""/>
                      <p:cNvPicPr/>
                      <p:nvPr/>
                    </p:nvPicPr>
                    <p:blipFill>
                      <a:blip r:embed="rId4"/>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91260578"/>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20912"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54993194"/>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20913" name="Equation" r:id="rId7" imgW="876300" imgH="228600" progId="Equation.3">
                  <p:embed/>
                </p:oleObj>
              </mc:Choice>
              <mc:Fallback>
                <p:oleObj name="Equation" r:id="rId7" imgW="876300" imgH="228600" progId="Equation.3">
                  <p:embed/>
                  <p:pic>
                    <p:nvPicPr>
                      <p:cNvPr id="0" name=""/>
                      <p:cNvPicPr/>
                      <p:nvPr/>
                    </p:nvPicPr>
                    <p:blipFill>
                      <a:blip r:embed="rId8"/>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6812957"/>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20914" name="Equation" r:id="rId9" imgW="990600" imgH="215900" progId="Equation.3">
                  <p:embed/>
                </p:oleObj>
              </mc:Choice>
              <mc:Fallback>
                <p:oleObj name="Equation" r:id="rId9" imgW="990600" imgH="215900" progId="Equation.3">
                  <p:embed/>
                  <p:pic>
                    <p:nvPicPr>
                      <p:cNvPr id="0" name=""/>
                      <p:cNvPicPr/>
                      <p:nvPr/>
                    </p:nvPicPr>
                    <p:blipFill>
                      <a:blip r:embed="rId10"/>
                      <a:stretch>
                        <a:fillRect/>
                      </a:stretch>
                    </p:blipFill>
                    <p:spPr>
                      <a:xfrm>
                        <a:off x="465663" y="3246057"/>
                        <a:ext cx="3606793" cy="786096"/>
                      </a:xfrm>
                      <a:prstGeom prst="rect">
                        <a:avLst/>
                      </a:prstGeom>
                    </p:spPr>
                  </p:pic>
                </p:oleObj>
              </mc:Fallback>
            </mc:AlternateContent>
          </a:graphicData>
        </a:graphic>
      </p:graphicFrame>
      <p:sp>
        <p:nvSpPr>
          <p:cNvPr id="9" name="Shape 383"/>
          <p:cNvSpPr/>
          <p:nvPr/>
        </p:nvSpPr>
        <p:spPr>
          <a:xfrm>
            <a:off x="619700" y="966311"/>
            <a:ext cx="8287366" cy="934800"/>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10" name="Shape 384"/>
          <p:cNvSpPr/>
          <p:nvPr/>
        </p:nvSpPr>
        <p:spPr>
          <a:xfrm>
            <a:off x="204050" y="1724871"/>
            <a:ext cx="8287366" cy="860286"/>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8" name="Shape 385"/>
          <p:cNvSpPr txBox="1"/>
          <p:nvPr/>
        </p:nvSpPr>
        <p:spPr>
          <a:xfrm>
            <a:off x="3935100" y="2585157"/>
            <a:ext cx="3728400" cy="660900"/>
          </a:xfrm>
          <a:prstGeom prst="rect">
            <a:avLst/>
          </a:prstGeom>
          <a:noFill/>
          <a:ln>
            <a:noFill/>
          </a:ln>
        </p:spPr>
        <p:txBody>
          <a:bodyPr lIns="91425" tIns="91425" rIns="91425" bIns="91425" anchor="ctr" anchorCtr="0">
            <a:noAutofit/>
          </a:bodyPr>
          <a:lstStyle/>
          <a:p>
            <a:pPr lvl="0">
              <a:spcBef>
                <a:spcPts val="0"/>
              </a:spcBef>
              <a:buNone/>
            </a:pPr>
            <a:r>
              <a:rPr lang="en-US" sz="2000" dirty="0">
                <a:solidFill>
                  <a:srgbClr val="3C81C9"/>
                </a:solidFill>
                <a:latin typeface="Lato Light"/>
                <a:ea typeface="Lato"/>
                <a:cs typeface="Lato Light"/>
                <a:sym typeface="Lato"/>
              </a:rPr>
              <a:t>Estimated outcome if person </a:t>
            </a:r>
            <a:r>
              <a:rPr lang="en-US" sz="2000" b="1" i="1" dirty="0">
                <a:solidFill>
                  <a:srgbClr val="3C81C9"/>
                </a:solidFill>
                <a:latin typeface="Lato Light"/>
                <a:ea typeface="Lato"/>
                <a:cs typeface="Lato Light"/>
                <a:sym typeface="Lato"/>
              </a:rPr>
              <a:t>i</a:t>
            </a:r>
            <a:r>
              <a:rPr lang="en-US" sz="2000" dirty="0">
                <a:solidFill>
                  <a:srgbClr val="3C81C9"/>
                </a:solidFill>
                <a:latin typeface="Lato Light"/>
                <a:ea typeface="Lato"/>
                <a:cs typeface="Lato Light"/>
                <a:sym typeface="Lato"/>
              </a:rPr>
              <a:t> was in </a:t>
            </a:r>
            <a:r>
              <a:rPr lang="en-US" sz="2000" dirty="0" smtClean="0">
                <a:solidFill>
                  <a:srgbClr val="3C81C9"/>
                </a:solidFill>
                <a:latin typeface="Lato Light"/>
                <a:ea typeface="Lato"/>
                <a:cs typeface="Lato Light"/>
                <a:sym typeface="Lato"/>
              </a:rPr>
              <a:t>the </a:t>
            </a:r>
            <a:r>
              <a:rPr lang="en-US" sz="2000" i="1" dirty="0" smtClean="0">
                <a:solidFill>
                  <a:srgbClr val="3C81C9"/>
                </a:solidFill>
                <a:latin typeface="Lato Bold Italic"/>
                <a:ea typeface="Lato"/>
                <a:cs typeface="Lato Bold Italic"/>
                <a:sym typeface="Lato"/>
              </a:rPr>
              <a:t>treatment</a:t>
            </a:r>
            <a:r>
              <a:rPr lang="en-US" sz="2000" dirty="0" smtClean="0">
                <a:solidFill>
                  <a:srgbClr val="3C81C9"/>
                </a:solidFill>
                <a:latin typeface="Lato Light"/>
                <a:ea typeface="Lato"/>
                <a:cs typeface="Lato Light"/>
                <a:sym typeface="Lato"/>
              </a:rPr>
              <a:t> </a:t>
            </a:r>
            <a:r>
              <a:rPr lang="en-US" sz="2000" dirty="0">
                <a:solidFill>
                  <a:srgbClr val="3C81C9"/>
                </a:solidFill>
                <a:latin typeface="Lato Light"/>
                <a:ea typeface="Lato"/>
                <a:cs typeface="Lato Light"/>
                <a:sym typeface="Lato"/>
              </a:rPr>
              <a:t>group</a:t>
            </a:r>
          </a:p>
        </p:txBody>
      </p:sp>
      <p:sp>
        <p:nvSpPr>
          <p:cNvPr id="11" name="Shape 384"/>
          <p:cNvSpPr/>
          <p:nvPr/>
        </p:nvSpPr>
        <p:spPr>
          <a:xfrm>
            <a:off x="0" y="3325063"/>
            <a:ext cx="8287366" cy="797667"/>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172259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Very Simple Linear Model</a:t>
            </a:r>
            <a:endParaRPr lang="en-US" dirty="0">
              <a:latin typeface="Lato Light"/>
              <a:cs typeface="Lato Ligh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24818226"/>
              </p:ext>
            </p:extLst>
          </p:nvPr>
        </p:nvGraphicFramePr>
        <p:xfrm>
          <a:off x="550333" y="1064896"/>
          <a:ext cx="8267569" cy="780826"/>
        </p:xfrm>
        <a:graphic>
          <a:graphicData uri="http://schemas.openxmlformats.org/presentationml/2006/ole">
            <mc:AlternateContent xmlns:mc="http://schemas.openxmlformats.org/markup-compatibility/2006">
              <mc:Choice xmlns:v="urn:schemas-microsoft-com:vml" Requires="v">
                <p:oleObj spid="_x0000_s17839" name="Equation" r:id="rId3" imgW="2286000" imgH="215900" progId="Equation.3">
                  <p:embed/>
                </p:oleObj>
              </mc:Choice>
              <mc:Fallback>
                <p:oleObj name="Equation" r:id="rId3" imgW="2286000" imgH="215900" progId="Equation.3">
                  <p:embed/>
                  <p:pic>
                    <p:nvPicPr>
                      <p:cNvPr id="0" name=""/>
                      <p:cNvPicPr/>
                      <p:nvPr/>
                    </p:nvPicPr>
                    <p:blipFill>
                      <a:blip r:embed="rId4"/>
                      <a:stretch>
                        <a:fillRect/>
                      </a:stretch>
                    </p:blipFill>
                    <p:spPr>
                      <a:xfrm>
                        <a:off x="550333" y="1064896"/>
                        <a:ext cx="8267569" cy="78082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69936795"/>
              </p:ext>
            </p:extLst>
          </p:nvPr>
        </p:nvGraphicFramePr>
        <p:xfrm>
          <a:off x="517519" y="1828800"/>
          <a:ext cx="3173413" cy="793750"/>
        </p:xfrm>
        <a:graphic>
          <a:graphicData uri="http://schemas.openxmlformats.org/presentationml/2006/ole">
            <mc:AlternateContent xmlns:mc="http://schemas.openxmlformats.org/markup-compatibility/2006">
              <mc:Choice xmlns:v="urn:schemas-microsoft-com:vml" Requires="v">
                <p:oleObj spid="_x0000_s17840"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517519" y="1828800"/>
                        <a:ext cx="3173413"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38691110"/>
              </p:ext>
            </p:extLst>
          </p:nvPr>
        </p:nvGraphicFramePr>
        <p:xfrm>
          <a:off x="506410" y="2522538"/>
          <a:ext cx="3041650" cy="793750"/>
        </p:xfrm>
        <a:graphic>
          <a:graphicData uri="http://schemas.openxmlformats.org/presentationml/2006/ole">
            <mc:AlternateContent xmlns:mc="http://schemas.openxmlformats.org/markup-compatibility/2006">
              <mc:Choice xmlns:v="urn:schemas-microsoft-com:vml" Requires="v">
                <p:oleObj spid="_x0000_s17841" name="Equation" r:id="rId7" imgW="876300" imgH="228600" progId="Equation.3">
                  <p:embed/>
                </p:oleObj>
              </mc:Choice>
              <mc:Fallback>
                <p:oleObj name="Equation" r:id="rId7" imgW="876300" imgH="228600" progId="Equation.3">
                  <p:embed/>
                  <p:pic>
                    <p:nvPicPr>
                      <p:cNvPr id="0" name=""/>
                      <p:cNvPicPr/>
                      <p:nvPr/>
                    </p:nvPicPr>
                    <p:blipFill>
                      <a:blip r:embed="rId8"/>
                      <a:stretch>
                        <a:fillRect/>
                      </a:stretch>
                    </p:blipFill>
                    <p:spPr>
                      <a:xfrm>
                        <a:off x="506410" y="2522538"/>
                        <a:ext cx="3041650" cy="793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52188414"/>
              </p:ext>
            </p:extLst>
          </p:nvPr>
        </p:nvGraphicFramePr>
        <p:xfrm>
          <a:off x="465663" y="3246057"/>
          <a:ext cx="3606793" cy="786096"/>
        </p:xfrm>
        <a:graphic>
          <a:graphicData uri="http://schemas.openxmlformats.org/presentationml/2006/ole">
            <mc:AlternateContent xmlns:mc="http://schemas.openxmlformats.org/markup-compatibility/2006">
              <mc:Choice xmlns:v="urn:schemas-microsoft-com:vml" Requires="v">
                <p:oleObj spid="_x0000_s17842" name="Equation" r:id="rId9" imgW="990600" imgH="215900" progId="Equation.3">
                  <p:embed/>
                </p:oleObj>
              </mc:Choice>
              <mc:Fallback>
                <p:oleObj name="Equation" r:id="rId9" imgW="990600" imgH="215900" progId="Equation.3">
                  <p:embed/>
                  <p:pic>
                    <p:nvPicPr>
                      <p:cNvPr id="0" name=""/>
                      <p:cNvPicPr/>
                      <p:nvPr/>
                    </p:nvPicPr>
                    <p:blipFill>
                      <a:blip r:embed="rId10"/>
                      <a:stretch>
                        <a:fillRect/>
                      </a:stretch>
                    </p:blipFill>
                    <p:spPr>
                      <a:xfrm>
                        <a:off x="465663" y="3246057"/>
                        <a:ext cx="3606793" cy="786096"/>
                      </a:xfrm>
                      <a:prstGeom prst="rect">
                        <a:avLst/>
                      </a:prstGeom>
                    </p:spPr>
                  </p:pic>
                </p:oleObj>
              </mc:Fallback>
            </mc:AlternateContent>
          </a:graphicData>
        </a:graphic>
      </p:graphicFrame>
      <p:sp>
        <p:nvSpPr>
          <p:cNvPr id="8" name="Shape 403"/>
          <p:cNvSpPr/>
          <p:nvPr/>
        </p:nvSpPr>
        <p:spPr>
          <a:xfrm>
            <a:off x="455600" y="1110250"/>
            <a:ext cx="8216400" cy="2206038"/>
          </a:xfrm>
          <a:prstGeom prst="rect">
            <a:avLst/>
          </a:prstGeom>
          <a:solidFill>
            <a:srgbClr val="FFFFFF">
              <a:alpha val="93460"/>
            </a:srgbClr>
          </a:solidFill>
          <a:ln>
            <a:noFill/>
          </a:ln>
        </p:spPr>
        <p:txBody>
          <a:bodyPr lIns="91425" tIns="91425" rIns="91425" bIns="91425" anchor="ctr" anchorCtr="0">
            <a:noAutofit/>
          </a:bodyPr>
          <a:lstStyle/>
          <a:p>
            <a:pPr lvl="0">
              <a:spcBef>
                <a:spcPts val="0"/>
              </a:spcBef>
              <a:buNone/>
            </a:pPr>
            <a:endParaRPr/>
          </a:p>
        </p:txBody>
      </p:sp>
      <p:sp>
        <p:nvSpPr>
          <p:cNvPr id="9" name="Shape 404"/>
          <p:cNvSpPr txBox="1"/>
          <p:nvPr/>
        </p:nvSpPr>
        <p:spPr>
          <a:xfrm>
            <a:off x="4206084" y="3254524"/>
            <a:ext cx="3728400" cy="660900"/>
          </a:xfrm>
          <a:prstGeom prst="rect">
            <a:avLst/>
          </a:prstGeom>
          <a:noFill/>
          <a:ln>
            <a:noFill/>
          </a:ln>
        </p:spPr>
        <p:txBody>
          <a:bodyPr lIns="91425" tIns="91425" rIns="91425" bIns="91425" anchor="ctr" anchorCtr="0">
            <a:noAutofit/>
          </a:bodyPr>
          <a:lstStyle/>
          <a:p>
            <a:pPr lvl="0" rtl="0">
              <a:spcBef>
                <a:spcPts val="0"/>
              </a:spcBef>
              <a:buNone/>
            </a:pPr>
            <a:r>
              <a:rPr lang="en-US" sz="2000" dirty="0">
                <a:solidFill>
                  <a:srgbClr val="3C81C9"/>
                </a:solidFill>
                <a:latin typeface="Lato Light"/>
                <a:ea typeface="Lato"/>
                <a:cs typeface="Lato Light"/>
                <a:sym typeface="Lato"/>
              </a:rPr>
              <a:t>Estimated </a:t>
            </a:r>
            <a:r>
              <a:rPr lang="en-US" sz="2000" i="1" dirty="0">
                <a:solidFill>
                  <a:srgbClr val="3C81C9"/>
                </a:solidFill>
                <a:latin typeface="Lato Bold Italic"/>
                <a:ea typeface="Lato"/>
                <a:cs typeface="Lato Bold Italic"/>
                <a:sym typeface="Lato"/>
              </a:rPr>
              <a:t>treatment effect </a:t>
            </a:r>
            <a:r>
              <a:rPr lang="en-US" sz="2000" dirty="0">
                <a:solidFill>
                  <a:srgbClr val="3C81C9"/>
                </a:solidFill>
                <a:latin typeface="Lato Light"/>
                <a:ea typeface="Lato"/>
                <a:cs typeface="Lato Light"/>
                <a:sym typeface="Lato"/>
              </a:rPr>
              <a:t>for person </a:t>
            </a:r>
            <a:r>
              <a:rPr lang="en-US" sz="2000" b="1" i="1" dirty="0">
                <a:solidFill>
                  <a:srgbClr val="3C81C9"/>
                </a:solidFill>
                <a:latin typeface="Lato Light"/>
                <a:ea typeface="Lato"/>
                <a:cs typeface="Lato Light"/>
                <a:sym typeface="Lato"/>
              </a:rPr>
              <a:t>i</a:t>
            </a:r>
          </a:p>
        </p:txBody>
      </p:sp>
    </p:spTree>
    <p:extLst>
      <p:ext uri="{BB962C8B-B14F-4D97-AF65-F5344CB8AC3E}">
        <p14:creationId xmlns:p14="http://schemas.microsoft.com/office/powerpoint/2010/main" val="13277388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txBox="1">
            <a:spLocks/>
          </p:cNvSpPr>
          <p:nvPr/>
        </p:nvSpPr>
        <p:spPr bwMode="auto">
          <a:xfrm>
            <a:off x="4023355" y="1094087"/>
            <a:ext cx="4367112" cy="428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r>
              <a:rPr lang="en-US" dirty="0">
                <a:solidFill>
                  <a:srgbClr val="000000"/>
                </a:solidFill>
                <a:latin typeface="Lato Light"/>
                <a:cs typeface="Lato Light"/>
              </a:rPr>
              <a:t>A CART-like or random forest-like algorithm but with an altered split criterion for estimating heterogeneous treatment effects</a:t>
            </a:r>
          </a:p>
          <a:p>
            <a:pPr marL="0" indent="0">
              <a:buNone/>
            </a:pPr>
            <a:endParaRPr lang="en-US" dirty="0" smtClean="0">
              <a:solidFill>
                <a:srgbClr val="000000"/>
              </a:solidFill>
              <a:latin typeface="Lato Light"/>
              <a:cs typeface="Lato Light"/>
            </a:endParaRPr>
          </a:p>
        </p:txBody>
      </p:sp>
      <p:sp>
        <p:nvSpPr>
          <p:cNvPr id="3" name="Title 2"/>
          <p:cNvSpPr>
            <a:spLocks noGrp="1"/>
          </p:cNvSpPr>
          <p:nvPr>
            <p:ph type="title"/>
          </p:nvPr>
        </p:nvSpPr>
        <p:spPr/>
        <p:txBody>
          <a:bodyPr/>
          <a:lstStyle/>
          <a:p>
            <a:r>
              <a:rPr lang="en-US" dirty="0" smtClean="0">
                <a:latin typeface="Lato Light"/>
                <a:cs typeface="Lato Light"/>
              </a:rPr>
              <a:t>A More Advanced Model: Causal Trees</a:t>
            </a:r>
            <a:endParaRPr lang="en-US" dirty="0">
              <a:latin typeface="Lato Light"/>
              <a:cs typeface="Lato Light"/>
            </a:endParaRPr>
          </a:p>
        </p:txBody>
      </p:sp>
      <p:cxnSp>
        <p:nvCxnSpPr>
          <p:cNvPr id="4" name="Straight Connector 3"/>
          <p:cNvCxnSpPr/>
          <p:nvPr/>
        </p:nvCxnSpPr>
        <p:spPr bwMode="auto">
          <a:xfrm>
            <a:off x="1001345" y="755407"/>
            <a:ext cx="0" cy="276809"/>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492237" y="1048682"/>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p:nvPr/>
        </p:nvCxnSpPr>
        <p:spPr bwMode="auto">
          <a:xfrm rot="16200000" flipH="1">
            <a:off x="1001300" y="1032262"/>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5" name="Group 24"/>
          <p:cNvGrpSpPr/>
          <p:nvPr/>
        </p:nvGrpSpPr>
        <p:grpSpPr>
          <a:xfrm>
            <a:off x="1034699" y="1557791"/>
            <a:ext cx="1018128" cy="1204442"/>
            <a:chOff x="3886405" y="1193489"/>
            <a:chExt cx="1018128" cy="1204442"/>
          </a:xfrm>
        </p:grpSpPr>
        <p:cxnSp>
          <p:nvCxnSpPr>
            <p:cNvPr id="26" name="Straight Connector 25"/>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0" name="Group 29"/>
          <p:cNvGrpSpPr/>
          <p:nvPr/>
        </p:nvGrpSpPr>
        <p:grpSpPr>
          <a:xfrm>
            <a:off x="543635" y="2755812"/>
            <a:ext cx="1018128" cy="1204442"/>
            <a:chOff x="3886405" y="1193489"/>
            <a:chExt cx="1018128" cy="1204442"/>
          </a:xfrm>
        </p:grpSpPr>
        <p:cxnSp>
          <p:nvCxnSpPr>
            <p:cNvPr id="31" name="Straight Connector 30"/>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Elbow Connector 32"/>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4" name="TextBox 33"/>
          <p:cNvSpPr txBox="1"/>
          <p:nvPr/>
        </p:nvSpPr>
        <p:spPr>
          <a:xfrm>
            <a:off x="5113897" y="726363"/>
            <a:ext cx="5410200" cy="338554"/>
          </a:xfrm>
          <a:prstGeom prst="rect">
            <a:avLst/>
          </a:prstGeom>
          <a:noFill/>
        </p:spPr>
        <p:txBody>
          <a:bodyPr wrap="square" rtlCol="0">
            <a:spAutoFit/>
          </a:bodyPr>
          <a:lstStyle/>
          <a:p>
            <a:r>
              <a:rPr lang="en-US" sz="1600" u="sng" dirty="0" smtClean="0">
                <a:latin typeface="Lato Light"/>
                <a:cs typeface="Lato Light"/>
              </a:rPr>
              <a:t>Athey and Imbens, </a:t>
            </a:r>
            <a:r>
              <a:rPr lang="de-DE" sz="1600" u="sng" dirty="0" smtClean="0">
                <a:latin typeface="Lato Light"/>
                <a:cs typeface="Lato Light"/>
              </a:rPr>
              <a:t>arxiv:1504.01132v3</a:t>
            </a:r>
            <a:endParaRPr lang="en-US" sz="1600" u="sng" dirty="0">
              <a:latin typeface="Lato Light"/>
              <a:cs typeface="Lato Light"/>
            </a:endParaRPr>
          </a:p>
        </p:txBody>
      </p:sp>
      <p:sp>
        <p:nvSpPr>
          <p:cNvPr id="36" name="Oval 35"/>
          <p:cNvSpPr/>
          <p:nvPr/>
        </p:nvSpPr>
        <p:spPr bwMode="auto">
          <a:xfrm>
            <a:off x="298421" y="1557793"/>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64033" y="2005019"/>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a</a:t>
            </a:r>
            <a:endParaRPr lang="en-US" sz="1200" b="1" dirty="0">
              <a:latin typeface="Lato Light"/>
              <a:cs typeface="Lato Light"/>
            </a:endParaRPr>
          </a:p>
        </p:txBody>
      </p:sp>
      <p:sp>
        <p:nvSpPr>
          <p:cNvPr id="43" name="TextBox 42"/>
          <p:cNvSpPr txBox="1"/>
          <p:nvPr/>
        </p:nvSpPr>
        <p:spPr>
          <a:xfrm>
            <a:off x="1758795" y="3219974"/>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b</a:t>
            </a:r>
            <a:endParaRPr lang="en-US" sz="1200" b="1" dirty="0">
              <a:latin typeface="Lato Light"/>
              <a:cs typeface="Lato Light"/>
            </a:endParaRPr>
          </a:p>
        </p:txBody>
      </p:sp>
      <p:sp>
        <p:nvSpPr>
          <p:cNvPr id="44" name="TextBox 43"/>
          <p:cNvSpPr txBox="1"/>
          <p:nvPr/>
        </p:nvSpPr>
        <p:spPr>
          <a:xfrm>
            <a:off x="233866" y="4353835"/>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c</a:t>
            </a:r>
            <a:endParaRPr lang="en-US" sz="1200" b="1" dirty="0">
              <a:latin typeface="Lato Light"/>
              <a:cs typeface="Lato Light"/>
            </a:endParaRPr>
          </a:p>
        </p:txBody>
      </p:sp>
      <p:sp>
        <p:nvSpPr>
          <p:cNvPr id="45" name="TextBox 44"/>
          <p:cNvSpPr txBox="1"/>
          <p:nvPr/>
        </p:nvSpPr>
        <p:spPr>
          <a:xfrm>
            <a:off x="1286914" y="4360719"/>
            <a:ext cx="965200" cy="276999"/>
          </a:xfrm>
          <a:prstGeom prst="rect">
            <a:avLst/>
          </a:prstGeom>
          <a:noFill/>
        </p:spPr>
        <p:txBody>
          <a:bodyPr wrap="square" rtlCol="0">
            <a:spAutoFit/>
          </a:bodyPr>
          <a:lstStyle/>
          <a:p>
            <a:r>
              <a:rPr lang="en-US" sz="1200" b="1" dirty="0" smtClean="0">
                <a:latin typeface="Lato Light"/>
                <a:cs typeface="Lato Light"/>
              </a:rPr>
              <a:t>leaf d</a:t>
            </a:r>
            <a:endParaRPr lang="en-US" sz="1200" b="1" dirty="0">
              <a:latin typeface="Lato Light"/>
              <a:cs typeface="Lato Light"/>
            </a:endParaRPr>
          </a:p>
        </p:txBody>
      </p:sp>
      <p:graphicFrame>
        <p:nvGraphicFramePr>
          <p:cNvPr id="49" name="Object 48"/>
          <p:cNvGraphicFramePr>
            <a:graphicFrameLocks noChangeAspect="1"/>
          </p:cNvGraphicFramePr>
          <p:nvPr>
            <p:extLst>
              <p:ext uri="{D42A27DB-BD31-4B8C-83A1-F6EECF244321}">
                <p14:modId xmlns:p14="http://schemas.microsoft.com/office/powerpoint/2010/main" val="782268943"/>
              </p:ext>
            </p:extLst>
          </p:nvPr>
        </p:nvGraphicFramePr>
        <p:xfrm>
          <a:off x="1098214" y="1032216"/>
          <a:ext cx="927100" cy="190500"/>
        </p:xfrm>
        <a:graphic>
          <a:graphicData uri="http://schemas.openxmlformats.org/presentationml/2006/ole">
            <mc:AlternateContent xmlns:mc="http://schemas.openxmlformats.org/markup-compatibility/2006">
              <mc:Choice xmlns:v="urn:schemas-microsoft-com:vml" Requires="v">
                <p:oleObj spid="_x0000_s6876" name="Equation" r:id="rId4" imgW="927100" imgH="190500" progId="Equation.3">
                  <p:embed/>
                </p:oleObj>
              </mc:Choice>
              <mc:Fallback>
                <p:oleObj name="Equation" r:id="rId4" imgW="927100" imgH="190500" progId="Equation.3">
                  <p:embed/>
                  <p:pic>
                    <p:nvPicPr>
                      <p:cNvPr id="0" name=""/>
                      <p:cNvPicPr/>
                      <p:nvPr/>
                    </p:nvPicPr>
                    <p:blipFill>
                      <a:blip r:embed="rId5"/>
                      <a:stretch>
                        <a:fillRect/>
                      </a:stretch>
                    </p:blipFill>
                    <p:spPr>
                      <a:xfrm>
                        <a:off x="1098214" y="1032216"/>
                        <a:ext cx="927100" cy="190500"/>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91087716"/>
              </p:ext>
            </p:extLst>
          </p:nvPr>
        </p:nvGraphicFramePr>
        <p:xfrm>
          <a:off x="1601247" y="2180418"/>
          <a:ext cx="482600" cy="203200"/>
        </p:xfrm>
        <a:graphic>
          <a:graphicData uri="http://schemas.openxmlformats.org/presentationml/2006/ole">
            <mc:AlternateContent xmlns:mc="http://schemas.openxmlformats.org/markup-compatibility/2006">
              <mc:Choice xmlns:v="urn:schemas-microsoft-com:vml" Requires="v">
                <p:oleObj spid="_x0000_s6877" name="Equation" r:id="rId6" imgW="482600" imgH="203200" progId="Equation.3">
                  <p:embed/>
                </p:oleObj>
              </mc:Choice>
              <mc:Fallback>
                <p:oleObj name="Equation" r:id="rId6" imgW="482600" imgH="203200" progId="Equation.3">
                  <p:embed/>
                  <p:pic>
                    <p:nvPicPr>
                      <p:cNvPr id="0" name=""/>
                      <p:cNvPicPr/>
                      <p:nvPr/>
                    </p:nvPicPr>
                    <p:blipFill>
                      <a:blip r:embed="rId7"/>
                      <a:stretch>
                        <a:fillRect/>
                      </a:stretch>
                    </p:blipFill>
                    <p:spPr>
                      <a:xfrm>
                        <a:off x="1601247" y="2180418"/>
                        <a:ext cx="482600" cy="203200"/>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1341222006"/>
              </p:ext>
            </p:extLst>
          </p:nvPr>
        </p:nvGraphicFramePr>
        <p:xfrm>
          <a:off x="2108593" y="2497829"/>
          <a:ext cx="342900" cy="177800"/>
        </p:xfrm>
        <a:graphic>
          <a:graphicData uri="http://schemas.openxmlformats.org/presentationml/2006/ole">
            <mc:AlternateContent xmlns:mc="http://schemas.openxmlformats.org/markup-compatibility/2006">
              <mc:Choice xmlns:v="urn:schemas-microsoft-com:vml" Requires="v">
                <p:oleObj spid="_x0000_s6878" name="Equation" r:id="rId8" imgW="342900" imgH="177800" progId="Equation.3">
                  <p:embed/>
                </p:oleObj>
              </mc:Choice>
              <mc:Fallback>
                <p:oleObj name="Equation" r:id="rId8" imgW="342900" imgH="177800" progId="Equation.3">
                  <p:embed/>
                  <p:pic>
                    <p:nvPicPr>
                      <p:cNvPr id="0" name=""/>
                      <p:cNvPicPr/>
                      <p:nvPr/>
                    </p:nvPicPr>
                    <p:blipFill>
                      <a:blip r:embed="rId9"/>
                      <a:stretch>
                        <a:fillRect/>
                      </a:stretch>
                    </p:blipFill>
                    <p:spPr>
                      <a:xfrm>
                        <a:off x="2108593" y="2497829"/>
                        <a:ext cx="342900" cy="17780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1012170166"/>
              </p:ext>
            </p:extLst>
          </p:nvPr>
        </p:nvGraphicFramePr>
        <p:xfrm>
          <a:off x="484033" y="2521112"/>
          <a:ext cx="469900" cy="203200"/>
        </p:xfrm>
        <a:graphic>
          <a:graphicData uri="http://schemas.openxmlformats.org/presentationml/2006/ole">
            <mc:AlternateContent xmlns:mc="http://schemas.openxmlformats.org/markup-compatibility/2006">
              <mc:Choice xmlns:v="urn:schemas-microsoft-com:vml" Requires="v">
                <p:oleObj spid="_x0000_s6879" name="Equation" r:id="rId10" imgW="469900" imgH="203200" progId="Equation.3">
                  <p:embed/>
                </p:oleObj>
              </mc:Choice>
              <mc:Fallback>
                <p:oleObj name="Equation" r:id="rId10" imgW="469900" imgH="203200" progId="Equation.3">
                  <p:embed/>
                  <p:pic>
                    <p:nvPicPr>
                      <p:cNvPr id="0" name=""/>
                      <p:cNvPicPr/>
                      <p:nvPr/>
                    </p:nvPicPr>
                    <p:blipFill>
                      <a:blip r:embed="rId11"/>
                      <a:stretch>
                        <a:fillRect/>
                      </a:stretch>
                    </p:blipFill>
                    <p:spPr>
                      <a:xfrm>
                        <a:off x="484033" y="2521112"/>
                        <a:ext cx="469900" cy="2032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927807594"/>
              </p:ext>
            </p:extLst>
          </p:nvPr>
        </p:nvGraphicFramePr>
        <p:xfrm>
          <a:off x="399372" y="3429241"/>
          <a:ext cx="571500" cy="203200"/>
        </p:xfrm>
        <a:graphic>
          <a:graphicData uri="http://schemas.openxmlformats.org/presentationml/2006/ole">
            <mc:AlternateContent xmlns:mc="http://schemas.openxmlformats.org/markup-compatibility/2006">
              <mc:Choice xmlns:v="urn:schemas-microsoft-com:vml" Requires="v">
                <p:oleObj spid="_x0000_s6880" name="Equation" r:id="rId12" imgW="571500" imgH="203200" progId="Equation.3">
                  <p:embed/>
                </p:oleObj>
              </mc:Choice>
              <mc:Fallback>
                <p:oleObj name="Equation" r:id="rId12" imgW="571500" imgH="203200" progId="Equation.3">
                  <p:embed/>
                  <p:pic>
                    <p:nvPicPr>
                      <p:cNvPr id="0" name=""/>
                      <p:cNvPicPr/>
                      <p:nvPr/>
                    </p:nvPicPr>
                    <p:blipFill>
                      <a:blip r:embed="rId13"/>
                      <a:stretch>
                        <a:fillRect/>
                      </a:stretch>
                    </p:blipFill>
                    <p:spPr>
                      <a:xfrm>
                        <a:off x="399372" y="3429241"/>
                        <a:ext cx="571500" cy="203200"/>
                      </a:xfrm>
                      <a:prstGeom prst="rect">
                        <a:avLst/>
                      </a:prstGeom>
                    </p:spPr>
                  </p:pic>
                </p:oleObj>
              </mc:Fallback>
            </mc:AlternateContent>
          </a:graphicData>
        </a:graphic>
      </p:graphicFrame>
      <p:sp>
        <p:nvSpPr>
          <p:cNvPr id="57" name="Pie 56"/>
          <p:cNvSpPr/>
          <p:nvPr/>
        </p:nvSpPr>
        <p:spPr bwMode="auto">
          <a:xfrm>
            <a:off x="306226" y="1557791"/>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Oval 57"/>
          <p:cNvSpPr/>
          <p:nvPr/>
        </p:nvSpPr>
        <p:spPr bwMode="auto">
          <a:xfrm>
            <a:off x="1842547" y="2762231"/>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Pie 58"/>
          <p:cNvSpPr/>
          <p:nvPr/>
        </p:nvSpPr>
        <p:spPr bwMode="auto">
          <a:xfrm>
            <a:off x="1850352" y="2762229"/>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Oval 59"/>
          <p:cNvSpPr/>
          <p:nvPr/>
        </p:nvSpPr>
        <p:spPr bwMode="auto">
          <a:xfrm>
            <a:off x="325548" y="3960256"/>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Pie 60"/>
          <p:cNvSpPr/>
          <p:nvPr/>
        </p:nvSpPr>
        <p:spPr bwMode="auto">
          <a:xfrm>
            <a:off x="333353" y="3960254"/>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2" name="Oval 61"/>
          <p:cNvSpPr/>
          <p:nvPr/>
        </p:nvSpPr>
        <p:spPr bwMode="auto">
          <a:xfrm>
            <a:off x="1343677" y="3960258"/>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Pie 62"/>
          <p:cNvSpPr/>
          <p:nvPr/>
        </p:nvSpPr>
        <p:spPr bwMode="auto">
          <a:xfrm>
            <a:off x="1351482" y="3960256"/>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Rounded Rectangle 63"/>
          <p:cNvSpPr/>
          <p:nvPr/>
        </p:nvSpPr>
        <p:spPr bwMode="auto">
          <a:xfrm>
            <a:off x="2235795" y="1043285"/>
            <a:ext cx="431395" cy="135467"/>
          </a:xfrm>
          <a:prstGeom prst="roundRect">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Rounded Rectangle 64"/>
          <p:cNvSpPr/>
          <p:nvPr/>
        </p:nvSpPr>
        <p:spPr bwMode="auto">
          <a:xfrm>
            <a:off x="2227531" y="1263418"/>
            <a:ext cx="431395" cy="135467"/>
          </a:xfrm>
          <a:prstGeom prst="roundRect">
            <a:avLst/>
          </a:prstGeom>
          <a:solidFill>
            <a:srgbClr val="306BB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TextBox 65"/>
          <p:cNvSpPr txBox="1"/>
          <p:nvPr/>
        </p:nvSpPr>
        <p:spPr>
          <a:xfrm>
            <a:off x="2654686" y="972584"/>
            <a:ext cx="1258583" cy="246221"/>
          </a:xfrm>
          <a:prstGeom prst="rect">
            <a:avLst/>
          </a:prstGeom>
          <a:noFill/>
        </p:spPr>
        <p:txBody>
          <a:bodyPr wrap="square" rtlCol="0">
            <a:spAutoFit/>
          </a:bodyPr>
          <a:lstStyle/>
          <a:p>
            <a:r>
              <a:rPr lang="en-US" sz="1000" b="1" dirty="0" smtClean="0">
                <a:latin typeface="Lato light"/>
                <a:cs typeface="Lato light"/>
              </a:rPr>
              <a:t>treatment</a:t>
            </a:r>
            <a:endParaRPr lang="en-US" sz="1000" b="1" dirty="0">
              <a:latin typeface="Lato light"/>
              <a:cs typeface="Lato light"/>
            </a:endParaRPr>
          </a:p>
        </p:txBody>
      </p:sp>
      <p:sp>
        <p:nvSpPr>
          <p:cNvPr id="67" name="TextBox 66"/>
          <p:cNvSpPr txBox="1"/>
          <p:nvPr/>
        </p:nvSpPr>
        <p:spPr>
          <a:xfrm>
            <a:off x="2654680" y="1192720"/>
            <a:ext cx="1258583" cy="246221"/>
          </a:xfrm>
          <a:prstGeom prst="rect">
            <a:avLst/>
          </a:prstGeom>
          <a:noFill/>
        </p:spPr>
        <p:txBody>
          <a:bodyPr wrap="square" rtlCol="0">
            <a:spAutoFit/>
          </a:bodyPr>
          <a:lstStyle/>
          <a:p>
            <a:r>
              <a:rPr lang="en-US" sz="1000" b="1" dirty="0" smtClean="0">
                <a:latin typeface="Lato light"/>
                <a:cs typeface="Lato light"/>
              </a:rPr>
              <a:t>control</a:t>
            </a:r>
            <a:endParaRPr lang="en-US" sz="1000" b="1" dirty="0">
              <a:latin typeface="Lato light"/>
              <a:cs typeface="Lato light"/>
            </a:endParaRPr>
          </a:p>
        </p:txBody>
      </p:sp>
    </p:spTree>
    <p:extLst>
      <p:ext uri="{BB962C8B-B14F-4D97-AF65-F5344CB8AC3E}">
        <p14:creationId xmlns:p14="http://schemas.microsoft.com/office/powerpoint/2010/main" val="91981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txBox="1">
            <a:spLocks/>
          </p:cNvSpPr>
          <p:nvPr/>
        </p:nvSpPr>
        <p:spPr bwMode="auto">
          <a:xfrm>
            <a:off x="4023355" y="1094087"/>
            <a:ext cx="4367112" cy="428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r>
              <a:rPr lang="en-US" dirty="0">
                <a:solidFill>
                  <a:srgbClr val="000000"/>
                </a:solidFill>
                <a:latin typeface="Lato Light"/>
                <a:cs typeface="Lato Light"/>
              </a:rPr>
              <a:t>A CART-like or random forest-like algorithm but with an altered split criterion for estimating heterogeneous treatment effects</a:t>
            </a:r>
          </a:p>
          <a:p>
            <a:r>
              <a:rPr lang="en-US" dirty="0" smtClean="0">
                <a:solidFill>
                  <a:srgbClr val="000000"/>
                </a:solidFill>
                <a:latin typeface="Lato Light"/>
                <a:cs typeface="Lato Light"/>
              </a:rPr>
              <a:t>Choose the split variables and split points from the observable covariates to maximize</a:t>
            </a:r>
          </a:p>
          <a:p>
            <a:endParaRPr lang="en-US" dirty="0" smtClean="0">
              <a:solidFill>
                <a:srgbClr val="000000"/>
              </a:solidFill>
              <a:latin typeface="Lato Light"/>
              <a:cs typeface="Lato Light"/>
            </a:endParaRPr>
          </a:p>
        </p:txBody>
      </p:sp>
      <p:sp>
        <p:nvSpPr>
          <p:cNvPr id="3" name="Title 2"/>
          <p:cNvSpPr>
            <a:spLocks noGrp="1"/>
          </p:cNvSpPr>
          <p:nvPr>
            <p:ph type="title"/>
          </p:nvPr>
        </p:nvSpPr>
        <p:spPr/>
        <p:txBody>
          <a:bodyPr/>
          <a:lstStyle/>
          <a:p>
            <a:r>
              <a:rPr lang="en-US" dirty="0" smtClean="0">
                <a:latin typeface="Lato Light"/>
                <a:cs typeface="Lato Light"/>
              </a:rPr>
              <a:t>A More Advanced Model: Causal Trees</a:t>
            </a:r>
            <a:endParaRPr lang="en-US" dirty="0">
              <a:latin typeface="Lato Light"/>
              <a:cs typeface="Lato Light"/>
            </a:endParaRPr>
          </a:p>
        </p:txBody>
      </p:sp>
      <p:cxnSp>
        <p:nvCxnSpPr>
          <p:cNvPr id="4" name="Straight Connector 3"/>
          <p:cNvCxnSpPr/>
          <p:nvPr/>
        </p:nvCxnSpPr>
        <p:spPr bwMode="auto">
          <a:xfrm>
            <a:off x="1001345" y="755407"/>
            <a:ext cx="0" cy="276809"/>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492237" y="1048682"/>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p:nvPr/>
        </p:nvCxnSpPr>
        <p:spPr bwMode="auto">
          <a:xfrm rot="16200000" flipH="1">
            <a:off x="1001300" y="1032262"/>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5" name="Group 24"/>
          <p:cNvGrpSpPr/>
          <p:nvPr/>
        </p:nvGrpSpPr>
        <p:grpSpPr>
          <a:xfrm>
            <a:off x="1034699" y="1557791"/>
            <a:ext cx="1018128" cy="1204442"/>
            <a:chOff x="3886405" y="1193489"/>
            <a:chExt cx="1018128" cy="1204442"/>
          </a:xfrm>
        </p:grpSpPr>
        <p:cxnSp>
          <p:nvCxnSpPr>
            <p:cNvPr id="26" name="Straight Connector 25"/>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0" name="Group 29"/>
          <p:cNvGrpSpPr/>
          <p:nvPr/>
        </p:nvGrpSpPr>
        <p:grpSpPr>
          <a:xfrm>
            <a:off x="543635" y="2755812"/>
            <a:ext cx="1018128" cy="1204442"/>
            <a:chOff x="3886405" y="1193489"/>
            <a:chExt cx="1018128" cy="1204442"/>
          </a:xfrm>
        </p:grpSpPr>
        <p:cxnSp>
          <p:nvCxnSpPr>
            <p:cNvPr id="31" name="Straight Connector 30"/>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Elbow Connector 32"/>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4" name="TextBox 33"/>
          <p:cNvSpPr txBox="1"/>
          <p:nvPr/>
        </p:nvSpPr>
        <p:spPr>
          <a:xfrm>
            <a:off x="5113897" y="726363"/>
            <a:ext cx="5410200" cy="338554"/>
          </a:xfrm>
          <a:prstGeom prst="rect">
            <a:avLst/>
          </a:prstGeom>
          <a:noFill/>
        </p:spPr>
        <p:txBody>
          <a:bodyPr wrap="square" rtlCol="0">
            <a:spAutoFit/>
          </a:bodyPr>
          <a:lstStyle/>
          <a:p>
            <a:r>
              <a:rPr lang="en-US" sz="1600" u="sng" dirty="0" smtClean="0">
                <a:latin typeface="Lato Light"/>
                <a:cs typeface="Lato Light"/>
              </a:rPr>
              <a:t>Athey and Imbens, </a:t>
            </a:r>
            <a:r>
              <a:rPr lang="de-DE" sz="1600" u="sng" dirty="0" smtClean="0">
                <a:latin typeface="Lato Light"/>
                <a:cs typeface="Lato Light"/>
              </a:rPr>
              <a:t>arxiv:1504.01132v3</a:t>
            </a:r>
            <a:endParaRPr lang="en-US" sz="1600" u="sng" dirty="0">
              <a:latin typeface="Lato Light"/>
              <a:cs typeface="Lato Light"/>
            </a:endParaRPr>
          </a:p>
        </p:txBody>
      </p:sp>
      <p:sp>
        <p:nvSpPr>
          <p:cNvPr id="36" name="Oval 35"/>
          <p:cNvSpPr/>
          <p:nvPr/>
        </p:nvSpPr>
        <p:spPr bwMode="auto">
          <a:xfrm>
            <a:off x="298421" y="1557793"/>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64033" y="2005019"/>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a</a:t>
            </a:r>
            <a:endParaRPr lang="en-US" sz="1200" b="1" dirty="0">
              <a:latin typeface="Lato Light"/>
              <a:cs typeface="Lato Light"/>
            </a:endParaRPr>
          </a:p>
        </p:txBody>
      </p:sp>
      <p:sp>
        <p:nvSpPr>
          <p:cNvPr id="43" name="TextBox 42"/>
          <p:cNvSpPr txBox="1"/>
          <p:nvPr/>
        </p:nvSpPr>
        <p:spPr>
          <a:xfrm>
            <a:off x="1758795" y="3219974"/>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b</a:t>
            </a:r>
            <a:endParaRPr lang="en-US" sz="1200" b="1" dirty="0">
              <a:latin typeface="Lato Light"/>
              <a:cs typeface="Lato Light"/>
            </a:endParaRPr>
          </a:p>
        </p:txBody>
      </p:sp>
      <p:sp>
        <p:nvSpPr>
          <p:cNvPr id="44" name="TextBox 43"/>
          <p:cNvSpPr txBox="1"/>
          <p:nvPr/>
        </p:nvSpPr>
        <p:spPr>
          <a:xfrm>
            <a:off x="233866" y="4353835"/>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c</a:t>
            </a:r>
            <a:endParaRPr lang="en-US" sz="1200" b="1" dirty="0">
              <a:latin typeface="Lato Light"/>
              <a:cs typeface="Lato Light"/>
            </a:endParaRPr>
          </a:p>
        </p:txBody>
      </p:sp>
      <p:sp>
        <p:nvSpPr>
          <p:cNvPr id="45" name="TextBox 44"/>
          <p:cNvSpPr txBox="1"/>
          <p:nvPr/>
        </p:nvSpPr>
        <p:spPr>
          <a:xfrm>
            <a:off x="1286914" y="4360719"/>
            <a:ext cx="965200" cy="276999"/>
          </a:xfrm>
          <a:prstGeom prst="rect">
            <a:avLst/>
          </a:prstGeom>
          <a:noFill/>
        </p:spPr>
        <p:txBody>
          <a:bodyPr wrap="square" rtlCol="0">
            <a:spAutoFit/>
          </a:bodyPr>
          <a:lstStyle/>
          <a:p>
            <a:r>
              <a:rPr lang="en-US" sz="1200" b="1" dirty="0" smtClean="0">
                <a:latin typeface="Lato Light"/>
                <a:cs typeface="Lato Light"/>
              </a:rPr>
              <a:t>leaf d</a:t>
            </a:r>
            <a:endParaRPr lang="en-US" sz="1200" b="1" dirty="0">
              <a:latin typeface="Lato Light"/>
              <a:cs typeface="Lato Light"/>
            </a:endParaRPr>
          </a:p>
        </p:txBody>
      </p:sp>
      <p:graphicFrame>
        <p:nvGraphicFramePr>
          <p:cNvPr id="47" name="Object 46"/>
          <p:cNvGraphicFramePr>
            <a:graphicFrameLocks noChangeAspect="1"/>
          </p:cNvGraphicFramePr>
          <p:nvPr>
            <p:extLst>
              <p:ext uri="{D42A27DB-BD31-4B8C-83A1-F6EECF244321}">
                <p14:modId xmlns:p14="http://schemas.microsoft.com/office/powerpoint/2010/main" val="1554800648"/>
              </p:ext>
            </p:extLst>
          </p:nvPr>
        </p:nvGraphicFramePr>
        <p:xfrm>
          <a:off x="5706567" y="2972830"/>
          <a:ext cx="1124627" cy="932617"/>
        </p:xfrm>
        <a:graphic>
          <a:graphicData uri="http://schemas.openxmlformats.org/presentationml/2006/ole">
            <mc:AlternateContent xmlns:mc="http://schemas.openxmlformats.org/markup-compatibility/2006">
              <mc:Choice xmlns:v="urn:schemas-microsoft-com:vml" Requires="v">
                <p:oleObj spid="_x0000_s30819" name="Equation" r:id="rId4" imgW="520700" imgH="431800" progId="Equation.3">
                  <p:embed/>
                </p:oleObj>
              </mc:Choice>
              <mc:Fallback>
                <p:oleObj name="Equation" r:id="rId4" imgW="520700" imgH="431800" progId="Equation.3">
                  <p:embed/>
                  <p:pic>
                    <p:nvPicPr>
                      <p:cNvPr id="0" name=""/>
                      <p:cNvPicPr/>
                      <p:nvPr/>
                    </p:nvPicPr>
                    <p:blipFill>
                      <a:blip r:embed="rId5"/>
                      <a:stretch>
                        <a:fillRect/>
                      </a:stretch>
                    </p:blipFill>
                    <p:spPr>
                      <a:xfrm>
                        <a:off x="5706567" y="2972830"/>
                        <a:ext cx="1124627" cy="932617"/>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3734911773"/>
              </p:ext>
            </p:extLst>
          </p:nvPr>
        </p:nvGraphicFramePr>
        <p:xfrm>
          <a:off x="1098214" y="1032216"/>
          <a:ext cx="927100" cy="190500"/>
        </p:xfrm>
        <a:graphic>
          <a:graphicData uri="http://schemas.openxmlformats.org/presentationml/2006/ole">
            <mc:AlternateContent xmlns:mc="http://schemas.openxmlformats.org/markup-compatibility/2006">
              <mc:Choice xmlns:v="urn:schemas-microsoft-com:vml" Requires="v">
                <p:oleObj spid="_x0000_s30820" name="Equation" r:id="rId6" imgW="927100" imgH="190500" progId="Equation.3">
                  <p:embed/>
                </p:oleObj>
              </mc:Choice>
              <mc:Fallback>
                <p:oleObj name="Equation" r:id="rId6" imgW="927100" imgH="190500" progId="Equation.3">
                  <p:embed/>
                  <p:pic>
                    <p:nvPicPr>
                      <p:cNvPr id="0" name=""/>
                      <p:cNvPicPr/>
                      <p:nvPr/>
                    </p:nvPicPr>
                    <p:blipFill>
                      <a:blip r:embed="rId7"/>
                      <a:stretch>
                        <a:fillRect/>
                      </a:stretch>
                    </p:blipFill>
                    <p:spPr>
                      <a:xfrm>
                        <a:off x="1098214" y="1032216"/>
                        <a:ext cx="927100" cy="190500"/>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3432052933"/>
              </p:ext>
            </p:extLst>
          </p:nvPr>
        </p:nvGraphicFramePr>
        <p:xfrm>
          <a:off x="1601247" y="2180418"/>
          <a:ext cx="482600" cy="203200"/>
        </p:xfrm>
        <a:graphic>
          <a:graphicData uri="http://schemas.openxmlformats.org/presentationml/2006/ole">
            <mc:AlternateContent xmlns:mc="http://schemas.openxmlformats.org/markup-compatibility/2006">
              <mc:Choice xmlns:v="urn:schemas-microsoft-com:vml" Requires="v">
                <p:oleObj spid="_x0000_s30821" name="Equation" r:id="rId8" imgW="482600" imgH="203200" progId="Equation.3">
                  <p:embed/>
                </p:oleObj>
              </mc:Choice>
              <mc:Fallback>
                <p:oleObj name="Equation" r:id="rId8" imgW="482600" imgH="203200" progId="Equation.3">
                  <p:embed/>
                  <p:pic>
                    <p:nvPicPr>
                      <p:cNvPr id="0" name=""/>
                      <p:cNvPicPr/>
                      <p:nvPr/>
                    </p:nvPicPr>
                    <p:blipFill>
                      <a:blip r:embed="rId9"/>
                      <a:stretch>
                        <a:fillRect/>
                      </a:stretch>
                    </p:blipFill>
                    <p:spPr>
                      <a:xfrm>
                        <a:off x="1601247" y="2180418"/>
                        <a:ext cx="482600" cy="203200"/>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2842244162"/>
              </p:ext>
            </p:extLst>
          </p:nvPr>
        </p:nvGraphicFramePr>
        <p:xfrm>
          <a:off x="2108593" y="2497829"/>
          <a:ext cx="342900" cy="177800"/>
        </p:xfrm>
        <a:graphic>
          <a:graphicData uri="http://schemas.openxmlformats.org/presentationml/2006/ole">
            <mc:AlternateContent xmlns:mc="http://schemas.openxmlformats.org/markup-compatibility/2006">
              <mc:Choice xmlns:v="urn:schemas-microsoft-com:vml" Requires="v">
                <p:oleObj spid="_x0000_s30822" name="Equation" r:id="rId10" imgW="342900" imgH="177800" progId="Equation.3">
                  <p:embed/>
                </p:oleObj>
              </mc:Choice>
              <mc:Fallback>
                <p:oleObj name="Equation" r:id="rId10" imgW="342900" imgH="177800" progId="Equation.3">
                  <p:embed/>
                  <p:pic>
                    <p:nvPicPr>
                      <p:cNvPr id="0" name=""/>
                      <p:cNvPicPr/>
                      <p:nvPr/>
                    </p:nvPicPr>
                    <p:blipFill>
                      <a:blip r:embed="rId11"/>
                      <a:stretch>
                        <a:fillRect/>
                      </a:stretch>
                    </p:blipFill>
                    <p:spPr>
                      <a:xfrm>
                        <a:off x="2108593" y="2497829"/>
                        <a:ext cx="342900" cy="17780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1250618657"/>
              </p:ext>
            </p:extLst>
          </p:nvPr>
        </p:nvGraphicFramePr>
        <p:xfrm>
          <a:off x="484033" y="2521112"/>
          <a:ext cx="469900" cy="203200"/>
        </p:xfrm>
        <a:graphic>
          <a:graphicData uri="http://schemas.openxmlformats.org/presentationml/2006/ole">
            <mc:AlternateContent xmlns:mc="http://schemas.openxmlformats.org/markup-compatibility/2006">
              <mc:Choice xmlns:v="urn:schemas-microsoft-com:vml" Requires="v">
                <p:oleObj spid="_x0000_s30823" name="Equation" r:id="rId12" imgW="469900" imgH="203200" progId="Equation.3">
                  <p:embed/>
                </p:oleObj>
              </mc:Choice>
              <mc:Fallback>
                <p:oleObj name="Equation" r:id="rId12" imgW="469900" imgH="203200" progId="Equation.3">
                  <p:embed/>
                  <p:pic>
                    <p:nvPicPr>
                      <p:cNvPr id="0" name=""/>
                      <p:cNvPicPr/>
                      <p:nvPr/>
                    </p:nvPicPr>
                    <p:blipFill>
                      <a:blip r:embed="rId13"/>
                      <a:stretch>
                        <a:fillRect/>
                      </a:stretch>
                    </p:blipFill>
                    <p:spPr>
                      <a:xfrm>
                        <a:off x="484033" y="2521112"/>
                        <a:ext cx="469900" cy="2032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814677289"/>
              </p:ext>
            </p:extLst>
          </p:nvPr>
        </p:nvGraphicFramePr>
        <p:xfrm>
          <a:off x="399372" y="3429241"/>
          <a:ext cx="571500" cy="203200"/>
        </p:xfrm>
        <a:graphic>
          <a:graphicData uri="http://schemas.openxmlformats.org/presentationml/2006/ole">
            <mc:AlternateContent xmlns:mc="http://schemas.openxmlformats.org/markup-compatibility/2006">
              <mc:Choice xmlns:v="urn:schemas-microsoft-com:vml" Requires="v">
                <p:oleObj spid="_x0000_s30824" name="Equation" r:id="rId14" imgW="571500" imgH="203200" progId="Equation.3">
                  <p:embed/>
                </p:oleObj>
              </mc:Choice>
              <mc:Fallback>
                <p:oleObj name="Equation" r:id="rId14" imgW="571500" imgH="203200" progId="Equation.3">
                  <p:embed/>
                  <p:pic>
                    <p:nvPicPr>
                      <p:cNvPr id="0" name=""/>
                      <p:cNvPicPr/>
                      <p:nvPr/>
                    </p:nvPicPr>
                    <p:blipFill>
                      <a:blip r:embed="rId15"/>
                      <a:stretch>
                        <a:fillRect/>
                      </a:stretch>
                    </p:blipFill>
                    <p:spPr>
                      <a:xfrm>
                        <a:off x="399372" y="3429241"/>
                        <a:ext cx="571500" cy="203200"/>
                      </a:xfrm>
                      <a:prstGeom prst="rect">
                        <a:avLst/>
                      </a:prstGeom>
                    </p:spPr>
                  </p:pic>
                </p:oleObj>
              </mc:Fallback>
            </mc:AlternateContent>
          </a:graphicData>
        </a:graphic>
      </p:graphicFrame>
      <p:sp>
        <p:nvSpPr>
          <p:cNvPr id="57" name="Pie 56"/>
          <p:cNvSpPr/>
          <p:nvPr/>
        </p:nvSpPr>
        <p:spPr bwMode="auto">
          <a:xfrm>
            <a:off x="306226" y="1557791"/>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Oval 57"/>
          <p:cNvSpPr/>
          <p:nvPr/>
        </p:nvSpPr>
        <p:spPr bwMode="auto">
          <a:xfrm>
            <a:off x="1842547" y="2762231"/>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Pie 58"/>
          <p:cNvSpPr/>
          <p:nvPr/>
        </p:nvSpPr>
        <p:spPr bwMode="auto">
          <a:xfrm>
            <a:off x="1850352" y="2762229"/>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Oval 59"/>
          <p:cNvSpPr/>
          <p:nvPr/>
        </p:nvSpPr>
        <p:spPr bwMode="auto">
          <a:xfrm>
            <a:off x="325548" y="3960256"/>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Pie 60"/>
          <p:cNvSpPr/>
          <p:nvPr/>
        </p:nvSpPr>
        <p:spPr bwMode="auto">
          <a:xfrm>
            <a:off x="333353" y="3960254"/>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2" name="Oval 61"/>
          <p:cNvSpPr/>
          <p:nvPr/>
        </p:nvSpPr>
        <p:spPr bwMode="auto">
          <a:xfrm>
            <a:off x="1343677" y="3960258"/>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Pie 62"/>
          <p:cNvSpPr/>
          <p:nvPr/>
        </p:nvSpPr>
        <p:spPr bwMode="auto">
          <a:xfrm>
            <a:off x="1351482" y="3960256"/>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Rounded Rectangle 63"/>
          <p:cNvSpPr/>
          <p:nvPr/>
        </p:nvSpPr>
        <p:spPr bwMode="auto">
          <a:xfrm>
            <a:off x="2235795" y="1043285"/>
            <a:ext cx="431395" cy="135467"/>
          </a:xfrm>
          <a:prstGeom prst="roundRect">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Rounded Rectangle 64"/>
          <p:cNvSpPr/>
          <p:nvPr/>
        </p:nvSpPr>
        <p:spPr bwMode="auto">
          <a:xfrm>
            <a:off x="2227531" y="1263418"/>
            <a:ext cx="431395" cy="135467"/>
          </a:xfrm>
          <a:prstGeom prst="roundRect">
            <a:avLst/>
          </a:prstGeom>
          <a:solidFill>
            <a:srgbClr val="306BB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TextBox 65"/>
          <p:cNvSpPr txBox="1"/>
          <p:nvPr/>
        </p:nvSpPr>
        <p:spPr>
          <a:xfrm>
            <a:off x="2654686" y="972584"/>
            <a:ext cx="1258583" cy="246221"/>
          </a:xfrm>
          <a:prstGeom prst="rect">
            <a:avLst/>
          </a:prstGeom>
          <a:noFill/>
        </p:spPr>
        <p:txBody>
          <a:bodyPr wrap="square" rtlCol="0">
            <a:spAutoFit/>
          </a:bodyPr>
          <a:lstStyle/>
          <a:p>
            <a:r>
              <a:rPr lang="en-US" sz="1000" b="1" dirty="0" smtClean="0">
                <a:latin typeface="Lato light"/>
                <a:cs typeface="Lato light"/>
              </a:rPr>
              <a:t>treatment</a:t>
            </a:r>
            <a:endParaRPr lang="en-US" sz="1000" b="1" dirty="0">
              <a:latin typeface="Lato light"/>
              <a:cs typeface="Lato light"/>
            </a:endParaRPr>
          </a:p>
        </p:txBody>
      </p:sp>
      <p:sp>
        <p:nvSpPr>
          <p:cNvPr id="67" name="TextBox 66"/>
          <p:cNvSpPr txBox="1"/>
          <p:nvPr/>
        </p:nvSpPr>
        <p:spPr>
          <a:xfrm>
            <a:off x="2654680" y="1192720"/>
            <a:ext cx="1258583" cy="246221"/>
          </a:xfrm>
          <a:prstGeom prst="rect">
            <a:avLst/>
          </a:prstGeom>
          <a:noFill/>
        </p:spPr>
        <p:txBody>
          <a:bodyPr wrap="square" rtlCol="0">
            <a:spAutoFit/>
          </a:bodyPr>
          <a:lstStyle/>
          <a:p>
            <a:r>
              <a:rPr lang="en-US" sz="1000" b="1" dirty="0" smtClean="0">
                <a:latin typeface="Lato light"/>
                <a:cs typeface="Lato light"/>
              </a:rPr>
              <a:t>control</a:t>
            </a:r>
            <a:endParaRPr lang="en-US" sz="1000" b="1" dirty="0">
              <a:latin typeface="Lato light"/>
              <a:cs typeface="Lato light"/>
            </a:endParaRPr>
          </a:p>
        </p:txBody>
      </p:sp>
    </p:spTree>
    <p:extLst>
      <p:ext uri="{BB962C8B-B14F-4D97-AF65-F5344CB8AC3E}">
        <p14:creationId xmlns:p14="http://schemas.microsoft.com/office/powerpoint/2010/main" val="821325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More Advanced Model: Causal Trees</a:t>
            </a:r>
            <a:endParaRPr lang="en-US" dirty="0">
              <a:latin typeface="Lato Light"/>
              <a:cs typeface="Lato Light"/>
            </a:endParaRPr>
          </a:p>
        </p:txBody>
      </p:sp>
      <p:cxnSp>
        <p:nvCxnSpPr>
          <p:cNvPr id="4" name="Straight Connector 3"/>
          <p:cNvCxnSpPr/>
          <p:nvPr/>
        </p:nvCxnSpPr>
        <p:spPr bwMode="auto">
          <a:xfrm>
            <a:off x="1001345" y="755407"/>
            <a:ext cx="0" cy="276809"/>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492237" y="1048682"/>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p:nvPr/>
        </p:nvCxnSpPr>
        <p:spPr bwMode="auto">
          <a:xfrm rot="16200000" flipH="1">
            <a:off x="1001300" y="1032262"/>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5" name="Group 24"/>
          <p:cNvGrpSpPr/>
          <p:nvPr/>
        </p:nvGrpSpPr>
        <p:grpSpPr>
          <a:xfrm>
            <a:off x="1034699" y="1557791"/>
            <a:ext cx="1018128" cy="1204442"/>
            <a:chOff x="3886405" y="1193489"/>
            <a:chExt cx="1018128" cy="1204442"/>
          </a:xfrm>
        </p:grpSpPr>
        <p:cxnSp>
          <p:nvCxnSpPr>
            <p:cNvPr id="26" name="Straight Connector 25"/>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0" name="Group 29"/>
          <p:cNvGrpSpPr/>
          <p:nvPr/>
        </p:nvGrpSpPr>
        <p:grpSpPr>
          <a:xfrm>
            <a:off x="543635" y="2755812"/>
            <a:ext cx="1018128" cy="1204442"/>
            <a:chOff x="3886405" y="1193489"/>
            <a:chExt cx="1018128" cy="1204442"/>
          </a:xfrm>
        </p:grpSpPr>
        <p:cxnSp>
          <p:nvCxnSpPr>
            <p:cNvPr id="31" name="Straight Connector 30"/>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Elbow Connector 32"/>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4" name="TextBox 33"/>
          <p:cNvSpPr txBox="1"/>
          <p:nvPr/>
        </p:nvSpPr>
        <p:spPr>
          <a:xfrm>
            <a:off x="5113897" y="726363"/>
            <a:ext cx="5410200" cy="338554"/>
          </a:xfrm>
          <a:prstGeom prst="rect">
            <a:avLst/>
          </a:prstGeom>
          <a:noFill/>
        </p:spPr>
        <p:txBody>
          <a:bodyPr wrap="square" rtlCol="0">
            <a:spAutoFit/>
          </a:bodyPr>
          <a:lstStyle/>
          <a:p>
            <a:r>
              <a:rPr lang="en-US" sz="1600" u="sng" dirty="0" smtClean="0">
                <a:latin typeface="Lato Light"/>
                <a:cs typeface="Lato Light"/>
              </a:rPr>
              <a:t>Athey and Imbens, </a:t>
            </a:r>
            <a:r>
              <a:rPr lang="de-DE" sz="1600" u="sng" dirty="0" smtClean="0">
                <a:latin typeface="Lato Light"/>
                <a:cs typeface="Lato Light"/>
              </a:rPr>
              <a:t>arxiv:1504.01132v3</a:t>
            </a:r>
            <a:endParaRPr lang="en-US" sz="1600" u="sng" dirty="0">
              <a:latin typeface="Lato Light"/>
              <a:cs typeface="Lato Light"/>
            </a:endParaRPr>
          </a:p>
        </p:txBody>
      </p:sp>
      <p:sp>
        <p:nvSpPr>
          <p:cNvPr id="36" name="Oval 35"/>
          <p:cNvSpPr/>
          <p:nvPr/>
        </p:nvSpPr>
        <p:spPr bwMode="auto">
          <a:xfrm>
            <a:off x="298421" y="1557793"/>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64033" y="2005019"/>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a</a:t>
            </a:r>
            <a:endParaRPr lang="en-US" sz="1200" b="1" dirty="0">
              <a:latin typeface="Lato Light"/>
              <a:cs typeface="Lato Light"/>
            </a:endParaRPr>
          </a:p>
        </p:txBody>
      </p:sp>
      <p:sp>
        <p:nvSpPr>
          <p:cNvPr id="43" name="TextBox 42"/>
          <p:cNvSpPr txBox="1"/>
          <p:nvPr/>
        </p:nvSpPr>
        <p:spPr>
          <a:xfrm>
            <a:off x="1758795" y="3219974"/>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b</a:t>
            </a:r>
            <a:endParaRPr lang="en-US" sz="1200" b="1" dirty="0">
              <a:latin typeface="Lato Light"/>
              <a:cs typeface="Lato Light"/>
            </a:endParaRPr>
          </a:p>
        </p:txBody>
      </p:sp>
      <p:sp>
        <p:nvSpPr>
          <p:cNvPr id="44" name="TextBox 43"/>
          <p:cNvSpPr txBox="1"/>
          <p:nvPr/>
        </p:nvSpPr>
        <p:spPr>
          <a:xfrm>
            <a:off x="233866" y="4353835"/>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c</a:t>
            </a:r>
            <a:endParaRPr lang="en-US" sz="1200" b="1" dirty="0">
              <a:latin typeface="Lato Light"/>
              <a:cs typeface="Lato Light"/>
            </a:endParaRPr>
          </a:p>
        </p:txBody>
      </p:sp>
      <p:sp>
        <p:nvSpPr>
          <p:cNvPr id="45" name="TextBox 44"/>
          <p:cNvSpPr txBox="1"/>
          <p:nvPr/>
        </p:nvSpPr>
        <p:spPr>
          <a:xfrm>
            <a:off x="1286914" y="4360719"/>
            <a:ext cx="965200" cy="276999"/>
          </a:xfrm>
          <a:prstGeom prst="rect">
            <a:avLst/>
          </a:prstGeom>
          <a:noFill/>
        </p:spPr>
        <p:txBody>
          <a:bodyPr wrap="square" rtlCol="0">
            <a:spAutoFit/>
          </a:bodyPr>
          <a:lstStyle/>
          <a:p>
            <a:r>
              <a:rPr lang="en-US" sz="1200" b="1" dirty="0" smtClean="0">
                <a:latin typeface="Lato Light"/>
                <a:cs typeface="Lato Light"/>
              </a:rPr>
              <a:t>leaf d</a:t>
            </a:r>
            <a:endParaRPr lang="en-US" sz="1200" b="1" dirty="0">
              <a:latin typeface="Lato Light"/>
              <a:cs typeface="Lato Light"/>
            </a:endParaRPr>
          </a:p>
        </p:txBody>
      </p:sp>
      <p:graphicFrame>
        <p:nvGraphicFramePr>
          <p:cNvPr id="47" name="Object 46"/>
          <p:cNvGraphicFramePr>
            <a:graphicFrameLocks noChangeAspect="1"/>
          </p:cNvGraphicFramePr>
          <p:nvPr>
            <p:extLst>
              <p:ext uri="{D42A27DB-BD31-4B8C-83A1-F6EECF244321}">
                <p14:modId xmlns:p14="http://schemas.microsoft.com/office/powerpoint/2010/main" val="3895037718"/>
              </p:ext>
            </p:extLst>
          </p:nvPr>
        </p:nvGraphicFramePr>
        <p:xfrm>
          <a:off x="5706567" y="2972830"/>
          <a:ext cx="1124627" cy="932617"/>
        </p:xfrm>
        <a:graphic>
          <a:graphicData uri="http://schemas.openxmlformats.org/presentationml/2006/ole">
            <mc:AlternateContent xmlns:mc="http://schemas.openxmlformats.org/markup-compatibility/2006">
              <mc:Choice xmlns:v="urn:schemas-microsoft-com:vml" Requires="v">
                <p:oleObj spid="_x0000_s29811" name="Equation" r:id="rId4" imgW="520700" imgH="431800" progId="Equation.3">
                  <p:embed/>
                </p:oleObj>
              </mc:Choice>
              <mc:Fallback>
                <p:oleObj name="Equation" r:id="rId4" imgW="520700" imgH="431800" progId="Equation.3">
                  <p:embed/>
                  <p:pic>
                    <p:nvPicPr>
                      <p:cNvPr id="0" name=""/>
                      <p:cNvPicPr/>
                      <p:nvPr/>
                    </p:nvPicPr>
                    <p:blipFill>
                      <a:blip r:embed="rId5"/>
                      <a:stretch>
                        <a:fillRect/>
                      </a:stretch>
                    </p:blipFill>
                    <p:spPr>
                      <a:xfrm>
                        <a:off x="5706567" y="2972830"/>
                        <a:ext cx="1124627" cy="932617"/>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1871002693"/>
              </p:ext>
            </p:extLst>
          </p:nvPr>
        </p:nvGraphicFramePr>
        <p:xfrm>
          <a:off x="4758270" y="3992431"/>
          <a:ext cx="2917360" cy="506073"/>
        </p:xfrm>
        <a:graphic>
          <a:graphicData uri="http://schemas.openxmlformats.org/presentationml/2006/ole">
            <mc:AlternateContent xmlns:mc="http://schemas.openxmlformats.org/markup-compatibility/2006">
              <mc:Choice xmlns:v="urn:schemas-microsoft-com:vml" Requires="v">
                <p:oleObj spid="_x0000_s29812" name="Equation" r:id="rId6" imgW="1244600" imgH="215900" progId="Equation.3">
                  <p:embed/>
                </p:oleObj>
              </mc:Choice>
              <mc:Fallback>
                <p:oleObj name="Equation" r:id="rId6" imgW="1244600" imgH="215900" progId="Equation.3">
                  <p:embed/>
                  <p:pic>
                    <p:nvPicPr>
                      <p:cNvPr id="0" name=""/>
                      <p:cNvPicPr/>
                      <p:nvPr/>
                    </p:nvPicPr>
                    <p:blipFill>
                      <a:blip r:embed="rId7"/>
                      <a:stretch>
                        <a:fillRect/>
                      </a:stretch>
                    </p:blipFill>
                    <p:spPr>
                      <a:xfrm>
                        <a:off x="4758270" y="3992431"/>
                        <a:ext cx="2917360" cy="506073"/>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754897064"/>
              </p:ext>
            </p:extLst>
          </p:nvPr>
        </p:nvGraphicFramePr>
        <p:xfrm>
          <a:off x="1098214" y="1032216"/>
          <a:ext cx="927100" cy="190500"/>
        </p:xfrm>
        <a:graphic>
          <a:graphicData uri="http://schemas.openxmlformats.org/presentationml/2006/ole">
            <mc:AlternateContent xmlns:mc="http://schemas.openxmlformats.org/markup-compatibility/2006">
              <mc:Choice xmlns:v="urn:schemas-microsoft-com:vml" Requires="v">
                <p:oleObj spid="_x0000_s29813" name="Equation" r:id="rId8" imgW="927100" imgH="190500" progId="Equation.3">
                  <p:embed/>
                </p:oleObj>
              </mc:Choice>
              <mc:Fallback>
                <p:oleObj name="Equation" r:id="rId8" imgW="927100" imgH="190500" progId="Equation.3">
                  <p:embed/>
                  <p:pic>
                    <p:nvPicPr>
                      <p:cNvPr id="0" name=""/>
                      <p:cNvPicPr/>
                      <p:nvPr/>
                    </p:nvPicPr>
                    <p:blipFill>
                      <a:blip r:embed="rId9"/>
                      <a:stretch>
                        <a:fillRect/>
                      </a:stretch>
                    </p:blipFill>
                    <p:spPr>
                      <a:xfrm>
                        <a:off x="1098214" y="1032216"/>
                        <a:ext cx="927100" cy="190500"/>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334174156"/>
              </p:ext>
            </p:extLst>
          </p:nvPr>
        </p:nvGraphicFramePr>
        <p:xfrm>
          <a:off x="1601247" y="2180418"/>
          <a:ext cx="482600" cy="203200"/>
        </p:xfrm>
        <a:graphic>
          <a:graphicData uri="http://schemas.openxmlformats.org/presentationml/2006/ole">
            <mc:AlternateContent xmlns:mc="http://schemas.openxmlformats.org/markup-compatibility/2006">
              <mc:Choice xmlns:v="urn:schemas-microsoft-com:vml" Requires="v">
                <p:oleObj spid="_x0000_s29814" name="Equation" r:id="rId10" imgW="482600" imgH="203200" progId="Equation.3">
                  <p:embed/>
                </p:oleObj>
              </mc:Choice>
              <mc:Fallback>
                <p:oleObj name="Equation" r:id="rId10" imgW="482600" imgH="203200" progId="Equation.3">
                  <p:embed/>
                  <p:pic>
                    <p:nvPicPr>
                      <p:cNvPr id="0" name=""/>
                      <p:cNvPicPr/>
                      <p:nvPr/>
                    </p:nvPicPr>
                    <p:blipFill>
                      <a:blip r:embed="rId11"/>
                      <a:stretch>
                        <a:fillRect/>
                      </a:stretch>
                    </p:blipFill>
                    <p:spPr>
                      <a:xfrm>
                        <a:off x="1601247" y="2180418"/>
                        <a:ext cx="482600" cy="203200"/>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3203124905"/>
              </p:ext>
            </p:extLst>
          </p:nvPr>
        </p:nvGraphicFramePr>
        <p:xfrm>
          <a:off x="2108593" y="2497829"/>
          <a:ext cx="342900" cy="177800"/>
        </p:xfrm>
        <a:graphic>
          <a:graphicData uri="http://schemas.openxmlformats.org/presentationml/2006/ole">
            <mc:AlternateContent xmlns:mc="http://schemas.openxmlformats.org/markup-compatibility/2006">
              <mc:Choice xmlns:v="urn:schemas-microsoft-com:vml" Requires="v">
                <p:oleObj spid="_x0000_s29815" name="Equation" r:id="rId12" imgW="342900" imgH="177800" progId="Equation.3">
                  <p:embed/>
                </p:oleObj>
              </mc:Choice>
              <mc:Fallback>
                <p:oleObj name="Equation" r:id="rId12" imgW="342900" imgH="177800" progId="Equation.3">
                  <p:embed/>
                  <p:pic>
                    <p:nvPicPr>
                      <p:cNvPr id="0" name=""/>
                      <p:cNvPicPr/>
                      <p:nvPr/>
                    </p:nvPicPr>
                    <p:blipFill>
                      <a:blip r:embed="rId13"/>
                      <a:stretch>
                        <a:fillRect/>
                      </a:stretch>
                    </p:blipFill>
                    <p:spPr>
                      <a:xfrm>
                        <a:off x="2108593" y="2497829"/>
                        <a:ext cx="342900" cy="17780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514376422"/>
              </p:ext>
            </p:extLst>
          </p:nvPr>
        </p:nvGraphicFramePr>
        <p:xfrm>
          <a:off x="484033" y="2521112"/>
          <a:ext cx="469900" cy="203200"/>
        </p:xfrm>
        <a:graphic>
          <a:graphicData uri="http://schemas.openxmlformats.org/presentationml/2006/ole">
            <mc:AlternateContent xmlns:mc="http://schemas.openxmlformats.org/markup-compatibility/2006">
              <mc:Choice xmlns:v="urn:schemas-microsoft-com:vml" Requires="v">
                <p:oleObj spid="_x0000_s29816" name="Equation" r:id="rId14" imgW="469900" imgH="203200" progId="Equation.3">
                  <p:embed/>
                </p:oleObj>
              </mc:Choice>
              <mc:Fallback>
                <p:oleObj name="Equation" r:id="rId14" imgW="469900" imgH="203200" progId="Equation.3">
                  <p:embed/>
                  <p:pic>
                    <p:nvPicPr>
                      <p:cNvPr id="0" name=""/>
                      <p:cNvPicPr/>
                      <p:nvPr/>
                    </p:nvPicPr>
                    <p:blipFill>
                      <a:blip r:embed="rId15"/>
                      <a:stretch>
                        <a:fillRect/>
                      </a:stretch>
                    </p:blipFill>
                    <p:spPr>
                      <a:xfrm>
                        <a:off x="484033" y="2521112"/>
                        <a:ext cx="469900" cy="2032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206844470"/>
              </p:ext>
            </p:extLst>
          </p:nvPr>
        </p:nvGraphicFramePr>
        <p:xfrm>
          <a:off x="399372" y="3429241"/>
          <a:ext cx="571500" cy="203200"/>
        </p:xfrm>
        <a:graphic>
          <a:graphicData uri="http://schemas.openxmlformats.org/presentationml/2006/ole">
            <mc:AlternateContent xmlns:mc="http://schemas.openxmlformats.org/markup-compatibility/2006">
              <mc:Choice xmlns:v="urn:schemas-microsoft-com:vml" Requires="v">
                <p:oleObj spid="_x0000_s29817" name="Equation" r:id="rId16" imgW="571500" imgH="203200" progId="Equation.3">
                  <p:embed/>
                </p:oleObj>
              </mc:Choice>
              <mc:Fallback>
                <p:oleObj name="Equation" r:id="rId16" imgW="571500" imgH="203200" progId="Equation.3">
                  <p:embed/>
                  <p:pic>
                    <p:nvPicPr>
                      <p:cNvPr id="0" name=""/>
                      <p:cNvPicPr/>
                      <p:nvPr/>
                    </p:nvPicPr>
                    <p:blipFill>
                      <a:blip r:embed="rId17"/>
                      <a:stretch>
                        <a:fillRect/>
                      </a:stretch>
                    </p:blipFill>
                    <p:spPr>
                      <a:xfrm>
                        <a:off x="399372" y="3429241"/>
                        <a:ext cx="571500" cy="203200"/>
                      </a:xfrm>
                      <a:prstGeom prst="rect">
                        <a:avLst/>
                      </a:prstGeom>
                    </p:spPr>
                  </p:pic>
                </p:oleObj>
              </mc:Fallback>
            </mc:AlternateContent>
          </a:graphicData>
        </a:graphic>
      </p:graphicFrame>
      <p:sp>
        <p:nvSpPr>
          <p:cNvPr id="57" name="Pie 56"/>
          <p:cNvSpPr/>
          <p:nvPr/>
        </p:nvSpPr>
        <p:spPr bwMode="auto">
          <a:xfrm>
            <a:off x="306226" y="1557791"/>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Oval 57"/>
          <p:cNvSpPr/>
          <p:nvPr/>
        </p:nvSpPr>
        <p:spPr bwMode="auto">
          <a:xfrm>
            <a:off x="1842547" y="2762231"/>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Pie 58"/>
          <p:cNvSpPr/>
          <p:nvPr/>
        </p:nvSpPr>
        <p:spPr bwMode="auto">
          <a:xfrm>
            <a:off x="1850352" y="2762229"/>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Oval 59"/>
          <p:cNvSpPr/>
          <p:nvPr/>
        </p:nvSpPr>
        <p:spPr bwMode="auto">
          <a:xfrm>
            <a:off x="325548" y="3960256"/>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Pie 60"/>
          <p:cNvSpPr/>
          <p:nvPr/>
        </p:nvSpPr>
        <p:spPr bwMode="auto">
          <a:xfrm>
            <a:off x="333353" y="3960254"/>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2" name="Oval 61"/>
          <p:cNvSpPr/>
          <p:nvPr/>
        </p:nvSpPr>
        <p:spPr bwMode="auto">
          <a:xfrm>
            <a:off x="1343677" y="3960258"/>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Pie 62"/>
          <p:cNvSpPr/>
          <p:nvPr/>
        </p:nvSpPr>
        <p:spPr bwMode="auto">
          <a:xfrm>
            <a:off x="1351482" y="3960256"/>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Rounded Rectangle 63"/>
          <p:cNvSpPr/>
          <p:nvPr/>
        </p:nvSpPr>
        <p:spPr bwMode="auto">
          <a:xfrm>
            <a:off x="2235795" y="1043285"/>
            <a:ext cx="431395" cy="135467"/>
          </a:xfrm>
          <a:prstGeom prst="roundRect">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Rounded Rectangle 64"/>
          <p:cNvSpPr/>
          <p:nvPr/>
        </p:nvSpPr>
        <p:spPr bwMode="auto">
          <a:xfrm>
            <a:off x="2227531" y="1263418"/>
            <a:ext cx="431395" cy="135467"/>
          </a:xfrm>
          <a:prstGeom prst="roundRect">
            <a:avLst/>
          </a:prstGeom>
          <a:solidFill>
            <a:srgbClr val="306BB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TextBox 65"/>
          <p:cNvSpPr txBox="1"/>
          <p:nvPr/>
        </p:nvSpPr>
        <p:spPr>
          <a:xfrm>
            <a:off x="2654686" y="972584"/>
            <a:ext cx="1258583" cy="246221"/>
          </a:xfrm>
          <a:prstGeom prst="rect">
            <a:avLst/>
          </a:prstGeom>
          <a:noFill/>
        </p:spPr>
        <p:txBody>
          <a:bodyPr wrap="square" rtlCol="0">
            <a:spAutoFit/>
          </a:bodyPr>
          <a:lstStyle/>
          <a:p>
            <a:r>
              <a:rPr lang="en-US" sz="1000" b="1" dirty="0" smtClean="0">
                <a:latin typeface="Lato light"/>
                <a:cs typeface="Lato light"/>
              </a:rPr>
              <a:t>treatment</a:t>
            </a:r>
            <a:endParaRPr lang="en-US" sz="1000" b="1" dirty="0">
              <a:latin typeface="Lato light"/>
              <a:cs typeface="Lato light"/>
            </a:endParaRPr>
          </a:p>
        </p:txBody>
      </p:sp>
      <p:sp>
        <p:nvSpPr>
          <p:cNvPr id="67" name="TextBox 66"/>
          <p:cNvSpPr txBox="1"/>
          <p:nvPr/>
        </p:nvSpPr>
        <p:spPr>
          <a:xfrm>
            <a:off x="2654680" y="1192720"/>
            <a:ext cx="1258583" cy="246221"/>
          </a:xfrm>
          <a:prstGeom prst="rect">
            <a:avLst/>
          </a:prstGeom>
          <a:noFill/>
        </p:spPr>
        <p:txBody>
          <a:bodyPr wrap="square" rtlCol="0">
            <a:spAutoFit/>
          </a:bodyPr>
          <a:lstStyle/>
          <a:p>
            <a:r>
              <a:rPr lang="en-US" sz="1000" b="1" dirty="0" smtClean="0">
                <a:latin typeface="Lato light"/>
                <a:cs typeface="Lato light"/>
              </a:rPr>
              <a:t>control</a:t>
            </a:r>
            <a:endParaRPr lang="en-US" sz="1000" b="1" dirty="0">
              <a:latin typeface="Lato light"/>
              <a:cs typeface="Lato light"/>
            </a:endParaRPr>
          </a:p>
        </p:txBody>
      </p:sp>
      <p:sp>
        <p:nvSpPr>
          <p:cNvPr id="40" name="Content Placeholder 2"/>
          <p:cNvSpPr txBox="1">
            <a:spLocks/>
          </p:cNvSpPr>
          <p:nvPr/>
        </p:nvSpPr>
        <p:spPr bwMode="auto">
          <a:xfrm>
            <a:off x="4023355" y="1094087"/>
            <a:ext cx="4367112" cy="428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r>
              <a:rPr lang="en-US" dirty="0">
                <a:solidFill>
                  <a:srgbClr val="000000"/>
                </a:solidFill>
                <a:latin typeface="Lato Light"/>
                <a:cs typeface="Lato Light"/>
              </a:rPr>
              <a:t>A CART-like or random forest-like algorithm but with an altered split criterion for estimating heterogeneous treatment effects</a:t>
            </a:r>
          </a:p>
          <a:p>
            <a:r>
              <a:rPr lang="en-US" dirty="0" smtClean="0">
                <a:solidFill>
                  <a:srgbClr val="000000"/>
                </a:solidFill>
                <a:latin typeface="Lato Light"/>
                <a:cs typeface="Lato Light"/>
              </a:rPr>
              <a:t>Choose the split variables and split points from the observable covariates to maximize</a:t>
            </a:r>
          </a:p>
          <a:p>
            <a:endParaRPr lang="en-US" dirty="0" smtClean="0">
              <a:solidFill>
                <a:srgbClr val="000000"/>
              </a:solidFill>
              <a:latin typeface="Lato Light"/>
              <a:cs typeface="Lato Light"/>
            </a:endParaRPr>
          </a:p>
          <a:p>
            <a:pPr marL="0" indent="0">
              <a:buFont typeface="Wingdings" charset="2"/>
              <a:buNone/>
            </a:pPr>
            <a:r>
              <a:rPr lang="en-US" dirty="0" smtClean="0">
                <a:solidFill>
                  <a:srgbClr val="000000"/>
                </a:solidFill>
                <a:latin typeface="Lato Light"/>
                <a:cs typeface="Lato Light"/>
              </a:rPr>
              <a:t>    where</a:t>
            </a:r>
          </a:p>
        </p:txBody>
      </p:sp>
    </p:spTree>
    <p:extLst>
      <p:ext uri="{BB962C8B-B14F-4D97-AF65-F5344CB8AC3E}">
        <p14:creationId xmlns:p14="http://schemas.microsoft.com/office/powerpoint/2010/main" val="1259227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85442"/>
            <a:ext cx="8229600" cy="1143000"/>
          </a:xfrm>
        </p:spPr>
        <p:txBody>
          <a:bodyPr/>
          <a:lstStyle/>
          <a:p>
            <a:r>
              <a:rPr lang="en-US" dirty="0" smtClean="0">
                <a:latin typeface="Lato Light"/>
                <a:cs typeface="Lato Light"/>
              </a:rPr>
              <a:t>The Power of Persuasion Modeling</a:t>
            </a:r>
            <a:endParaRPr lang="en-US" b="1" dirty="0">
              <a:latin typeface="Lato Light"/>
              <a:cs typeface="Lato Light"/>
            </a:endParaRPr>
          </a:p>
        </p:txBody>
      </p:sp>
      <p:sp>
        <p:nvSpPr>
          <p:cNvPr id="7" name="Content Placeholder 2"/>
          <p:cNvSpPr txBox="1">
            <a:spLocks/>
          </p:cNvSpPr>
          <p:nvPr/>
        </p:nvSpPr>
        <p:spPr bwMode="auto">
          <a:xfrm>
            <a:off x="457200" y="770795"/>
            <a:ext cx="6612467" cy="242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noAutofit/>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buFont typeface="Wingdings" charset="2"/>
              <a:buNone/>
            </a:pPr>
            <a:endParaRPr lang="en-US" dirty="0" smtClean="0">
              <a:latin typeface="Lato Light"/>
              <a:cs typeface="Lato Light"/>
            </a:endParaRPr>
          </a:p>
          <a:p>
            <a:r>
              <a:rPr lang="en-US" dirty="0" smtClean="0">
                <a:latin typeface="Lato Light"/>
                <a:cs typeface="Lato Light"/>
              </a:rPr>
              <a:t>Introduction to persuasion </a:t>
            </a:r>
            <a:r>
              <a:rPr lang="en-US" dirty="0">
                <a:latin typeface="Lato Light"/>
                <a:cs typeface="Lato Light"/>
              </a:rPr>
              <a:t>m</a:t>
            </a:r>
            <a:r>
              <a:rPr lang="en-US" dirty="0" smtClean="0">
                <a:latin typeface="Lato Light"/>
                <a:cs typeface="Lato Light"/>
              </a:rPr>
              <a:t>odeling</a:t>
            </a:r>
          </a:p>
          <a:p>
            <a:pPr lvl="1"/>
            <a:r>
              <a:rPr lang="en-US" b="1" dirty="0" smtClean="0">
                <a:solidFill>
                  <a:srgbClr val="1080C9"/>
                </a:solidFill>
                <a:latin typeface="Lato Light"/>
                <a:cs typeface="Lato Light"/>
              </a:rPr>
              <a:t>response modeling vs. persuasion modeling</a:t>
            </a:r>
          </a:p>
          <a:p>
            <a:pPr lvl="1"/>
            <a:r>
              <a:rPr lang="en-US" b="1" dirty="0" smtClean="0">
                <a:solidFill>
                  <a:srgbClr val="1080C9"/>
                </a:solidFill>
                <a:latin typeface="Lato Light"/>
                <a:cs typeface="Lato Light"/>
              </a:rPr>
              <a:t>a note on nomenclature</a:t>
            </a:r>
          </a:p>
          <a:p>
            <a:r>
              <a:rPr lang="en-US" dirty="0" smtClean="0">
                <a:latin typeface="Lato Light"/>
                <a:cs typeface="Lato Light"/>
              </a:rPr>
              <a:t>Persuasion modeling methods</a:t>
            </a:r>
          </a:p>
          <a:p>
            <a:r>
              <a:rPr lang="en-US" dirty="0" smtClean="0">
                <a:latin typeface="Lato Light"/>
                <a:cs typeface="Lato Light"/>
              </a:rPr>
              <a:t>Evaluating persuasion models</a:t>
            </a:r>
          </a:p>
          <a:p>
            <a:r>
              <a:rPr lang="en-US" dirty="0" smtClean="0">
                <a:latin typeface="Lato Light"/>
                <a:cs typeface="Lato Light"/>
              </a:rPr>
              <a:t>Real-world case studies</a:t>
            </a:r>
          </a:p>
          <a:p>
            <a:pPr lvl="1"/>
            <a:r>
              <a:rPr lang="en-US" b="1" dirty="0" smtClean="0">
                <a:solidFill>
                  <a:srgbClr val="1080C9"/>
                </a:solidFill>
                <a:latin typeface="Lato Light"/>
                <a:cs typeface="Lato Light"/>
              </a:rPr>
              <a:t>TV promotional ad effectiveness for the Bravo network</a:t>
            </a:r>
          </a:p>
          <a:p>
            <a:pPr lvl="1"/>
            <a:r>
              <a:rPr lang="en-US" b="1" dirty="0" smtClean="0">
                <a:solidFill>
                  <a:srgbClr val="1080C9"/>
                </a:solidFill>
                <a:latin typeface="Lato Light"/>
                <a:cs typeface="Lato Light"/>
              </a:rPr>
              <a:t>persuasion in the 2016 election cycle</a:t>
            </a:r>
          </a:p>
          <a:p>
            <a:pPr lvl="1"/>
            <a:r>
              <a:rPr lang="en-US" b="1" dirty="0" smtClean="0">
                <a:solidFill>
                  <a:srgbClr val="1080C9"/>
                </a:solidFill>
                <a:latin typeface="Lato Light"/>
                <a:cs typeface="Lato Light"/>
              </a:rPr>
              <a:t>TV promotional ad effectiveness from observational data</a:t>
            </a:r>
          </a:p>
          <a:p>
            <a:pPr lvl="1"/>
            <a:endParaRPr lang="en-US" dirty="0">
              <a:latin typeface="Lato Light"/>
              <a:cs typeface="Lato Light"/>
            </a:endParaRPr>
          </a:p>
          <a:p>
            <a:pPr lvl="1"/>
            <a:endParaRPr lang="en-US" dirty="0" smtClean="0">
              <a:latin typeface="Lato Light"/>
              <a:cs typeface="Lato Light"/>
            </a:endParaRPr>
          </a:p>
        </p:txBody>
      </p:sp>
      <p:pic>
        <p:nvPicPr>
          <p:cNvPr id="4" name="Picture 3"/>
          <p:cNvPicPr>
            <a:picLocks noChangeAspect="1"/>
          </p:cNvPicPr>
          <p:nvPr/>
        </p:nvPicPr>
        <p:blipFill>
          <a:blip r:embed="rId3"/>
          <a:stretch>
            <a:fillRect/>
          </a:stretch>
        </p:blipFill>
        <p:spPr>
          <a:xfrm>
            <a:off x="6250904" y="1650737"/>
            <a:ext cx="2793674" cy="2975511"/>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300903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A More Advanced Model: Causal Trees</a:t>
            </a:r>
            <a:endParaRPr lang="en-US" dirty="0">
              <a:latin typeface="Lato Light"/>
              <a:cs typeface="Lato Light"/>
            </a:endParaRPr>
          </a:p>
        </p:txBody>
      </p:sp>
      <p:cxnSp>
        <p:nvCxnSpPr>
          <p:cNvPr id="4" name="Straight Connector 3"/>
          <p:cNvCxnSpPr/>
          <p:nvPr/>
        </p:nvCxnSpPr>
        <p:spPr bwMode="auto">
          <a:xfrm>
            <a:off x="1001345" y="755407"/>
            <a:ext cx="0" cy="276809"/>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492237" y="1048682"/>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Elbow Connector 12"/>
          <p:cNvCxnSpPr/>
          <p:nvPr/>
        </p:nvCxnSpPr>
        <p:spPr bwMode="auto">
          <a:xfrm rot="16200000" flipH="1">
            <a:off x="1001300" y="1032262"/>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5" name="Group 24"/>
          <p:cNvGrpSpPr/>
          <p:nvPr/>
        </p:nvGrpSpPr>
        <p:grpSpPr>
          <a:xfrm>
            <a:off x="1034699" y="1557791"/>
            <a:ext cx="1018128" cy="1204442"/>
            <a:chOff x="3886405" y="1193489"/>
            <a:chExt cx="1018128" cy="1204442"/>
          </a:xfrm>
        </p:grpSpPr>
        <p:cxnSp>
          <p:nvCxnSpPr>
            <p:cNvPr id="26" name="Straight Connector 25"/>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0" name="Group 29"/>
          <p:cNvGrpSpPr/>
          <p:nvPr/>
        </p:nvGrpSpPr>
        <p:grpSpPr>
          <a:xfrm>
            <a:off x="543635" y="2755812"/>
            <a:ext cx="1018128" cy="1204442"/>
            <a:chOff x="3886405" y="1193489"/>
            <a:chExt cx="1018128" cy="1204442"/>
          </a:xfrm>
        </p:grpSpPr>
        <p:cxnSp>
          <p:nvCxnSpPr>
            <p:cNvPr id="31" name="Straight Connector 30"/>
            <p:cNvCxnSpPr/>
            <p:nvPr/>
          </p:nvCxnSpPr>
          <p:spPr bwMode="auto">
            <a:xfrm>
              <a:off x="4379048" y="1193489"/>
              <a:ext cx="0" cy="678865"/>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5400000">
              <a:off x="3869940" y="1888820"/>
              <a:ext cx="525574" cy="492643"/>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Elbow Connector 32"/>
            <p:cNvCxnSpPr/>
            <p:nvPr/>
          </p:nvCxnSpPr>
          <p:spPr bwMode="auto">
            <a:xfrm rot="16200000" flipH="1">
              <a:off x="4379003" y="1872400"/>
              <a:ext cx="525576" cy="525485"/>
            </a:xfrm>
            <a:prstGeom prst="bentConnector3">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4" name="TextBox 33"/>
          <p:cNvSpPr txBox="1"/>
          <p:nvPr/>
        </p:nvSpPr>
        <p:spPr>
          <a:xfrm>
            <a:off x="5113897" y="726363"/>
            <a:ext cx="5410200" cy="338554"/>
          </a:xfrm>
          <a:prstGeom prst="rect">
            <a:avLst/>
          </a:prstGeom>
          <a:noFill/>
        </p:spPr>
        <p:txBody>
          <a:bodyPr wrap="square" rtlCol="0">
            <a:spAutoFit/>
          </a:bodyPr>
          <a:lstStyle/>
          <a:p>
            <a:r>
              <a:rPr lang="en-US" sz="1600" u="sng" dirty="0" smtClean="0">
                <a:latin typeface="Lato Light"/>
                <a:cs typeface="Lato Light"/>
              </a:rPr>
              <a:t>Athey and Imbens, </a:t>
            </a:r>
            <a:r>
              <a:rPr lang="de-DE" sz="1600" u="sng" dirty="0" smtClean="0">
                <a:latin typeface="Lato Light"/>
                <a:cs typeface="Lato Light"/>
              </a:rPr>
              <a:t>arxiv:1504.01132v3</a:t>
            </a:r>
            <a:endParaRPr lang="en-US" sz="1600" u="sng" dirty="0">
              <a:latin typeface="Lato Light"/>
              <a:cs typeface="Lato Light"/>
            </a:endParaRPr>
          </a:p>
        </p:txBody>
      </p:sp>
      <p:sp>
        <p:nvSpPr>
          <p:cNvPr id="36" name="Oval 35"/>
          <p:cNvSpPr/>
          <p:nvPr/>
        </p:nvSpPr>
        <p:spPr bwMode="auto">
          <a:xfrm>
            <a:off x="298421" y="1557793"/>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64033" y="2005019"/>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a</a:t>
            </a:r>
            <a:endParaRPr lang="en-US" sz="1200" b="1" dirty="0">
              <a:latin typeface="Lato Light"/>
              <a:cs typeface="Lato Light"/>
            </a:endParaRPr>
          </a:p>
        </p:txBody>
      </p:sp>
      <p:sp>
        <p:nvSpPr>
          <p:cNvPr id="43" name="TextBox 42"/>
          <p:cNvSpPr txBox="1"/>
          <p:nvPr/>
        </p:nvSpPr>
        <p:spPr>
          <a:xfrm>
            <a:off x="1758795" y="3219974"/>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b</a:t>
            </a:r>
            <a:endParaRPr lang="en-US" sz="1200" b="1" dirty="0">
              <a:latin typeface="Lato Light"/>
              <a:cs typeface="Lato Light"/>
            </a:endParaRPr>
          </a:p>
        </p:txBody>
      </p:sp>
      <p:sp>
        <p:nvSpPr>
          <p:cNvPr id="44" name="TextBox 43"/>
          <p:cNvSpPr txBox="1"/>
          <p:nvPr/>
        </p:nvSpPr>
        <p:spPr>
          <a:xfrm>
            <a:off x="233866" y="4353835"/>
            <a:ext cx="965200" cy="276999"/>
          </a:xfrm>
          <a:prstGeom prst="rect">
            <a:avLst/>
          </a:prstGeom>
          <a:noFill/>
        </p:spPr>
        <p:txBody>
          <a:bodyPr wrap="square" rtlCol="0">
            <a:spAutoFit/>
          </a:bodyPr>
          <a:lstStyle/>
          <a:p>
            <a:r>
              <a:rPr lang="en-US" sz="1200" b="1" dirty="0">
                <a:latin typeface="Lato Light"/>
                <a:cs typeface="Lato Light"/>
              </a:rPr>
              <a:t>l</a:t>
            </a:r>
            <a:r>
              <a:rPr lang="en-US" sz="1200" b="1" dirty="0" smtClean="0">
                <a:latin typeface="Lato Light"/>
                <a:cs typeface="Lato Light"/>
              </a:rPr>
              <a:t>eaf c</a:t>
            </a:r>
            <a:endParaRPr lang="en-US" sz="1200" b="1" dirty="0">
              <a:latin typeface="Lato Light"/>
              <a:cs typeface="Lato Light"/>
            </a:endParaRPr>
          </a:p>
        </p:txBody>
      </p:sp>
      <p:sp>
        <p:nvSpPr>
          <p:cNvPr id="45" name="TextBox 44"/>
          <p:cNvSpPr txBox="1"/>
          <p:nvPr/>
        </p:nvSpPr>
        <p:spPr>
          <a:xfrm>
            <a:off x="1286914" y="4360719"/>
            <a:ext cx="965200" cy="276999"/>
          </a:xfrm>
          <a:prstGeom prst="rect">
            <a:avLst/>
          </a:prstGeom>
          <a:noFill/>
        </p:spPr>
        <p:txBody>
          <a:bodyPr wrap="square" rtlCol="0">
            <a:spAutoFit/>
          </a:bodyPr>
          <a:lstStyle/>
          <a:p>
            <a:r>
              <a:rPr lang="en-US" sz="1200" b="1" dirty="0" smtClean="0">
                <a:latin typeface="Lato Light"/>
                <a:cs typeface="Lato Light"/>
              </a:rPr>
              <a:t>leaf d</a:t>
            </a:r>
            <a:endParaRPr lang="en-US" sz="1200" b="1" dirty="0">
              <a:latin typeface="Lato Light"/>
              <a:cs typeface="Lato Light"/>
            </a:endParaRPr>
          </a:p>
        </p:txBody>
      </p:sp>
      <p:graphicFrame>
        <p:nvGraphicFramePr>
          <p:cNvPr id="47" name="Object 46"/>
          <p:cNvGraphicFramePr>
            <a:graphicFrameLocks noChangeAspect="1"/>
          </p:cNvGraphicFramePr>
          <p:nvPr>
            <p:extLst>
              <p:ext uri="{D42A27DB-BD31-4B8C-83A1-F6EECF244321}">
                <p14:modId xmlns:p14="http://schemas.microsoft.com/office/powerpoint/2010/main" val="2492991652"/>
              </p:ext>
            </p:extLst>
          </p:nvPr>
        </p:nvGraphicFramePr>
        <p:xfrm>
          <a:off x="5706567" y="2972830"/>
          <a:ext cx="1124627" cy="932617"/>
        </p:xfrm>
        <a:graphic>
          <a:graphicData uri="http://schemas.openxmlformats.org/presentationml/2006/ole">
            <mc:AlternateContent xmlns:mc="http://schemas.openxmlformats.org/markup-compatibility/2006">
              <mc:Choice xmlns:v="urn:schemas-microsoft-com:vml" Requires="v">
                <p:oleObj spid="_x0000_s31891" name="Equation" r:id="rId4" imgW="520700" imgH="431800" progId="Equation.3">
                  <p:embed/>
                </p:oleObj>
              </mc:Choice>
              <mc:Fallback>
                <p:oleObj name="Equation" r:id="rId4" imgW="520700" imgH="431800" progId="Equation.3">
                  <p:embed/>
                  <p:pic>
                    <p:nvPicPr>
                      <p:cNvPr id="0" name=""/>
                      <p:cNvPicPr/>
                      <p:nvPr/>
                    </p:nvPicPr>
                    <p:blipFill>
                      <a:blip r:embed="rId5"/>
                      <a:stretch>
                        <a:fillRect/>
                      </a:stretch>
                    </p:blipFill>
                    <p:spPr>
                      <a:xfrm>
                        <a:off x="5706567" y="2972830"/>
                        <a:ext cx="1124627" cy="932617"/>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302472353"/>
              </p:ext>
            </p:extLst>
          </p:nvPr>
        </p:nvGraphicFramePr>
        <p:xfrm>
          <a:off x="4758270" y="3992431"/>
          <a:ext cx="2917360" cy="506073"/>
        </p:xfrm>
        <a:graphic>
          <a:graphicData uri="http://schemas.openxmlformats.org/presentationml/2006/ole">
            <mc:AlternateContent xmlns:mc="http://schemas.openxmlformats.org/markup-compatibility/2006">
              <mc:Choice xmlns:v="urn:schemas-microsoft-com:vml" Requires="v">
                <p:oleObj spid="_x0000_s31892" name="Equation" r:id="rId6" imgW="1244600" imgH="215900" progId="Equation.3">
                  <p:embed/>
                </p:oleObj>
              </mc:Choice>
              <mc:Fallback>
                <p:oleObj name="Equation" r:id="rId6" imgW="1244600" imgH="215900" progId="Equation.3">
                  <p:embed/>
                  <p:pic>
                    <p:nvPicPr>
                      <p:cNvPr id="0" name=""/>
                      <p:cNvPicPr/>
                      <p:nvPr/>
                    </p:nvPicPr>
                    <p:blipFill>
                      <a:blip r:embed="rId7"/>
                      <a:stretch>
                        <a:fillRect/>
                      </a:stretch>
                    </p:blipFill>
                    <p:spPr>
                      <a:xfrm>
                        <a:off x="4758270" y="3992431"/>
                        <a:ext cx="2917360" cy="506073"/>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3629876591"/>
              </p:ext>
            </p:extLst>
          </p:nvPr>
        </p:nvGraphicFramePr>
        <p:xfrm>
          <a:off x="1098214" y="1032216"/>
          <a:ext cx="927100" cy="190500"/>
        </p:xfrm>
        <a:graphic>
          <a:graphicData uri="http://schemas.openxmlformats.org/presentationml/2006/ole">
            <mc:AlternateContent xmlns:mc="http://schemas.openxmlformats.org/markup-compatibility/2006">
              <mc:Choice xmlns:v="urn:schemas-microsoft-com:vml" Requires="v">
                <p:oleObj spid="_x0000_s31893" name="Equation" r:id="rId8" imgW="927100" imgH="190500" progId="Equation.3">
                  <p:embed/>
                </p:oleObj>
              </mc:Choice>
              <mc:Fallback>
                <p:oleObj name="Equation" r:id="rId8" imgW="927100" imgH="190500" progId="Equation.3">
                  <p:embed/>
                  <p:pic>
                    <p:nvPicPr>
                      <p:cNvPr id="0" name=""/>
                      <p:cNvPicPr/>
                      <p:nvPr/>
                    </p:nvPicPr>
                    <p:blipFill>
                      <a:blip r:embed="rId9"/>
                      <a:stretch>
                        <a:fillRect/>
                      </a:stretch>
                    </p:blipFill>
                    <p:spPr>
                      <a:xfrm>
                        <a:off x="1098214" y="1032216"/>
                        <a:ext cx="927100" cy="190500"/>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3571983248"/>
              </p:ext>
            </p:extLst>
          </p:nvPr>
        </p:nvGraphicFramePr>
        <p:xfrm>
          <a:off x="1601247" y="2180418"/>
          <a:ext cx="482600" cy="203200"/>
        </p:xfrm>
        <a:graphic>
          <a:graphicData uri="http://schemas.openxmlformats.org/presentationml/2006/ole">
            <mc:AlternateContent xmlns:mc="http://schemas.openxmlformats.org/markup-compatibility/2006">
              <mc:Choice xmlns:v="urn:schemas-microsoft-com:vml" Requires="v">
                <p:oleObj spid="_x0000_s31894" name="Equation" r:id="rId10" imgW="482600" imgH="203200" progId="Equation.3">
                  <p:embed/>
                </p:oleObj>
              </mc:Choice>
              <mc:Fallback>
                <p:oleObj name="Equation" r:id="rId10" imgW="482600" imgH="203200" progId="Equation.3">
                  <p:embed/>
                  <p:pic>
                    <p:nvPicPr>
                      <p:cNvPr id="0" name=""/>
                      <p:cNvPicPr/>
                      <p:nvPr/>
                    </p:nvPicPr>
                    <p:blipFill>
                      <a:blip r:embed="rId11"/>
                      <a:stretch>
                        <a:fillRect/>
                      </a:stretch>
                    </p:blipFill>
                    <p:spPr>
                      <a:xfrm>
                        <a:off x="1601247" y="2180418"/>
                        <a:ext cx="482600" cy="203200"/>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1145768064"/>
              </p:ext>
            </p:extLst>
          </p:nvPr>
        </p:nvGraphicFramePr>
        <p:xfrm>
          <a:off x="2108593" y="2497829"/>
          <a:ext cx="342900" cy="177800"/>
        </p:xfrm>
        <a:graphic>
          <a:graphicData uri="http://schemas.openxmlformats.org/presentationml/2006/ole">
            <mc:AlternateContent xmlns:mc="http://schemas.openxmlformats.org/markup-compatibility/2006">
              <mc:Choice xmlns:v="urn:schemas-microsoft-com:vml" Requires="v">
                <p:oleObj spid="_x0000_s31895" name="Equation" r:id="rId12" imgW="342900" imgH="177800" progId="Equation.3">
                  <p:embed/>
                </p:oleObj>
              </mc:Choice>
              <mc:Fallback>
                <p:oleObj name="Equation" r:id="rId12" imgW="342900" imgH="177800" progId="Equation.3">
                  <p:embed/>
                  <p:pic>
                    <p:nvPicPr>
                      <p:cNvPr id="0" name=""/>
                      <p:cNvPicPr/>
                      <p:nvPr/>
                    </p:nvPicPr>
                    <p:blipFill>
                      <a:blip r:embed="rId13"/>
                      <a:stretch>
                        <a:fillRect/>
                      </a:stretch>
                    </p:blipFill>
                    <p:spPr>
                      <a:xfrm>
                        <a:off x="2108593" y="2497829"/>
                        <a:ext cx="342900" cy="17780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1732725433"/>
              </p:ext>
            </p:extLst>
          </p:nvPr>
        </p:nvGraphicFramePr>
        <p:xfrm>
          <a:off x="484033" y="2521112"/>
          <a:ext cx="469900" cy="203200"/>
        </p:xfrm>
        <a:graphic>
          <a:graphicData uri="http://schemas.openxmlformats.org/presentationml/2006/ole">
            <mc:AlternateContent xmlns:mc="http://schemas.openxmlformats.org/markup-compatibility/2006">
              <mc:Choice xmlns:v="urn:schemas-microsoft-com:vml" Requires="v">
                <p:oleObj spid="_x0000_s31896" name="Equation" r:id="rId14" imgW="469900" imgH="203200" progId="Equation.3">
                  <p:embed/>
                </p:oleObj>
              </mc:Choice>
              <mc:Fallback>
                <p:oleObj name="Equation" r:id="rId14" imgW="469900" imgH="203200" progId="Equation.3">
                  <p:embed/>
                  <p:pic>
                    <p:nvPicPr>
                      <p:cNvPr id="0" name=""/>
                      <p:cNvPicPr/>
                      <p:nvPr/>
                    </p:nvPicPr>
                    <p:blipFill>
                      <a:blip r:embed="rId15"/>
                      <a:stretch>
                        <a:fillRect/>
                      </a:stretch>
                    </p:blipFill>
                    <p:spPr>
                      <a:xfrm>
                        <a:off x="484033" y="2521112"/>
                        <a:ext cx="469900" cy="2032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494007904"/>
              </p:ext>
            </p:extLst>
          </p:nvPr>
        </p:nvGraphicFramePr>
        <p:xfrm>
          <a:off x="399372" y="3429241"/>
          <a:ext cx="571500" cy="203200"/>
        </p:xfrm>
        <a:graphic>
          <a:graphicData uri="http://schemas.openxmlformats.org/presentationml/2006/ole">
            <mc:AlternateContent xmlns:mc="http://schemas.openxmlformats.org/markup-compatibility/2006">
              <mc:Choice xmlns:v="urn:schemas-microsoft-com:vml" Requires="v">
                <p:oleObj spid="_x0000_s31897" name="Equation" r:id="rId16" imgW="571500" imgH="203200" progId="Equation.3">
                  <p:embed/>
                </p:oleObj>
              </mc:Choice>
              <mc:Fallback>
                <p:oleObj name="Equation" r:id="rId16" imgW="571500" imgH="203200" progId="Equation.3">
                  <p:embed/>
                  <p:pic>
                    <p:nvPicPr>
                      <p:cNvPr id="0" name=""/>
                      <p:cNvPicPr/>
                      <p:nvPr/>
                    </p:nvPicPr>
                    <p:blipFill>
                      <a:blip r:embed="rId17"/>
                      <a:stretch>
                        <a:fillRect/>
                      </a:stretch>
                    </p:blipFill>
                    <p:spPr>
                      <a:xfrm>
                        <a:off x="399372" y="3429241"/>
                        <a:ext cx="571500" cy="203200"/>
                      </a:xfrm>
                      <a:prstGeom prst="rect">
                        <a:avLst/>
                      </a:prstGeom>
                    </p:spPr>
                  </p:pic>
                </p:oleObj>
              </mc:Fallback>
            </mc:AlternateContent>
          </a:graphicData>
        </a:graphic>
      </p:graphicFrame>
      <p:sp>
        <p:nvSpPr>
          <p:cNvPr id="57" name="Pie 56"/>
          <p:cNvSpPr/>
          <p:nvPr/>
        </p:nvSpPr>
        <p:spPr bwMode="auto">
          <a:xfrm>
            <a:off x="306226" y="1557791"/>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Oval 57"/>
          <p:cNvSpPr/>
          <p:nvPr/>
        </p:nvSpPr>
        <p:spPr bwMode="auto">
          <a:xfrm>
            <a:off x="1842547" y="2762231"/>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Pie 58"/>
          <p:cNvSpPr/>
          <p:nvPr/>
        </p:nvSpPr>
        <p:spPr bwMode="auto">
          <a:xfrm>
            <a:off x="1850352" y="2762229"/>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Oval 59"/>
          <p:cNvSpPr/>
          <p:nvPr/>
        </p:nvSpPr>
        <p:spPr bwMode="auto">
          <a:xfrm>
            <a:off x="325548" y="3960256"/>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Pie 60"/>
          <p:cNvSpPr/>
          <p:nvPr/>
        </p:nvSpPr>
        <p:spPr bwMode="auto">
          <a:xfrm>
            <a:off x="333353" y="3960254"/>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2" name="Oval 61"/>
          <p:cNvSpPr/>
          <p:nvPr/>
        </p:nvSpPr>
        <p:spPr bwMode="auto">
          <a:xfrm>
            <a:off x="1343677" y="3960258"/>
            <a:ext cx="420562" cy="420562"/>
          </a:xfrm>
          <a:prstGeom prst="ellipse">
            <a:avLst/>
          </a:prstGeom>
          <a:solidFill>
            <a:srgbClr val="4F85C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Pie 62"/>
          <p:cNvSpPr/>
          <p:nvPr/>
        </p:nvSpPr>
        <p:spPr bwMode="auto">
          <a:xfrm>
            <a:off x="1351482" y="3960256"/>
            <a:ext cx="420564" cy="420564"/>
          </a:xfrm>
          <a:prstGeom prst="pie">
            <a:avLst>
              <a:gd name="adj1" fmla="val 5366273"/>
              <a:gd name="adj2" fmla="val 16231252"/>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Rounded Rectangle 63"/>
          <p:cNvSpPr/>
          <p:nvPr/>
        </p:nvSpPr>
        <p:spPr bwMode="auto">
          <a:xfrm>
            <a:off x="2235795" y="1043285"/>
            <a:ext cx="431395" cy="135467"/>
          </a:xfrm>
          <a:prstGeom prst="roundRect">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Rounded Rectangle 64"/>
          <p:cNvSpPr/>
          <p:nvPr/>
        </p:nvSpPr>
        <p:spPr bwMode="auto">
          <a:xfrm>
            <a:off x="2227531" y="1263418"/>
            <a:ext cx="431395" cy="135467"/>
          </a:xfrm>
          <a:prstGeom prst="roundRect">
            <a:avLst/>
          </a:prstGeom>
          <a:solidFill>
            <a:srgbClr val="306BB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TextBox 65"/>
          <p:cNvSpPr txBox="1"/>
          <p:nvPr/>
        </p:nvSpPr>
        <p:spPr>
          <a:xfrm>
            <a:off x="2654686" y="972584"/>
            <a:ext cx="1258583" cy="246221"/>
          </a:xfrm>
          <a:prstGeom prst="rect">
            <a:avLst/>
          </a:prstGeom>
          <a:noFill/>
        </p:spPr>
        <p:txBody>
          <a:bodyPr wrap="square" rtlCol="0">
            <a:spAutoFit/>
          </a:bodyPr>
          <a:lstStyle/>
          <a:p>
            <a:r>
              <a:rPr lang="en-US" sz="1000" b="1" dirty="0" smtClean="0">
                <a:latin typeface="Lato light"/>
                <a:cs typeface="Lato light"/>
              </a:rPr>
              <a:t>treatment</a:t>
            </a:r>
            <a:endParaRPr lang="en-US" sz="1000" b="1" dirty="0">
              <a:latin typeface="Lato light"/>
              <a:cs typeface="Lato light"/>
            </a:endParaRPr>
          </a:p>
        </p:txBody>
      </p:sp>
      <p:sp>
        <p:nvSpPr>
          <p:cNvPr id="67" name="TextBox 66"/>
          <p:cNvSpPr txBox="1"/>
          <p:nvPr/>
        </p:nvSpPr>
        <p:spPr>
          <a:xfrm>
            <a:off x="2654680" y="1192720"/>
            <a:ext cx="1258583" cy="246221"/>
          </a:xfrm>
          <a:prstGeom prst="rect">
            <a:avLst/>
          </a:prstGeom>
          <a:noFill/>
        </p:spPr>
        <p:txBody>
          <a:bodyPr wrap="square" rtlCol="0">
            <a:spAutoFit/>
          </a:bodyPr>
          <a:lstStyle/>
          <a:p>
            <a:r>
              <a:rPr lang="en-US" sz="1000" b="1" dirty="0" smtClean="0">
                <a:latin typeface="Lato light"/>
                <a:cs typeface="Lato light"/>
              </a:rPr>
              <a:t>control</a:t>
            </a:r>
            <a:endParaRPr lang="en-US" sz="1000" b="1" dirty="0">
              <a:latin typeface="Lato light"/>
              <a:cs typeface="Lato light"/>
            </a:endParaRPr>
          </a:p>
        </p:txBody>
      </p:sp>
      <p:sp>
        <p:nvSpPr>
          <p:cNvPr id="40" name="Content Placeholder 2"/>
          <p:cNvSpPr txBox="1">
            <a:spLocks/>
          </p:cNvSpPr>
          <p:nvPr/>
        </p:nvSpPr>
        <p:spPr bwMode="auto">
          <a:xfrm>
            <a:off x="4023355" y="1094087"/>
            <a:ext cx="4367112" cy="428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r>
              <a:rPr lang="en-US" dirty="0">
                <a:solidFill>
                  <a:srgbClr val="000000"/>
                </a:solidFill>
                <a:latin typeface="Lato Light"/>
                <a:cs typeface="Lato Light"/>
              </a:rPr>
              <a:t>A CART-like or random forest-like algorithm but with an altered split criterion for estimating heterogeneous treatment effects</a:t>
            </a:r>
          </a:p>
          <a:p>
            <a:r>
              <a:rPr lang="en-US" dirty="0" smtClean="0">
                <a:solidFill>
                  <a:srgbClr val="000000"/>
                </a:solidFill>
                <a:latin typeface="Lato Light"/>
                <a:cs typeface="Lato Light"/>
              </a:rPr>
              <a:t>Choose the split variables and split points from the observable covariates to maximize</a:t>
            </a:r>
          </a:p>
          <a:p>
            <a:endParaRPr lang="en-US" dirty="0" smtClean="0">
              <a:solidFill>
                <a:srgbClr val="000000"/>
              </a:solidFill>
              <a:latin typeface="Lato Light"/>
              <a:cs typeface="Lato Light"/>
            </a:endParaRPr>
          </a:p>
          <a:p>
            <a:pPr marL="0" indent="0">
              <a:buFont typeface="Wingdings" charset="2"/>
              <a:buNone/>
            </a:pPr>
            <a:r>
              <a:rPr lang="en-US" dirty="0" smtClean="0">
                <a:solidFill>
                  <a:srgbClr val="000000"/>
                </a:solidFill>
                <a:latin typeface="Lato Light"/>
                <a:cs typeface="Lato Light"/>
              </a:rPr>
              <a:t>    where</a:t>
            </a:r>
          </a:p>
        </p:txBody>
      </p:sp>
      <p:graphicFrame>
        <p:nvGraphicFramePr>
          <p:cNvPr id="39" name="Object 38"/>
          <p:cNvGraphicFramePr>
            <a:graphicFrameLocks noChangeAspect="1"/>
          </p:cNvGraphicFramePr>
          <p:nvPr>
            <p:extLst>
              <p:ext uri="{D42A27DB-BD31-4B8C-83A1-F6EECF244321}">
                <p14:modId xmlns:p14="http://schemas.microsoft.com/office/powerpoint/2010/main" val="2953049480"/>
              </p:ext>
            </p:extLst>
          </p:nvPr>
        </p:nvGraphicFramePr>
        <p:xfrm>
          <a:off x="2328326" y="1655029"/>
          <a:ext cx="1736196" cy="589389"/>
        </p:xfrm>
        <a:graphic>
          <a:graphicData uri="http://schemas.openxmlformats.org/presentationml/2006/ole">
            <mc:AlternateContent xmlns:mc="http://schemas.openxmlformats.org/markup-compatibility/2006">
              <mc:Choice xmlns:v="urn:schemas-microsoft-com:vml" Requires="v">
                <p:oleObj spid="_x0000_s31898" name="Equation" r:id="rId18" imgW="1371600" imgH="457200" progId="Equation.3">
                  <p:embed/>
                </p:oleObj>
              </mc:Choice>
              <mc:Fallback>
                <p:oleObj name="Equation" r:id="rId18" imgW="1371600" imgH="457200" progId="Equation.3">
                  <p:embed/>
                  <p:pic>
                    <p:nvPicPr>
                      <p:cNvPr id="0" name=""/>
                      <p:cNvPicPr/>
                      <p:nvPr/>
                    </p:nvPicPr>
                    <p:blipFill>
                      <a:blip r:embed="rId19"/>
                      <a:stretch>
                        <a:fillRect/>
                      </a:stretch>
                    </p:blipFill>
                    <p:spPr>
                      <a:xfrm>
                        <a:off x="2328326" y="1655029"/>
                        <a:ext cx="1736196" cy="589389"/>
                      </a:xfrm>
                      <a:prstGeom prst="rect">
                        <a:avLst/>
                      </a:prstGeom>
                      <a:noFill/>
                      <a:ln>
                        <a:solidFill>
                          <a:srgbClr val="FFC425"/>
                        </a:solidFill>
                      </a:ln>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578934876"/>
              </p:ext>
            </p:extLst>
          </p:nvPr>
        </p:nvGraphicFramePr>
        <p:xfrm>
          <a:off x="2083847" y="3533630"/>
          <a:ext cx="1736196" cy="573423"/>
        </p:xfrm>
        <a:graphic>
          <a:graphicData uri="http://schemas.openxmlformats.org/presentationml/2006/ole">
            <mc:AlternateContent xmlns:mc="http://schemas.openxmlformats.org/markup-compatibility/2006">
              <mc:Choice xmlns:v="urn:schemas-microsoft-com:vml" Requires="v">
                <p:oleObj spid="_x0000_s31899" name="Equation" r:id="rId20" imgW="1384300" imgH="457200" progId="Equation.3">
                  <p:embed/>
                </p:oleObj>
              </mc:Choice>
              <mc:Fallback>
                <p:oleObj name="Equation" r:id="rId20" imgW="1384300" imgH="457200" progId="Equation.3">
                  <p:embed/>
                  <p:pic>
                    <p:nvPicPr>
                      <p:cNvPr id="0" name=""/>
                      <p:cNvPicPr/>
                      <p:nvPr/>
                    </p:nvPicPr>
                    <p:blipFill>
                      <a:blip r:embed="rId21"/>
                      <a:stretch>
                        <a:fillRect/>
                      </a:stretch>
                    </p:blipFill>
                    <p:spPr>
                      <a:xfrm>
                        <a:off x="2083847" y="3533630"/>
                        <a:ext cx="1736196" cy="573423"/>
                      </a:xfrm>
                      <a:prstGeom prst="rect">
                        <a:avLst/>
                      </a:prstGeom>
                      <a:ln>
                        <a:solidFill>
                          <a:srgbClr val="306BBC"/>
                        </a:solidFill>
                      </a:ln>
                    </p:spPr>
                  </p:pic>
                </p:oleObj>
              </mc:Fallback>
            </mc:AlternateContent>
          </a:graphicData>
        </a:graphic>
      </p:graphicFrame>
      <p:cxnSp>
        <p:nvCxnSpPr>
          <p:cNvPr id="46" name="Shape 424"/>
          <p:cNvCxnSpPr>
            <a:stCxn id="39" idx="1"/>
          </p:cNvCxnSpPr>
          <p:nvPr/>
        </p:nvCxnSpPr>
        <p:spPr>
          <a:xfrm flipH="1">
            <a:off x="1932157" y="1949723"/>
            <a:ext cx="396169" cy="1033578"/>
          </a:xfrm>
          <a:prstGeom prst="straightConnector1">
            <a:avLst/>
          </a:prstGeom>
          <a:noFill/>
          <a:ln w="28575" cap="flat" cmpd="sng">
            <a:solidFill>
              <a:srgbClr val="EFBA1E"/>
            </a:solidFill>
            <a:prstDash val="solid"/>
            <a:round/>
            <a:headEnd type="none" w="lg" len="lg"/>
            <a:tailEnd type="triangle" w="lg" len="lg"/>
          </a:ln>
        </p:spPr>
      </p:cxnSp>
      <p:cxnSp>
        <p:nvCxnSpPr>
          <p:cNvPr id="50" name="Shape 424"/>
          <p:cNvCxnSpPr>
            <a:stCxn id="42" idx="0"/>
          </p:cNvCxnSpPr>
          <p:nvPr/>
        </p:nvCxnSpPr>
        <p:spPr>
          <a:xfrm flipH="1" flipV="1">
            <a:off x="2100129" y="2966367"/>
            <a:ext cx="851816" cy="567263"/>
          </a:xfrm>
          <a:prstGeom prst="straightConnector1">
            <a:avLst/>
          </a:prstGeom>
          <a:noFill/>
          <a:ln w="28575" cap="flat" cmpd="sng">
            <a:solidFill>
              <a:srgbClr val="4F85C9"/>
            </a:solidFill>
            <a:prstDash val="solid"/>
            <a:round/>
            <a:headEnd type="none" w="lg" len="lg"/>
            <a:tailEnd type="triangle" w="lg" len="lg"/>
          </a:ln>
        </p:spPr>
      </p:cxnSp>
    </p:spTree>
    <p:extLst>
      <p:ext uri="{BB962C8B-B14F-4D97-AF65-F5344CB8AC3E}">
        <p14:creationId xmlns:p14="http://schemas.microsoft.com/office/powerpoint/2010/main" val="4233499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661584"/>
            <a:ext cx="8229600" cy="1143000"/>
          </a:xfrm>
        </p:spPr>
        <p:txBody>
          <a:bodyPr/>
          <a:lstStyle/>
          <a:p>
            <a:r>
              <a:rPr lang="en-US" b="0" dirty="0" smtClean="0">
                <a:solidFill>
                  <a:srgbClr val="1080C9"/>
                </a:solidFill>
                <a:latin typeface="Lato Bold"/>
                <a:cs typeface="Lato Bold"/>
              </a:rPr>
              <a:t>Persuasion Model Evaluation</a:t>
            </a:r>
            <a:endParaRPr lang="en-US" b="0" dirty="0">
              <a:solidFill>
                <a:srgbClr val="1080C9"/>
              </a:solidFill>
              <a:latin typeface="Lato Bold"/>
              <a:cs typeface="Lato Bold"/>
            </a:endParaRPr>
          </a:p>
        </p:txBody>
      </p:sp>
    </p:spTree>
    <p:extLst>
      <p:ext uri="{BB962C8B-B14F-4D97-AF65-F5344CB8AC3E}">
        <p14:creationId xmlns:p14="http://schemas.microsoft.com/office/powerpoint/2010/main" val="3974925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Lato Light"/>
                <a:cs typeface="Lato Light"/>
              </a:rPr>
              <a:t>Model Evaluation and Selection</a:t>
            </a:r>
            <a:endParaRPr lang="en-US" dirty="0">
              <a:latin typeface="Lato Light"/>
              <a:cs typeface="Lato Light"/>
            </a:endParaRPr>
          </a:p>
        </p:txBody>
      </p:sp>
      <p:sp>
        <p:nvSpPr>
          <p:cNvPr id="3" name="Content Placeholder 2"/>
          <p:cNvSpPr>
            <a:spLocks noGrp="1"/>
          </p:cNvSpPr>
          <p:nvPr>
            <p:ph idx="1"/>
          </p:nvPr>
        </p:nvSpPr>
        <p:spPr>
          <a:xfrm>
            <a:off x="293629" y="1085768"/>
            <a:ext cx="8556742" cy="3180121"/>
          </a:xfrm>
        </p:spPr>
        <p:txBody>
          <a:bodyPr/>
          <a:lstStyle/>
          <a:p>
            <a:r>
              <a:rPr lang="en-US" sz="2200" dirty="0" smtClean="0">
                <a:latin typeface="Lato Light"/>
                <a:cs typeface="Lato Light"/>
              </a:rPr>
              <a:t>How do we know if our model is doing a good job?</a:t>
            </a:r>
          </a:p>
          <a:p>
            <a:r>
              <a:rPr lang="en-US" sz="2200" dirty="0" smtClean="0">
                <a:latin typeface="Lato Light"/>
                <a:cs typeface="Lato Light"/>
              </a:rPr>
              <a:t>Can we design robust checks like we have for regular supervised learning to tell us if our model is working well and to help us choose between different types of models?</a:t>
            </a:r>
          </a:p>
          <a:p>
            <a:endParaRPr lang="en-US" sz="2200" dirty="0">
              <a:latin typeface="Lato Light"/>
              <a:cs typeface="Lato Light"/>
            </a:endParaRPr>
          </a:p>
        </p:txBody>
      </p:sp>
    </p:spTree>
    <p:extLst>
      <p:ext uri="{BB962C8B-B14F-4D97-AF65-F5344CB8AC3E}">
        <p14:creationId xmlns:p14="http://schemas.microsoft.com/office/powerpoint/2010/main" val="609183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Lato Light"/>
                <a:cs typeface="Lato Light"/>
              </a:rPr>
              <a:t>Model Evaluation and Selection</a:t>
            </a:r>
            <a:endParaRPr lang="en-US" dirty="0">
              <a:latin typeface="Lato Light"/>
              <a:cs typeface="Lato Light"/>
            </a:endParaRPr>
          </a:p>
        </p:txBody>
      </p:sp>
      <p:sp>
        <p:nvSpPr>
          <p:cNvPr id="3" name="Content Placeholder 2"/>
          <p:cNvSpPr>
            <a:spLocks noGrp="1"/>
          </p:cNvSpPr>
          <p:nvPr>
            <p:ph idx="1"/>
          </p:nvPr>
        </p:nvSpPr>
        <p:spPr>
          <a:xfrm>
            <a:off x="4849796" y="958768"/>
            <a:ext cx="4057270" cy="4285059"/>
          </a:xfrm>
        </p:spPr>
        <p:txBody>
          <a:bodyPr/>
          <a:lstStyle/>
          <a:p>
            <a:r>
              <a:rPr lang="en-US" dirty="0" smtClean="0">
                <a:latin typeface="Lato Light"/>
                <a:cs typeface="Lato Light"/>
              </a:rPr>
              <a:t>Using a holdout set or cross-validation, get a set of out-of-sample treatment effect scores from a given model.</a:t>
            </a:r>
          </a:p>
          <a:p>
            <a:r>
              <a:rPr lang="en-US" dirty="0" smtClean="0">
                <a:latin typeface="Lato Light"/>
                <a:cs typeface="Lato Light"/>
              </a:rPr>
              <a:t>Quantile those scores and calculate the true ATE within each quantile.</a:t>
            </a:r>
          </a:p>
          <a:p>
            <a:r>
              <a:rPr lang="en-US" dirty="0" smtClean="0">
                <a:latin typeface="Lato Light"/>
                <a:cs typeface="Lato Light"/>
              </a:rPr>
              <a:t>Check that those predictions order well and see how they compare to the average predictions in each quantile.</a:t>
            </a:r>
          </a:p>
          <a:p>
            <a:endParaRPr lang="en-US" dirty="0">
              <a:latin typeface="Lato Light"/>
              <a:cs typeface="Lato Light"/>
            </a:endParaRPr>
          </a:p>
        </p:txBody>
      </p:sp>
      <p:pic>
        <p:nvPicPr>
          <p:cNvPr id="4" name="Picture 3" descr="evil_lives_here_quant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7" y="822997"/>
            <a:ext cx="4288536" cy="3675888"/>
          </a:xfrm>
          <a:prstGeom prst="rect">
            <a:avLst/>
          </a:prstGeom>
        </p:spPr>
      </p:pic>
    </p:spTree>
    <p:extLst>
      <p:ext uri="{BB962C8B-B14F-4D97-AF65-F5344CB8AC3E}">
        <p14:creationId xmlns:p14="http://schemas.microsoft.com/office/powerpoint/2010/main" val="4166455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Lato Light"/>
                <a:cs typeface="Lato Light"/>
              </a:rPr>
              <a:t>Model Evaluation and Selection</a:t>
            </a:r>
            <a:endParaRPr lang="en-US" dirty="0">
              <a:latin typeface="Lato Light"/>
              <a:cs typeface="Lato Light"/>
            </a:endParaRPr>
          </a:p>
        </p:txBody>
      </p:sp>
      <p:sp>
        <p:nvSpPr>
          <p:cNvPr id="3" name="Content Placeholder 2"/>
          <p:cNvSpPr>
            <a:spLocks noGrp="1"/>
          </p:cNvSpPr>
          <p:nvPr>
            <p:ph idx="1"/>
          </p:nvPr>
        </p:nvSpPr>
        <p:spPr>
          <a:xfrm>
            <a:off x="4849796" y="958768"/>
            <a:ext cx="4057270" cy="4285059"/>
          </a:xfrm>
        </p:spPr>
        <p:txBody>
          <a:bodyPr/>
          <a:lstStyle/>
          <a:p>
            <a:r>
              <a:rPr lang="en-US" dirty="0" smtClean="0">
                <a:latin typeface="Lato light"/>
                <a:ea typeface="Lato"/>
                <a:cs typeface="Lato light"/>
                <a:sym typeface="Lato"/>
              </a:rPr>
              <a:t>The </a:t>
            </a:r>
            <a:r>
              <a:rPr lang="en-US" dirty="0" smtClean="0">
                <a:solidFill>
                  <a:srgbClr val="1F74C1"/>
                </a:solidFill>
                <a:latin typeface="Lato Bold"/>
                <a:ea typeface="Lato"/>
                <a:cs typeface="Lato Bold"/>
                <a:sym typeface="Lato"/>
              </a:rPr>
              <a:t>uplift curve </a:t>
            </a:r>
            <a:r>
              <a:rPr lang="en-US" dirty="0" smtClean="0">
                <a:latin typeface="Lato light"/>
                <a:ea typeface="Lato"/>
                <a:cs typeface="Lato light"/>
                <a:sym typeface="Lato"/>
              </a:rPr>
              <a:t>represents </a:t>
            </a:r>
            <a:r>
              <a:rPr lang="en-US" dirty="0">
                <a:latin typeface="Lato light"/>
                <a:ea typeface="Lato"/>
                <a:cs typeface="Lato light"/>
                <a:sym typeface="Lato"/>
              </a:rPr>
              <a:t>the incremental gain from using the model to target effort or outreach. </a:t>
            </a:r>
            <a:endParaRPr lang="en-US" dirty="0" smtClean="0">
              <a:latin typeface="Lato light"/>
              <a:ea typeface="Lato"/>
              <a:cs typeface="Lato light"/>
              <a:sym typeface="Lato"/>
            </a:endParaRPr>
          </a:p>
          <a:p>
            <a:r>
              <a:rPr lang="en-US" dirty="0" smtClean="0">
                <a:latin typeface="Lato Light"/>
                <a:cs typeface="Lato Light"/>
              </a:rPr>
              <a:t>Similar to </a:t>
            </a:r>
            <a:r>
              <a:rPr lang="en-US" dirty="0">
                <a:latin typeface="Lato Light"/>
                <a:cs typeface="Lato Light"/>
              </a:rPr>
              <a:t>the </a:t>
            </a:r>
            <a:r>
              <a:rPr lang="en-US" dirty="0" smtClean="0">
                <a:latin typeface="Lato Light"/>
                <a:cs typeface="Lato Light"/>
              </a:rPr>
              <a:t>quantile</a:t>
            </a:r>
            <a:r>
              <a:rPr lang="en-US" dirty="0">
                <a:latin typeface="Lato Light"/>
                <a:cs typeface="Lato Light"/>
              </a:rPr>
              <a:t> </a:t>
            </a:r>
            <a:r>
              <a:rPr lang="en-US" dirty="0" smtClean="0">
                <a:latin typeface="Lato Light"/>
                <a:cs typeface="Lato Light"/>
              </a:rPr>
              <a:t>plot, rank observations by predicted ATE and compare to actual ATE in each group, </a:t>
            </a:r>
            <a:r>
              <a:rPr lang="en-US" dirty="0" smtClean="0">
                <a:solidFill>
                  <a:srgbClr val="1F74C1"/>
                </a:solidFill>
                <a:latin typeface="Lato Bold"/>
                <a:cs typeface="Lato Bold"/>
              </a:rPr>
              <a:t>blue</a:t>
            </a:r>
            <a:r>
              <a:rPr lang="en-US" dirty="0" smtClean="0">
                <a:solidFill>
                  <a:srgbClr val="1F74C1"/>
                </a:solidFill>
                <a:latin typeface="Lato Light"/>
                <a:cs typeface="Lato Light"/>
              </a:rPr>
              <a:t> </a:t>
            </a:r>
            <a:r>
              <a:rPr lang="en-US" dirty="0" smtClean="0">
                <a:latin typeface="Lato Light"/>
                <a:cs typeface="Lato Light"/>
              </a:rPr>
              <a:t>line.</a:t>
            </a:r>
          </a:p>
          <a:p>
            <a:r>
              <a:rPr lang="en-US" dirty="0" smtClean="0">
                <a:latin typeface="Lato Light"/>
                <a:cs typeface="Lato Light"/>
              </a:rPr>
              <a:t>Compare this to randomly ordering observations, </a:t>
            </a:r>
            <a:r>
              <a:rPr lang="en-US" dirty="0" smtClean="0">
                <a:solidFill>
                  <a:srgbClr val="FDBA1B"/>
                </a:solidFill>
                <a:latin typeface="Lato Bold"/>
                <a:cs typeface="Lato Bold"/>
              </a:rPr>
              <a:t>yellow</a:t>
            </a:r>
            <a:r>
              <a:rPr lang="en-US" dirty="0" smtClean="0">
                <a:solidFill>
                  <a:srgbClr val="FDBA1B"/>
                </a:solidFill>
                <a:latin typeface="Lato Light"/>
                <a:cs typeface="Lato Light"/>
              </a:rPr>
              <a:t> </a:t>
            </a:r>
            <a:r>
              <a:rPr lang="en-US" dirty="0" smtClean="0">
                <a:latin typeface="Lato Light"/>
                <a:cs typeface="Lato Light"/>
              </a:rPr>
              <a:t>line.</a:t>
            </a:r>
            <a:endParaRPr lang="en-US" dirty="0">
              <a:latin typeface="Lato Light"/>
              <a:cs typeface="Lato Light"/>
            </a:endParaRPr>
          </a:p>
        </p:txBody>
      </p:sp>
      <p:pic>
        <p:nvPicPr>
          <p:cNvPr id="2" name="Picture 1" descr="generic_uplift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7" y="860227"/>
            <a:ext cx="4288536" cy="3675888"/>
          </a:xfrm>
          <a:prstGeom prst="rect">
            <a:avLst/>
          </a:prstGeom>
        </p:spPr>
      </p:pic>
    </p:spTree>
    <p:extLst>
      <p:ext uri="{BB962C8B-B14F-4D97-AF65-F5344CB8AC3E}">
        <p14:creationId xmlns:p14="http://schemas.microsoft.com/office/powerpoint/2010/main" val="577083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bwMode="auto">
          <a:xfrm>
            <a:off x="4849796" y="958768"/>
            <a:ext cx="4057270" cy="428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lvl1pPr marL="171450" indent="-171450" algn="l" rtl="0" eaLnBrk="0" fontAlgn="base" hangingPunct="0">
              <a:spcBef>
                <a:spcPts val="788"/>
              </a:spcBef>
              <a:spcAft>
                <a:spcPct val="0"/>
              </a:spcAft>
              <a:buClr>
                <a:srgbClr val="FAB900"/>
              </a:buClr>
              <a:buSzPct val="100000"/>
              <a:buFont typeface="Wingdings" charset="2"/>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FAB900"/>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r>
              <a:rPr lang="en-US" dirty="0" smtClean="0">
                <a:latin typeface="Lato light"/>
                <a:ea typeface="Lato"/>
                <a:cs typeface="Lato light"/>
                <a:sym typeface="Lato"/>
              </a:rPr>
              <a:t>The </a:t>
            </a:r>
            <a:r>
              <a:rPr lang="en-US" dirty="0" smtClean="0">
                <a:solidFill>
                  <a:srgbClr val="1F74C1"/>
                </a:solidFill>
                <a:latin typeface="Lato Bold"/>
                <a:ea typeface="Lato"/>
                <a:cs typeface="Lato Bold"/>
                <a:sym typeface="Lato"/>
              </a:rPr>
              <a:t>uplift curve </a:t>
            </a:r>
            <a:r>
              <a:rPr lang="en-US" dirty="0" smtClean="0">
                <a:latin typeface="Lato light"/>
                <a:ea typeface="Lato"/>
                <a:cs typeface="Lato light"/>
                <a:sym typeface="Lato"/>
              </a:rPr>
              <a:t>represents the incremental gain from using the model to target effort or outreach. </a:t>
            </a:r>
          </a:p>
          <a:p>
            <a:r>
              <a:rPr lang="en-US" dirty="0" smtClean="0">
                <a:latin typeface="Lato Light"/>
                <a:cs typeface="Lato Light"/>
              </a:rPr>
              <a:t>Similar to the quantile plot, rank observations by predicted ATE and compare to actual ATE in each group, </a:t>
            </a:r>
            <a:r>
              <a:rPr lang="en-US" dirty="0" smtClean="0">
                <a:solidFill>
                  <a:srgbClr val="1F74C1"/>
                </a:solidFill>
                <a:latin typeface="Lato Bold"/>
                <a:cs typeface="Lato Bold"/>
              </a:rPr>
              <a:t>blue</a:t>
            </a:r>
            <a:r>
              <a:rPr lang="en-US" dirty="0" smtClean="0">
                <a:solidFill>
                  <a:srgbClr val="1F74C1"/>
                </a:solidFill>
                <a:latin typeface="Lato Light"/>
                <a:cs typeface="Lato Light"/>
              </a:rPr>
              <a:t> </a:t>
            </a:r>
            <a:r>
              <a:rPr lang="en-US" dirty="0" smtClean="0">
                <a:latin typeface="Lato Light"/>
                <a:cs typeface="Lato Light"/>
              </a:rPr>
              <a:t>line.</a:t>
            </a:r>
          </a:p>
          <a:p>
            <a:r>
              <a:rPr lang="en-US" dirty="0" smtClean="0">
                <a:latin typeface="Lato Light"/>
                <a:cs typeface="Lato Light"/>
              </a:rPr>
              <a:t>Compare this to randomly ordering observations, </a:t>
            </a:r>
            <a:r>
              <a:rPr lang="en-US" dirty="0" smtClean="0">
                <a:solidFill>
                  <a:srgbClr val="FDBA1B"/>
                </a:solidFill>
                <a:latin typeface="Lato Bold"/>
                <a:cs typeface="Lato Bold"/>
              </a:rPr>
              <a:t>yellow</a:t>
            </a:r>
            <a:r>
              <a:rPr lang="en-US" dirty="0" smtClean="0">
                <a:solidFill>
                  <a:srgbClr val="FDBA1B"/>
                </a:solidFill>
                <a:latin typeface="Lato Light"/>
                <a:cs typeface="Lato Light"/>
              </a:rPr>
              <a:t> </a:t>
            </a:r>
            <a:r>
              <a:rPr lang="en-US" dirty="0" smtClean="0">
                <a:latin typeface="Lato Light"/>
                <a:cs typeface="Lato Light"/>
              </a:rPr>
              <a:t>line.</a:t>
            </a:r>
            <a:endParaRPr lang="en-US" dirty="0">
              <a:latin typeface="Lato Light"/>
              <a:cs typeface="Lato Light"/>
            </a:endParaRPr>
          </a:p>
        </p:txBody>
      </p:sp>
      <p:sp>
        <p:nvSpPr>
          <p:cNvPr id="8" name="Title 7"/>
          <p:cNvSpPr>
            <a:spLocks noGrp="1"/>
          </p:cNvSpPr>
          <p:nvPr>
            <p:ph type="title"/>
          </p:nvPr>
        </p:nvSpPr>
        <p:spPr/>
        <p:txBody>
          <a:bodyPr/>
          <a:lstStyle/>
          <a:p>
            <a:r>
              <a:rPr lang="en-US" dirty="0" smtClean="0">
                <a:latin typeface="Lato Light"/>
                <a:cs typeface="Lato Light"/>
              </a:rPr>
              <a:t>Model Evaluation and Selection</a:t>
            </a:r>
            <a:endParaRPr lang="en-US" dirty="0">
              <a:latin typeface="Lato Light"/>
              <a:cs typeface="Lato Light"/>
            </a:endParaRPr>
          </a:p>
        </p:txBody>
      </p:sp>
      <p:pic>
        <p:nvPicPr>
          <p:cNvPr id="2" name="Picture 1" descr="generic_uplift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7" y="860227"/>
            <a:ext cx="4288536" cy="3675888"/>
          </a:xfrm>
          <a:prstGeom prst="rect">
            <a:avLst/>
          </a:prstGeom>
        </p:spPr>
      </p:pic>
      <p:cxnSp>
        <p:nvCxnSpPr>
          <p:cNvPr id="5" name="Shape 424"/>
          <p:cNvCxnSpPr>
            <a:stCxn id="6" idx="0"/>
          </p:cNvCxnSpPr>
          <p:nvPr/>
        </p:nvCxnSpPr>
        <p:spPr>
          <a:xfrm flipV="1">
            <a:off x="1383500" y="1050549"/>
            <a:ext cx="1191319" cy="718758"/>
          </a:xfrm>
          <a:prstGeom prst="straightConnector1">
            <a:avLst/>
          </a:prstGeom>
          <a:noFill/>
          <a:ln w="28575" cap="flat" cmpd="sng">
            <a:solidFill>
              <a:schemeClr val="accent4"/>
            </a:solidFill>
            <a:prstDash val="solid"/>
            <a:round/>
            <a:headEnd type="none" w="lg" len="lg"/>
            <a:tailEnd type="triangle" w="lg" len="lg"/>
          </a:ln>
        </p:spPr>
      </p:cxnSp>
      <p:cxnSp>
        <p:nvCxnSpPr>
          <p:cNvPr id="9" name="Shape 426"/>
          <p:cNvCxnSpPr>
            <a:stCxn id="7" idx="1"/>
          </p:cNvCxnSpPr>
          <p:nvPr/>
        </p:nvCxnSpPr>
        <p:spPr>
          <a:xfrm flipH="1" flipV="1">
            <a:off x="2574819" y="2616200"/>
            <a:ext cx="755386" cy="455305"/>
          </a:xfrm>
          <a:prstGeom prst="straightConnector1">
            <a:avLst/>
          </a:prstGeom>
          <a:noFill/>
          <a:ln w="28575" cap="flat" cmpd="sng">
            <a:solidFill>
              <a:schemeClr val="accent4"/>
            </a:solidFill>
            <a:prstDash val="solid"/>
            <a:round/>
            <a:headEnd type="none" w="lg" len="lg"/>
            <a:tailEnd type="triangle" w="lg" len="lg"/>
          </a:ln>
        </p:spPr>
      </p:cxnSp>
      <p:cxnSp>
        <p:nvCxnSpPr>
          <p:cNvPr id="10" name="Straight Connector 9"/>
          <p:cNvCxnSpPr/>
          <p:nvPr/>
        </p:nvCxnSpPr>
        <p:spPr bwMode="auto">
          <a:xfrm>
            <a:off x="2574819" y="1059166"/>
            <a:ext cx="0" cy="3098692"/>
          </a:xfrm>
          <a:prstGeom prst="line">
            <a:avLst/>
          </a:prstGeom>
          <a:solidFill>
            <a:srgbClr val="BBE0E3"/>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bwMode="auto">
          <a:xfrm>
            <a:off x="160867" y="2116667"/>
            <a:ext cx="296333" cy="651933"/>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Shape 423"/>
          <p:cNvSpPr txBox="1"/>
          <p:nvPr/>
        </p:nvSpPr>
        <p:spPr>
          <a:xfrm>
            <a:off x="347933" y="1769307"/>
            <a:ext cx="2071134" cy="914550"/>
          </a:xfrm>
          <a:prstGeom prst="rect">
            <a:avLst/>
          </a:prstGeom>
          <a:solidFill>
            <a:srgbClr val="FFFFFF">
              <a:alpha val="95770"/>
            </a:srgbClr>
          </a:solidFill>
          <a:ln>
            <a:noFill/>
          </a:ln>
        </p:spPr>
        <p:txBody>
          <a:bodyPr lIns="91425" tIns="91425" rIns="91425" bIns="91425" anchor="t" anchorCtr="0">
            <a:noAutofit/>
          </a:bodyPr>
          <a:lstStyle/>
          <a:p>
            <a:pPr lvl="0">
              <a:spcBef>
                <a:spcPts val="0"/>
              </a:spcBef>
              <a:buNone/>
            </a:pPr>
            <a:r>
              <a:rPr lang="en-US" sz="1600" b="1" dirty="0">
                <a:solidFill>
                  <a:schemeClr val="accent4"/>
                </a:solidFill>
                <a:latin typeface="Lato"/>
                <a:ea typeface="Lato"/>
                <a:cs typeface="Lato"/>
                <a:sym typeface="Lato"/>
              </a:rPr>
              <a:t>6.5% gain from targeting top </a:t>
            </a:r>
            <a:r>
              <a:rPr lang="en-US" sz="1600" b="1" dirty="0" smtClean="0">
                <a:solidFill>
                  <a:schemeClr val="accent4"/>
                </a:solidFill>
                <a:latin typeface="Lato"/>
                <a:ea typeface="Lato"/>
                <a:cs typeface="Lato"/>
                <a:sym typeface="Lato"/>
              </a:rPr>
              <a:t>50</a:t>
            </a:r>
            <a:r>
              <a:rPr lang="en-US" sz="1600" b="1" dirty="0">
                <a:solidFill>
                  <a:schemeClr val="accent4"/>
                </a:solidFill>
                <a:latin typeface="Lato"/>
                <a:ea typeface="Lato"/>
                <a:cs typeface="Lato"/>
                <a:sym typeface="Lato"/>
              </a:rPr>
              <a:t>% of scores</a:t>
            </a:r>
          </a:p>
        </p:txBody>
      </p:sp>
      <p:sp>
        <p:nvSpPr>
          <p:cNvPr id="3" name="Rectangle 2"/>
          <p:cNvSpPr/>
          <p:nvPr/>
        </p:nvSpPr>
        <p:spPr bwMode="auto">
          <a:xfrm>
            <a:off x="4749800" y="860227"/>
            <a:ext cx="4080933" cy="3398506"/>
          </a:xfrm>
          <a:prstGeom prst="rect">
            <a:avLst/>
          </a:prstGeom>
          <a:solidFill>
            <a:schemeClr val="bg1">
              <a:alpha val="93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Shape 425"/>
          <p:cNvSpPr txBox="1"/>
          <p:nvPr/>
        </p:nvSpPr>
        <p:spPr>
          <a:xfrm>
            <a:off x="3330205" y="2556086"/>
            <a:ext cx="2199024" cy="1030838"/>
          </a:xfrm>
          <a:prstGeom prst="rect">
            <a:avLst/>
          </a:prstGeom>
          <a:noFill/>
          <a:ln>
            <a:noFill/>
          </a:ln>
        </p:spPr>
        <p:txBody>
          <a:bodyPr lIns="91425" tIns="91425" rIns="91425" bIns="91425" anchor="t" anchorCtr="0">
            <a:noAutofit/>
          </a:bodyPr>
          <a:lstStyle/>
          <a:p>
            <a:pPr lvl="0" rtl="0">
              <a:spcBef>
                <a:spcPts val="0"/>
              </a:spcBef>
              <a:buNone/>
            </a:pPr>
            <a:r>
              <a:rPr lang="en-US" sz="1600" b="1" dirty="0">
                <a:solidFill>
                  <a:schemeClr val="accent4"/>
                </a:solidFill>
                <a:latin typeface="Lato"/>
                <a:ea typeface="Lato"/>
                <a:cs typeface="Lato"/>
                <a:sym typeface="Lato"/>
              </a:rPr>
              <a:t>vs 2.5% from randomly targeting same number of people</a:t>
            </a:r>
          </a:p>
        </p:txBody>
      </p:sp>
    </p:spTree>
    <p:extLst>
      <p:ext uri="{BB962C8B-B14F-4D97-AF65-F5344CB8AC3E}">
        <p14:creationId xmlns:p14="http://schemas.microsoft.com/office/powerpoint/2010/main" val="802174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Lato Light"/>
                <a:cs typeface="Lato Light"/>
              </a:rPr>
              <a:t>Model Evaluation and Selection</a:t>
            </a:r>
            <a:endParaRPr lang="en-US" dirty="0">
              <a:latin typeface="Lato Light"/>
              <a:cs typeface="Lato Light"/>
            </a:endParaRPr>
          </a:p>
        </p:txBody>
      </p:sp>
      <p:sp>
        <p:nvSpPr>
          <p:cNvPr id="3" name="Content Placeholder 2"/>
          <p:cNvSpPr>
            <a:spLocks noGrp="1"/>
          </p:cNvSpPr>
          <p:nvPr>
            <p:ph idx="1"/>
          </p:nvPr>
        </p:nvSpPr>
        <p:spPr>
          <a:xfrm>
            <a:off x="4849796" y="958768"/>
            <a:ext cx="4057270" cy="4285059"/>
          </a:xfrm>
        </p:spPr>
        <p:txBody>
          <a:bodyPr/>
          <a:lstStyle/>
          <a:p>
            <a:r>
              <a:rPr lang="en-US" dirty="0" smtClean="0">
                <a:latin typeface="Lato Light"/>
                <a:cs typeface="Lato Light"/>
              </a:rPr>
              <a:t>The </a:t>
            </a:r>
            <a:r>
              <a:rPr lang="en-US" dirty="0" err="1" smtClean="0">
                <a:solidFill>
                  <a:srgbClr val="1F74C1"/>
                </a:solidFill>
                <a:latin typeface="Lato Bold"/>
                <a:cs typeface="Lato Bold"/>
              </a:rPr>
              <a:t>qini</a:t>
            </a:r>
            <a:r>
              <a:rPr lang="en-US" dirty="0" smtClean="0">
                <a:solidFill>
                  <a:srgbClr val="1F74C1"/>
                </a:solidFill>
                <a:latin typeface="Lato Bold"/>
                <a:cs typeface="Lato Bold"/>
              </a:rPr>
              <a:t> coefficient </a:t>
            </a:r>
            <a:r>
              <a:rPr lang="en-US" dirty="0">
                <a:latin typeface="Lato Light"/>
                <a:cs typeface="Lato Light"/>
              </a:rPr>
              <a:t>is </a:t>
            </a:r>
            <a:r>
              <a:rPr lang="en-US" dirty="0" smtClean="0">
                <a:latin typeface="Lato Light"/>
                <a:cs typeface="Lato Light"/>
              </a:rPr>
              <a:t>analogous to the area under the ROC curve (AUC) for supervised learning.</a:t>
            </a:r>
          </a:p>
          <a:p>
            <a:r>
              <a:rPr lang="en-US" dirty="0" smtClean="0">
                <a:latin typeface="Lato Light"/>
                <a:cs typeface="Lato Light"/>
              </a:rPr>
              <a:t>A single metric we can use to compare models fit to the same task.</a:t>
            </a:r>
          </a:p>
          <a:p>
            <a:r>
              <a:rPr lang="en-US" dirty="0" smtClean="0">
                <a:latin typeface="Lato Light"/>
                <a:cs typeface="Lato Light"/>
              </a:rPr>
              <a:t>Scale matters, so we can’t use to compare models in absolute terms.</a:t>
            </a:r>
            <a:endParaRPr lang="en-US" dirty="0">
              <a:latin typeface="Lato Light"/>
              <a:cs typeface="Lato Ligh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7" y="860227"/>
            <a:ext cx="4288536" cy="3675888"/>
          </a:xfrm>
          <a:prstGeom prst="rect">
            <a:avLst/>
          </a:prstGeom>
        </p:spPr>
      </p:pic>
    </p:spTree>
    <p:extLst>
      <p:ext uri="{BB962C8B-B14F-4D97-AF65-F5344CB8AC3E}">
        <p14:creationId xmlns:p14="http://schemas.microsoft.com/office/powerpoint/2010/main" val="187880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Lato Light"/>
                <a:cs typeface="Lato Light"/>
              </a:rPr>
              <a:t>Model Evaluation and Selection</a:t>
            </a:r>
            <a:endParaRPr lang="en-US" dirty="0">
              <a:latin typeface="Lato Light"/>
              <a:cs typeface="Lato Light"/>
            </a:endParaRPr>
          </a:p>
        </p:txBody>
      </p:sp>
      <p:pic>
        <p:nvPicPr>
          <p:cNvPr id="2" name="Picture 1" descr="model_compare_uplif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39" y="783581"/>
            <a:ext cx="8182355" cy="3776472"/>
          </a:xfrm>
          <a:prstGeom prst="rect">
            <a:avLst/>
          </a:prstGeom>
        </p:spPr>
      </p:pic>
    </p:spTree>
    <p:extLst>
      <p:ext uri="{BB962C8B-B14F-4D97-AF65-F5344CB8AC3E}">
        <p14:creationId xmlns:p14="http://schemas.microsoft.com/office/powerpoint/2010/main" val="18028008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661583"/>
            <a:ext cx="8229600" cy="1143000"/>
          </a:xfrm>
        </p:spPr>
        <p:txBody>
          <a:bodyPr/>
          <a:lstStyle/>
          <a:p>
            <a:r>
              <a:rPr lang="en-US" b="0" dirty="0" smtClean="0">
                <a:solidFill>
                  <a:srgbClr val="1080C9"/>
                </a:solidFill>
                <a:latin typeface="Lato Regular"/>
                <a:cs typeface="Lato Regular"/>
              </a:rPr>
              <a:t>How We Use Persuasion Modeling at Civis</a:t>
            </a:r>
            <a:endParaRPr lang="en-US" b="0" dirty="0">
              <a:solidFill>
                <a:srgbClr val="1080C9"/>
              </a:solidFill>
              <a:latin typeface="Lato Regular"/>
              <a:cs typeface="Lato Regular"/>
            </a:endParaRPr>
          </a:p>
        </p:txBody>
      </p:sp>
    </p:spTree>
    <p:extLst>
      <p:ext uri="{BB962C8B-B14F-4D97-AF65-F5344CB8AC3E}">
        <p14:creationId xmlns:p14="http://schemas.microsoft.com/office/powerpoint/2010/main" val="3898870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bama2012.png"/>
          <p:cNvPicPr>
            <a:picLocks noChangeAspect="1"/>
          </p:cNvPicPr>
          <p:nvPr/>
        </p:nvPicPr>
        <p:blipFill rotWithShape="1">
          <a:blip r:embed="rId3">
            <a:extLst>
              <a:ext uri="{28A0092B-C50C-407E-A947-70E740481C1C}">
                <a14:useLocalDpi xmlns:a14="http://schemas.microsoft.com/office/drawing/2010/main" val="0"/>
              </a:ext>
            </a:extLst>
          </a:blip>
          <a:srcRect t="13357" b="13341"/>
          <a:stretch/>
        </p:blipFill>
        <p:spPr>
          <a:xfrm>
            <a:off x="1" y="0"/>
            <a:ext cx="4515772" cy="5144636"/>
          </a:xfrm>
          <a:prstGeom prst="rect">
            <a:avLst/>
          </a:prstGeom>
        </p:spPr>
      </p:pic>
      <p:sp>
        <p:nvSpPr>
          <p:cNvPr id="6" name="Rectangle 5"/>
          <p:cNvSpPr/>
          <p:nvPr/>
        </p:nvSpPr>
        <p:spPr>
          <a:xfrm>
            <a:off x="1" y="1135"/>
            <a:ext cx="4515773" cy="5143500"/>
          </a:xfrm>
          <a:prstGeom prst="rect">
            <a:avLst/>
          </a:prstGeom>
          <a:solidFill>
            <a:schemeClr val="accent2">
              <a:alpha val="9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sp>
        <p:nvSpPr>
          <p:cNvPr id="21" name="Rectangle 20"/>
          <p:cNvSpPr/>
          <p:nvPr/>
        </p:nvSpPr>
        <p:spPr>
          <a:xfrm>
            <a:off x="455614" y="702945"/>
            <a:ext cx="8231189" cy="11729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0" rIns="228600" bIns="457200" rtlCol="0" anchor="t" anchorCtr="0">
            <a:noAutofit/>
          </a:bodyPr>
          <a:lstStyle/>
          <a:p>
            <a:pPr marL="3175" lvl="0" indent="-3175" defTabSz="829421" fontAlgn="auto">
              <a:spcBef>
                <a:spcPts val="907"/>
              </a:spcBef>
              <a:spcAft>
                <a:spcPts val="0"/>
              </a:spcAft>
            </a:pPr>
            <a:endParaRPr lang="en-US" sz="2100" dirty="0">
              <a:solidFill>
                <a:schemeClr val="tx1"/>
              </a:solidFill>
              <a:ea typeface="ＭＳ Ｐゴシック" charset="0"/>
              <a:cs typeface="Helvetica"/>
            </a:endParaRPr>
          </a:p>
        </p:txBody>
      </p:sp>
      <p:sp>
        <p:nvSpPr>
          <p:cNvPr id="5" name="sln" hidden="1"/>
          <p:cNvSpPr txBox="1"/>
          <p:nvPr/>
        </p:nvSpPr>
        <p:spPr>
          <a:xfrm>
            <a:off x="3554187" y="122464"/>
            <a:ext cx="2035629" cy="214313"/>
          </a:xfrm>
          <a:prstGeom prst="rect">
            <a:avLst/>
          </a:prstGeom>
          <a:solidFill>
            <a:srgbClr val="FFFF00"/>
          </a:solidFill>
          <a:ln w="6350">
            <a:solidFill>
              <a:schemeClr val="tx1"/>
            </a:solidFill>
          </a:ln>
        </p:spPr>
        <p:txBody>
          <a:bodyPr wrap="none" rtlCol="0">
            <a:noAutofit/>
          </a:bodyPr>
          <a:lstStyle/>
          <a:p>
            <a:pPr algn="ctr"/>
            <a:r>
              <a:rPr lang="en-US" sz="1143" dirty="0" smtClean="0">
                <a:solidFill>
                  <a:srgbClr val="FF0000"/>
                </a:solidFill>
                <a:latin typeface="Helvetica" panose="020B0604020202020204" pitchFamily="34" charset="0"/>
                <a:cs typeface="Helvetica" panose="020B0604020202020204" pitchFamily="34" charset="0"/>
              </a:rPr>
              <a:t>agenda</a:t>
            </a:r>
          </a:p>
        </p:txBody>
      </p:sp>
      <p:sp>
        <p:nvSpPr>
          <p:cNvPr id="3" name="Text Placeholder 2"/>
          <p:cNvSpPr>
            <a:spLocks noGrp="1"/>
          </p:cNvSpPr>
          <p:nvPr>
            <p:ph type="body" sz="quarter" idx="15"/>
          </p:nvPr>
        </p:nvSpPr>
        <p:spPr>
          <a:xfrm>
            <a:off x="5101347" y="734958"/>
            <a:ext cx="3479658" cy="3857129"/>
          </a:xfrm>
        </p:spPr>
        <p:txBody>
          <a:bodyPr/>
          <a:lstStyle/>
          <a:p>
            <a:pPr indent="-174625">
              <a:spcBef>
                <a:spcPts val="0"/>
              </a:spcBef>
              <a:spcAft>
                <a:spcPts val="1200"/>
              </a:spcAft>
            </a:pPr>
            <a:r>
              <a:rPr lang="en-US" sz="2000" b="0" dirty="0" smtClean="0"/>
              <a:t>We built a scientific understanding of each voter.</a:t>
            </a:r>
          </a:p>
          <a:p>
            <a:pPr indent="-174625">
              <a:spcBef>
                <a:spcPts val="0"/>
              </a:spcBef>
              <a:spcAft>
                <a:spcPts val="1200"/>
              </a:spcAft>
            </a:pPr>
            <a:r>
              <a:rPr lang="en-US" sz="2000" b="0" dirty="0" smtClean="0"/>
              <a:t>Our </a:t>
            </a:r>
            <a:r>
              <a:rPr lang="en-US" sz="2000" b="0" dirty="0"/>
              <a:t>data science </a:t>
            </a:r>
            <a:r>
              <a:rPr lang="en-US" sz="2000" b="0" dirty="0" smtClean="0"/>
              <a:t>targeted voters through paid </a:t>
            </a:r>
            <a:r>
              <a:rPr lang="en-US" sz="2000" b="0" dirty="0"/>
              <a:t>media, </a:t>
            </a:r>
            <a:r>
              <a:rPr lang="en-US" sz="2000" b="0" dirty="0" smtClean="0"/>
              <a:t/>
            </a:r>
            <a:br>
              <a:rPr lang="en-US" sz="2000" b="0" dirty="0" smtClean="0"/>
            </a:br>
            <a:r>
              <a:rPr lang="en-US" sz="2000" b="0" dirty="0" smtClean="0"/>
              <a:t>direct </a:t>
            </a:r>
            <a:r>
              <a:rPr lang="en-US" sz="2000" b="0" dirty="0"/>
              <a:t>mail, social media, communications and fundraising. </a:t>
            </a:r>
          </a:p>
          <a:p>
            <a:pPr indent="-174625">
              <a:spcBef>
                <a:spcPts val="0"/>
              </a:spcBef>
              <a:spcAft>
                <a:spcPts val="1200"/>
              </a:spcAft>
            </a:pPr>
            <a:r>
              <a:rPr lang="en-US" sz="2000" b="0" dirty="0" smtClean="0"/>
              <a:t>Our data science directed decision makers’ strategies </a:t>
            </a:r>
            <a:br>
              <a:rPr lang="en-US" sz="2000" b="0" dirty="0" smtClean="0"/>
            </a:br>
            <a:r>
              <a:rPr lang="en-US" sz="2000" b="0" dirty="0" smtClean="0"/>
              <a:t>and tactics.</a:t>
            </a:r>
          </a:p>
        </p:txBody>
      </p:sp>
      <p:sp>
        <p:nvSpPr>
          <p:cNvPr id="8" name="Title 1"/>
          <p:cNvSpPr>
            <a:spLocks noGrp="1"/>
          </p:cNvSpPr>
          <p:nvPr>
            <p:ph type="title"/>
          </p:nvPr>
        </p:nvSpPr>
        <p:spPr>
          <a:xfrm>
            <a:off x="455611" y="1532975"/>
            <a:ext cx="3621433" cy="1549199"/>
          </a:xfrm>
        </p:spPr>
        <p:txBody>
          <a:bodyPr/>
          <a:lstStyle/>
          <a:p>
            <a:pPr>
              <a:lnSpc>
                <a:spcPct val="90000"/>
              </a:lnSpc>
            </a:pPr>
            <a:r>
              <a:rPr lang="en-US" sz="3600" dirty="0" smtClean="0">
                <a:solidFill>
                  <a:schemeClr val="bg1"/>
                </a:solidFill>
              </a:rPr>
              <a:t>We ran the first individualized presidential campaign.</a:t>
            </a:r>
            <a:endParaRPr lang="en-US" sz="3600" dirty="0">
              <a:solidFill>
                <a:schemeClr val="bg1"/>
              </a:solidFill>
            </a:endParaRPr>
          </a:p>
        </p:txBody>
      </p:sp>
      <p:cxnSp>
        <p:nvCxnSpPr>
          <p:cNvPr id="9" name="Straight Connector 8"/>
          <p:cNvCxnSpPr/>
          <p:nvPr/>
        </p:nvCxnSpPr>
        <p:spPr>
          <a:xfrm>
            <a:off x="457201" y="3389000"/>
            <a:ext cx="3011489" cy="0"/>
          </a:xfrm>
          <a:prstGeom prst="line">
            <a:avLst/>
          </a:prstGeom>
          <a:ln w="28575" cmpd="sng">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90041" y="4875253"/>
            <a:ext cx="2348501" cy="209596"/>
          </a:xfrm>
          <a:prstGeom prst="rect">
            <a:avLst/>
          </a:prstGeom>
        </p:spPr>
        <p:txBody>
          <a:bodyPr wrap="square">
            <a:spAutoFit/>
          </a:bodyPr>
          <a:lstStyle/>
          <a:p>
            <a:pPr algn="l"/>
            <a:r>
              <a:rPr lang="en-US" sz="762" b="0" baseline="0" dirty="0" smtClean="0">
                <a:solidFill>
                  <a:schemeClr val="bg2"/>
                </a:solidFill>
                <a:latin typeface="Helvetica"/>
                <a:cs typeface="Helvetica"/>
              </a:rPr>
              <a:t>Civis Analytics</a:t>
            </a:r>
          </a:p>
        </p:txBody>
      </p:sp>
      <p:pic>
        <p:nvPicPr>
          <p:cNvPr id="15" name="Picture 14" descr="Civis_symbol_re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24" y="4903448"/>
            <a:ext cx="171860" cy="171860"/>
          </a:xfrm>
          <a:prstGeom prst="rect">
            <a:avLst/>
          </a:prstGeom>
        </p:spPr>
      </p:pic>
    </p:spTree>
    <p:extLst>
      <p:ext uri="{BB962C8B-B14F-4D97-AF65-F5344CB8AC3E}">
        <p14:creationId xmlns:p14="http://schemas.microsoft.com/office/powerpoint/2010/main" val="2166317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ato Light"/>
                <a:cs typeface="Lato Light"/>
              </a:rPr>
              <a:t>Motivation</a:t>
            </a:r>
            <a:endParaRPr lang="en-US" dirty="0">
              <a:latin typeface="Lato Light"/>
              <a:cs typeface="Lato Light"/>
            </a:endParaRPr>
          </a:p>
        </p:txBody>
      </p:sp>
      <p:sp>
        <p:nvSpPr>
          <p:cNvPr id="3" name="Content Placeholder 2"/>
          <p:cNvSpPr>
            <a:spLocks noGrp="1"/>
          </p:cNvSpPr>
          <p:nvPr>
            <p:ph idx="1"/>
          </p:nvPr>
        </p:nvSpPr>
        <p:spPr>
          <a:xfrm>
            <a:off x="733491" y="1832941"/>
            <a:ext cx="7225429" cy="4285059"/>
          </a:xfrm>
        </p:spPr>
        <p:txBody>
          <a:bodyPr/>
          <a:lstStyle/>
          <a:p>
            <a:r>
              <a:rPr lang="en-US" b="1" dirty="0" smtClean="0">
                <a:solidFill>
                  <a:srgbClr val="3C81C9"/>
                </a:solidFill>
                <a:latin typeface="Lato Light"/>
                <a:cs typeface="Lato Light"/>
              </a:rPr>
              <a:t>Marketing</a:t>
            </a:r>
            <a:r>
              <a:rPr lang="en-US" dirty="0" smtClean="0">
                <a:latin typeface="Lato Light"/>
                <a:cs typeface="Lato Light"/>
              </a:rPr>
              <a:t>: maximize the return-on-investment of a particular advertising campaign or offer</a:t>
            </a:r>
          </a:p>
          <a:p>
            <a:r>
              <a:rPr lang="en-US" b="1" dirty="0" smtClean="0">
                <a:solidFill>
                  <a:srgbClr val="3C81C9"/>
                </a:solidFill>
                <a:latin typeface="Lato Light"/>
                <a:cs typeface="Lato Light"/>
              </a:rPr>
              <a:t>Website or App</a:t>
            </a:r>
            <a:r>
              <a:rPr lang="en-US" dirty="0" smtClean="0">
                <a:latin typeface="Lato Light"/>
                <a:cs typeface="Lato Light"/>
              </a:rPr>
              <a:t>: maximize user engagement or click-through-rate</a:t>
            </a:r>
          </a:p>
          <a:p>
            <a:r>
              <a:rPr lang="en-US" b="1" dirty="0" smtClean="0">
                <a:solidFill>
                  <a:srgbClr val="3C81C9"/>
                </a:solidFill>
                <a:latin typeface="Lato Light"/>
                <a:cs typeface="Lato Light"/>
              </a:rPr>
              <a:t>Medicine</a:t>
            </a:r>
            <a:r>
              <a:rPr lang="en-US" dirty="0" smtClean="0">
                <a:latin typeface="Lato Light"/>
                <a:cs typeface="Lato Light"/>
              </a:rPr>
              <a:t>: maximize “quality adjusted life years” (QALY’s) through medical interventions</a:t>
            </a:r>
          </a:p>
          <a:p>
            <a:r>
              <a:rPr lang="en-US" b="1" dirty="0" smtClean="0">
                <a:solidFill>
                  <a:srgbClr val="3C81C9"/>
                </a:solidFill>
                <a:latin typeface="Lato Light"/>
                <a:cs typeface="Lato Light"/>
              </a:rPr>
              <a:t>Politics</a:t>
            </a:r>
            <a:r>
              <a:rPr lang="en-US" dirty="0" smtClean="0">
                <a:latin typeface="Lato Light"/>
                <a:cs typeface="Lato Light"/>
              </a:rPr>
              <a:t>: maximize votes by designing the most persuasive messaging to those on the fence</a:t>
            </a:r>
          </a:p>
          <a:p>
            <a:endParaRPr lang="en-US" dirty="0">
              <a:latin typeface="Lato Light"/>
              <a:cs typeface="Lato Light"/>
            </a:endParaRPr>
          </a:p>
        </p:txBody>
      </p:sp>
      <p:sp>
        <p:nvSpPr>
          <p:cNvPr id="5" name="TextBox 4"/>
          <p:cNvSpPr txBox="1"/>
          <p:nvPr/>
        </p:nvSpPr>
        <p:spPr>
          <a:xfrm>
            <a:off x="231577" y="952601"/>
            <a:ext cx="8417043" cy="1323439"/>
          </a:xfrm>
          <a:prstGeom prst="rect">
            <a:avLst/>
          </a:prstGeom>
          <a:noFill/>
        </p:spPr>
        <p:txBody>
          <a:bodyPr wrap="square" rtlCol="0">
            <a:spAutoFit/>
          </a:bodyPr>
          <a:lstStyle/>
          <a:p>
            <a:r>
              <a:rPr lang="en-US" sz="2000" dirty="0" smtClean="0">
                <a:latin typeface="Lato Light"/>
                <a:cs typeface="Lato Light"/>
              </a:rPr>
              <a:t>Many applications across various domains have a similar form.  We want to design and target an intervention to maximize some outcome:</a:t>
            </a:r>
          </a:p>
          <a:p>
            <a:endParaRPr lang="en-US" sz="2000" dirty="0"/>
          </a:p>
          <a:p>
            <a:endParaRPr lang="en-US" sz="2000" dirty="0"/>
          </a:p>
        </p:txBody>
      </p:sp>
    </p:spTree>
    <p:extLst>
      <p:ext uri="{BB962C8B-B14F-4D97-AF65-F5344CB8AC3E}">
        <p14:creationId xmlns:p14="http://schemas.microsoft.com/office/powerpoint/2010/main" val="24734951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286000" y="26008"/>
            <a:ext cx="4572000" cy="4572000"/>
          </a:xfrm>
          <a:prstGeom prst="rect">
            <a:avLst/>
          </a:prstGeom>
        </p:spPr>
      </p:pic>
      <p:sp>
        <p:nvSpPr>
          <p:cNvPr id="7" name="TextBox 6"/>
          <p:cNvSpPr txBox="1"/>
          <p:nvPr/>
        </p:nvSpPr>
        <p:spPr>
          <a:xfrm>
            <a:off x="3828552" y="3815374"/>
            <a:ext cx="1882144" cy="461665"/>
          </a:xfrm>
          <a:prstGeom prst="rect">
            <a:avLst/>
          </a:prstGeom>
          <a:noFill/>
        </p:spPr>
        <p:txBody>
          <a:bodyPr wrap="square" rtlCol="0">
            <a:spAutoFit/>
          </a:bodyPr>
          <a:lstStyle/>
          <a:p>
            <a:pPr algn="ctr"/>
            <a:r>
              <a:rPr lang="en-US" sz="1200" b="1" dirty="0" smtClean="0">
                <a:latin typeface="Lucida Sans"/>
                <a:cs typeface="Lucida Sans"/>
              </a:rPr>
              <a:t>Traditional Social Science Research</a:t>
            </a:r>
            <a:endParaRPr lang="en-US" sz="1200" b="1" dirty="0">
              <a:latin typeface="Lucida Sans"/>
              <a:cs typeface="Lucida Sans"/>
            </a:endParaRPr>
          </a:p>
        </p:txBody>
      </p:sp>
      <p:sp>
        <p:nvSpPr>
          <p:cNvPr id="9" name="TextBox 8"/>
          <p:cNvSpPr txBox="1"/>
          <p:nvPr/>
        </p:nvSpPr>
        <p:spPr>
          <a:xfrm>
            <a:off x="5016732" y="1966937"/>
            <a:ext cx="1709678" cy="276999"/>
          </a:xfrm>
          <a:prstGeom prst="rect">
            <a:avLst/>
          </a:prstGeom>
          <a:noFill/>
        </p:spPr>
        <p:txBody>
          <a:bodyPr wrap="square" rtlCol="0">
            <a:spAutoFit/>
          </a:bodyPr>
          <a:lstStyle/>
          <a:p>
            <a:pPr algn="ctr"/>
            <a:r>
              <a:rPr lang="en-US" sz="1200" b="1" dirty="0" smtClean="0">
                <a:latin typeface="Lucida Sans"/>
                <a:cs typeface="Lucida Sans"/>
              </a:rPr>
              <a:t>Econometrics</a:t>
            </a:r>
            <a:endParaRPr lang="en-US" sz="1200" b="1" dirty="0">
              <a:latin typeface="Lucida Sans"/>
              <a:cs typeface="Lucida Sans"/>
            </a:endParaRPr>
          </a:p>
        </p:txBody>
      </p:sp>
      <p:sp>
        <p:nvSpPr>
          <p:cNvPr id="6" name="TextBox 5"/>
          <p:cNvSpPr txBox="1"/>
          <p:nvPr/>
        </p:nvSpPr>
        <p:spPr>
          <a:xfrm rot="19512793">
            <a:off x="4652664" y="3092575"/>
            <a:ext cx="3678317" cy="707886"/>
          </a:xfrm>
          <a:prstGeom prst="rect">
            <a:avLst/>
          </a:prstGeom>
          <a:noFill/>
        </p:spPr>
        <p:txBody>
          <a:bodyPr wrap="square" rtlCol="0">
            <a:spAutoFit/>
          </a:bodyPr>
          <a:lstStyle/>
          <a:p>
            <a:pPr algn="ctr"/>
            <a:r>
              <a:rPr lang="en-US" sz="2000" b="1" dirty="0" smtClean="0">
                <a:latin typeface="Lucida Sans"/>
                <a:cs typeface="Lucida Sans"/>
              </a:rPr>
              <a:t>Social Science Methodology</a:t>
            </a:r>
            <a:endParaRPr lang="en-US" sz="2000" b="1" dirty="0">
              <a:latin typeface="Lucida Sans"/>
              <a:cs typeface="Lucida Sans"/>
            </a:endParaRPr>
          </a:p>
        </p:txBody>
      </p:sp>
      <p:sp>
        <p:nvSpPr>
          <p:cNvPr id="5" name="Oval 4"/>
          <p:cNvSpPr/>
          <p:nvPr/>
        </p:nvSpPr>
        <p:spPr>
          <a:xfrm>
            <a:off x="4433060" y="1285626"/>
            <a:ext cx="2973433" cy="2939797"/>
          </a:xfrm>
          <a:prstGeom prst="ellipse">
            <a:avLst/>
          </a:prstGeom>
          <a:solidFill>
            <a:srgbClr val="FFFF00">
              <a:alpha val="3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5-Point Star 9"/>
          <p:cNvSpPr/>
          <p:nvPr/>
        </p:nvSpPr>
        <p:spPr>
          <a:xfrm>
            <a:off x="4535912" y="2205876"/>
            <a:ext cx="232929" cy="232929"/>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966230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659074"/>
            <a:ext cx="8229600" cy="1143000"/>
          </a:xfrm>
        </p:spPr>
        <p:txBody>
          <a:bodyPr/>
          <a:lstStyle/>
          <a:p>
            <a:pPr lvl="1"/>
            <a:r>
              <a:rPr lang="en-US" b="0" dirty="0" smtClean="0">
                <a:solidFill>
                  <a:srgbClr val="1080C9"/>
                </a:solidFill>
                <a:latin typeface="Lato Regular"/>
                <a:cs typeface="Lato Regular"/>
              </a:rPr>
              <a:t>Case Study I: </a:t>
            </a:r>
            <a:r>
              <a:rPr lang="en-US" b="0" dirty="0">
                <a:solidFill>
                  <a:srgbClr val="1080C9"/>
                </a:solidFill>
                <a:latin typeface="Lato Regular"/>
                <a:cs typeface="Lato Regular"/>
              </a:rPr>
              <a:t>TV </a:t>
            </a:r>
            <a:r>
              <a:rPr lang="en-US" b="0" dirty="0" smtClean="0">
                <a:solidFill>
                  <a:srgbClr val="1080C9"/>
                </a:solidFill>
                <a:latin typeface="Lato Regular"/>
                <a:cs typeface="Lato Regular"/>
              </a:rPr>
              <a:t>Promotional Ad Effectiveness </a:t>
            </a:r>
            <a:r>
              <a:rPr lang="en-US" b="0" dirty="0">
                <a:solidFill>
                  <a:srgbClr val="1080C9"/>
                </a:solidFill>
                <a:latin typeface="Lato Regular"/>
                <a:cs typeface="Lato Regular"/>
              </a:rPr>
              <a:t>for the Bravo </a:t>
            </a:r>
            <a:r>
              <a:rPr lang="en-US" b="0" dirty="0" smtClean="0">
                <a:solidFill>
                  <a:srgbClr val="1080C9"/>
                </a:solidFill>
                <a:latin typeface="Lato Regular"/>
                <a:cs typeface="Lato Regular"/>
              </a:rPr>
              <a:t>Network</a:t>
            </a:r>
            <a:endParaRPr lang="en-US" b="0" dirty="0">
              <a:solidFill>
                <a:srgbClr val="1080C9"/>
              </a:solidFill>
              <a:latin typeface="Lato Regular"/>
              <a:cs typeface="Lato Regular"/>
            </a:endParaRPr>
          </a:p>
        </p:txBody>
      </p:sp>
    </p:spTree>
    <p:extLst>
      <p:ext uri="{BB962C8B-B14F-4D97-AF65-F5344CB8AC3E}">
        <p14:creationId xmlns:p14="http://schemas.microsoft.com/office/powerpoint/2010/main" val="18356509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200" dirty="0" smtClean="0">
                <a:latin typeface="Lato Light"/>
                <a:cs typeface="Lato Light"/>
              </a:rPr>
              <a:t>Bravo and Civis partnered to identify </a:t>
            </a:r>
            <a:r>
              <a:rPr lang="en-US" sz="2200" dirty="0">
                <a:latin typeface="Lato Light"/>
                <a:cs typeface="Lato Light"/>
              </a:rPr>
              <a:t>s</a:t>
            </a:r>
            <a:r>
              <a:rPr lang="en-US" sz="2200" dirty="0" smtClean="0">
                <a:latin typeface="Lato Light"/>
                <a:cs typeface="Lato Light"/>
              </a:rPr>
              <a:t>wing </a:t>
            </a:r>
            <a:r>
              <a:rPr lang="en-US" sz="2200" dirty="0">
                <a:latin typeface="Lato Light"/>
                <a:cs typeface="Lato Light"/>
              </a:rPr>
              <a:t>v</a:t>
            </a:r>
            <a:r>
              <a:rPr lang="en-US" sz="2200" dirty="0" smtClean="0">
                <a:latin typeface="Lato Light"/>
                <a:cs typeface="Lato Light"/>
              </a:rPr>
              <a:t>iewers and to understand </a:t>
            </a:r>
            <a:r>
              <a:rPr lang="en-US" sz="2200" dirty="0">
                <a:latin typeface="Lato Light"/>
                <a:cs typeface="Lato Light"/>
              </a:rPr>
              <a:t>h</a:t>
            </a:r>
            <a:r>
              <a:rPr lang="en-US" sz="2200" dirty="0" smtClean="0">
                <a:latin typeface="Lato Light"/>
                <a:cs typeface="Lato Light"/>
              </a:rPr>
              <a:t>ow to best persuade </a:t>
            </a:r>
            <a:r>
              <a:rPr lang="en-US" sz="2200" dirty="0">
                <a:latin typeface="Lato Light"/>
                <a:cs typeface="Lato Light"/>
              </a:rPr>
              <a:t>t</a:t>
            </a:r>
            <a:r>
              <a:rPr lang="en-US" sz="2200" dirty="0" smtClean="0">
                <a:latin typeface="Lato Light"/>
                <a:cs typeface="Lato Light"/>
              </a:rPr>
              <a:t>hem</a:t>
            </a:r>
            <a:endParaRPr lang="en-US" sz="2200" dirty="0">
              <a:latin typeface="Lato Light"/>
              <a:cs typeface="Lato Light"/>
            </a:endParaRPr>
          </a:p>
        </p:txBody>
      </p:sp>
      <p:sp>
        <p:nvSpPr>
          <p:cNvPr id="2" name="Slide Number Placeholder 3"/>
          <p:cNvSpPr>
            <a:spLocks noGrp="1"/>
          </p:cNvSpPr>
          <p:nvPr>
            <p:ph type="sldNum" sz="quarter" idx="4294967295"/>
          </p:nvPr>
        </p:nvSpPr>
        <p:spPr>
          <a:xfrm>
            <a:off x="8791575" y="4554538"/>
            <a:ext cx="352425" cy="274637"/>
          </a:xfrm>
          <a:prstGeom prst="rect">
            <a:avLst/>
          </a:prstGeom>
        </p:spPr>
        <p:txBody>
          <a:bodyPr/>
          <a:lstStyle/>
          <a:p>
            <a:fld id="{FE1E2402-02A3-444E-8CD2-CBF8E1DB06CE}" type="slidenum">
              <a:rPr lang="en-US" smtClean="0"/>
              <a:pPr/>
              <a:t>52</a:t>
            </a:fld>
            <a:endParaRPr lang="en-US" dirty="0"/>
          </a:p>
        </p:txBody>
      </p:sp>
      <p:pic>
        <p:nvPicPr>
          <p:cNvPr id="3" name="Picture 2" descr="Image result for civis analytics logo"/>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26385" y="3037145"/>
            <a:ext cx="2743200" cy="934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144" y="1193086"/>
            <a:ext cx="1956229" cy="1452681"/>
          </a:xfrm>
          <a:prstGeom prst="rect">
            <a:avLst/>
          </a:prstGeom>
        </p:spPr>
      </p:pic>
      <p:sp>
        <p:nvSpPr>
          <p:cNvPr id="5" name="Text Placeholder 4"/>
          <p:cNvSpPr txBox="1">
            <a:spLocks/>
          </p:cNvSpPr>
          <p:nvPr/>
        </p:nvSpPr>
        <p:spPr>
          <a:xfrm>
            <a:off x="4267200" y="1510586"/>
            <a:ext cx="4495800" cy="3285252"/>
          </a:xfrm>
          <a:prstGeom prst="rect">
            <a:avLst/>
          </a:prstGeom>
        </p:spPr>
        <p:txBody>
          <a:bodyPr anchor="t">
            <a:noAutofit/>
          </a:bodyPr>
          <a:lstStyle>
            <a:lvl1pPr marL="0" indent="0" algn="l" defTabSz="914400" rtl="0" eaLnBrk="1" latinLnBrk="0" hangingPunct="1">
              <a:lnSpc>
                <a:spcPts val="2200"/>
              </a:lnSpc>
              <a:spcBef>
                <a:spcPts val="0"/>
              </a:spcBef>
              <a:spcAft>
                <a:spcPts val="2400"/>
              </a:spcAft>
              <a:buFont typeface="Arial" panose="020B0604020202020204" pitchFamily="34" charset="0"/>
              <a:buNone/>
              <a:defRPr sz="1600" b="0" kern="0" spc="0" baseline="0">
                <a:solidFill>
                  <a:srgbClr val="000000"/>
                </a:solidFill>
                <a:latin typeface="Century Gothic"/>
                <a:ea typeface="+mn-ea"/>
                <a:cs typeface="Century Gothic"/>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00000"/>
              </a:lnSpc>
              <a:buFont typeface="+mj-lt"/>
              <a:buAutoNum type="arabicPeriod"/>
            </a:pPr>
            <a:r>
              <a:rPr lang="en-US" sz="1500" dirty="0">
                <a:latin typeface="Lato Light"/>
                <a:cs typeface="Lato Light"/>
              </a:rPr>
              <a:t>Who are </a:t>
            </a:r>
            <a:r>
              <a:rPr lang="en-US" sz="1500" dirty="0" smtClean="0">
                <a:latin typeface="Lato Light"/>
                <a:cs typeface="Lato Light"/>
              </a:rPr>
              <a:t>Bravo’s “Swing Viewers”?  </a:t>
            </a:r>
            <a:endParaRPr lang="en-US" sz="1500" dirty="0">
              <a:latin typeface="Lato Light"/>
              <a:cs typeface="Lato Light"/>
            </a:endParaRPr>
          </a:p>
          <a:p>
            <a:pPr marL="342900" indent="-342900">
              <a:lnSpc>
                <a:spcPct val="100000"/>
              </a:lnSpc>
              <a:buFont typeface="+mj-lt"/>
              <a:buAutoNum type="arabicPeriod"/>
            </a:pPr>
            <a:r>
              <a:rPr lang="en-US" sz="1500" dirty="0" smtClean="0">
                <a:latin typeface="Lato Light"/>
                <a:cs typeface="Lato Light"/>
              </a:rPr>
              <a:t>Where </a:t>
            </a:r>
            <a:r>
              <a:rPr lang="en-US" sz="1500" dirty="0">
                <a:latin typeface="Lato Light"/>
                <a:cs typeface="Lato Light"/>
              </a:rPr>
              <a:t>or how can we reach them without alienating core viewers?  </a:t>
            </a:r>
          </a:p>
          <a:p>
            <a:pPr marL="342900" indent="-342900">
              <a:lnSpc>
                <a:spcPct val="100000"/>
              </a:lnSpc>
              <a:buFont typeface="+mj-lt"/>
              <a:buAutoNum type="arabicPeriod"/>
            </a:pPr>
            <a:r>
              <a:rPr lang="en-US" sz="1500" dirty="0" smtClean="0">
                <a:latin typeface="Lato Light"/>
                <a:cs typeface="Lato Light"/>
              </a:rPr>
              <a:t>What </a:t>
            </a:r>
            <a:r>
              <a:rPr lang="en-US" sz="1500" dirty="0">
                <a:latin typeface="Lato Light"/>
                <a:cs typeface="Lato Light"/>
              </a:rPr>
              <a:t>messaging tone convinces them to spend more time with Bravo?</a:t>
            </a:r>
          </a:p>
          <a:p>
            <a:pPr marL="342900" indent="-342900">
              <a:lnSpc>
                <a:spcPct val="100000"/>
              </a:lnSpc>
              <a:buFont typeface="+mj-lt"/>
              <a:buAutoNum type="arabicPeriod"/>
            </a:pPr>
            <a:r>
              <a:rPr lang="en-US" sz="1500" dirty="0" smtClean="0">
                <a:latin typeface="Lato Light"/>
                <a:cs typeface="Lato Light"/>
              </a:rPr>
              <a:t>Do different </a:t>
            </a:r>
            <a:r>
              <a:rPr lang="en-US" sz="1500" dirty="0">
                <a:latin typeface="Lato Light"/>
                <a:cs typeface="Lato Light"/>
              </a:rPr>
              <a:t>sets of “Swing Viewers” react </a:t>
            </a:r>
            <a:r>
              <a:rPr lang="en-US" sz="1500" dirty="0" smtClean="0">
                <a:latin typeface="Lato Light"/>
                <a:cs typeface="Lato Light"/>
              </a:rPr>
              <a:t>differently to </a:t>
            </a:r>
            <a:r>
              <a:rPr lang="en-US" sz="1500" dirty="0">
                <a:latin typeface="Lato Light"/>
                <a:cs typeface="Lato Light"/>
              </a:rPr>
              <a:t>Bravo’s creative approaches? </a:t>
            </a:r>
          </a:p>
        </p:txBody>
      </p:sp>
      <p:sp>
        <p:nvSpPr>
          <p:cNvPr id="6" name="Plus 5"/>
          <p:cNvSpPr/>
          <p:nvPr/>
        </p:nvSpPr>
        <p:spPr>
          <a:xfrm>
            <a:off x="1683585" y="2377759"/>
            <a:ext cx="649589" cy="621991"/>
          </a:xfrm>
          <a:prstGeom prst="mathPlus">
            <a:avLst/>
          </a:prstGeom>
          <a:solidFill>
            <a:schemeClr val="bg1">
              <a:lumMod val="75000"/>
            </a:schemeClr>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7" name="Text Placeholder 4"/>
          <p:cNvSpPr txBox="1">
            <a:spLocks/>
          </p:cNvSpPr>
          <p:nvPr/>
        </p:nvSpPr>
        <p:spPr>
          <a:xfrm>
            <a:off x="4381500" y="1078786"/>
            <a:ext cx="4267200" cy="355600"/>
          </a:xfrm>
          <a:prstGeom prst="rect">
            <a:avLst/>
          </a:prstGeom>
        </p:spPr>
        <p:txBody>
          <a:bodyPr anchor="t">
            <a:noAutofit/>
          </a:bodyPr>
          <a:lstStyle>
            <a:lvl1pPr marL="0" indent="0" algn="l" defTabSz="914400" rtl="0" eaLnBrk="1" latinLnBrk="0" hangingPunct="1">
              <a:lnSpc>
                <a:spcPts val="2200"/>
              </a:lnSpc>
              <a:spcBef>
                <a:spcPts val="0"/>
              </a:spcBef>
              <a:spcAft>
                <a:spcPts val="2400"/>
              </a:spcAft>
              <a:buFont typeface="Arial" panose="020B0604020202020204" pitchFamily="34" charset="0"/>
              <a:buNone/>
              <a:defRPr sz="1600" b="0" kern="0" spc="0" baseline="0">
                <a:solidFill>
                  <a:srgbClr val="000000"/>
                </a:solidFill>
                <a:latin typeface="Century Gothic"/>
                <a:ea typeface="+mn-ea"/>
                <a:cs typeface="Century Gothic"/>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b="1" u="sng" dirty="0" smtClean="0">
                <a:latin typeface="Lato Light"/>
                <a:cs typeface="Lato Light"/>
              </a:rPr>
              <a:t>Key Business Questions</a:t>
            </a:r>
            <a:endParaRPr lang="en-US" b="1" u="sng" dirty="0">
              <a:latin typeface="Lato Light"/>
              <a:cs typeface="Lato Light"/>
            </a:endParaRPr>
          </a:p>
        </p:txBody>
      </p:sp>
    </p:spTree>
    <p:extLst>
      <p:ext uri="{BB962C8B-B14F-4D97-AF65-F5344CB8AC3E}">
        <p14:creationId xmlns:p14="http://schemas.microsoft.com/office/powerpoint/2010/main" val="796346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4224" y="90488"/>
            <a:ext cx="8675489" cy="769739"/>
          </a:xfrm>
        </p:spPr>
        <p:txBody>
          <a:bodyPr/>
          <a:lstStyle/>
          <a:p>
            <a:r>
              <a:rPr lang="en-US" sz="2200" dirty="0" smtClean="0">
                <a:latin typeface="Lato Light"/>
                <a:cs typeface="Lato Light"/>
              </a:rPr>
              <a:t>We tested five Après Ski promos with different messaging hooks to measure how each piece of creative could increase tune-in</a:t>
            </a:r>
            <a:endParaRPr lang="en-US" sz="2200" dirty="0">
              <a:latin typeface="Lato Light"/>
              <a:cs typeface="Lato Light"/>
            </a:endParaRPr>
          </a:p>
        </p:txBody>
      </p:sp>
      <p:sp>
        <p:nvSpPr>
          <p:cNvPr id="3" name="Slide Number Placeholder 2"/>
          <p:cNvSpPr>
            <a:spLocks noGrp="1"/>
          </p:cNvSpPr>
          <p:nvPr>
            <p:ph type="sldNum" sz="quarter" idx="4294967295"/>
          </p:nvPr>
        </p:nvSpPr>
        <p:spPr>
          <a:xfrm>
            <a:off x="8791575" y="4908550"/>
            <a:ext cx="352425" cy="273050"/>
          </a:xfrm>
          <a:prstGeom prst="rect">
            <a:avLst/>
          </a:prstGeom>
        </p:spPr>
        <p:txBody>
          <a:bodyPr/>
          <a:lstStyle/>
          <a:p>
            <a:fld id="{FE1E2402-02A3-444E-8CD2-CBF8E1DB06CE}" type="slidenum">
              <a:rPr lang="en-US" smtClean="0"/>
              <a:pPr/>
              <a:t>53</a:t>
            </a:fld>
            <a:endParaRPr lang="en-US" dirty="0"/>
          </a:p>
        </p:txBody>
      </p:sp>
      <p:sp>
        <p:nvSpPr>
          <p:cNvPr id="4" name="Rectangle 3"/>
          <p:cNvSpPr/>
          <p:nvPr/>
        </p:nvSpPr>
        <p:spPr>
          <a:xfrm>
            <a:off x="265755" y="1060415"/>
            <a:ext cx="4153845" cy="1097280"/>
          </a:xfrm>
          <a:prstGeom prst="rect">
            <a:avLst/>
          </a:prstGeom>
          <a:noFill/>
          <a:ln w="28575">
            <a:solidFill>
              <a:srgbClr val="1080C9"/>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1300" b="1" dirty="0" smtClean="0">
                <a:solidFill>
                  <a:srgbClr val="1080C9"/>
                </a:solidFill>
                <a:latin typeface="Lato Light"/>
                <a:cs typeface="Lato Light"/>
              </a:rPr>
              <a:t>Humor</a:t>
            </a:r>
          </a:p>
          <a:p>
            <a:endParaRPr lang="en-US" sz="1300" dirty="0" smtClean="0">
              <a:solidFill>
                <a:srgbClr val="1080C9"/>
              </a:solidFill>
              <a:latin typeface="+mj-lt"/>
            </a:endParaRPr>
          </a:p>
        </p:txBody>
      </p:sp>
      <p:sp>
        <p:nvSpPr>
          <p:cNvPr id="5" name="Rectangle 4"/>
          <p:cNvSpPr/>
          <p:nvPr/>
        </p:nvSpPr>
        <p:spPr>
          <a:xfrm>
            <a:off x="264224" y="2254085"/>
            <a:ext cx="4151376" cy="1097280"/>
          </a:xfrm>
          <a:prstGeom prst="rect">
            <a:avLst/>
          </a:prstGeom>
          <a:noFill/>
          <a:ln w="28575">
            <a:solidFill>
              <a:srgbClr val="1080C9"/>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1300" b="1" dirty="0" smtClean="0">
                <a:solidFill>
                  <a:srgbClr val="1080C9"/>
                </a:solidFill>
                <a:latin typeface="Lato Light"/>
                <a:cs typeface="Lato Light"/>
              </a:rPr>
              <a:t>Luxury</a:t>
            </a:r>
          </a:p>
          <a:p>
            <a:endParaRPr lang="en-US" sz="1300" dirty="0" smtClean="0">
              <a:solidFill>
                <a:schemeClr val="bg1">
                  <a:lumMod val="50000"/>
                </a:schemeClr>
              </a:solidFill>
              <a:latin typeface="+mj-lt"/>
            </a:endParaRPr>
          </a:p>
        </p:txBody>
      </p:sp>
      <p:sp>
        <p:nvSpPr>
          <p:cNvPr id="6" name="Rectangle 5"/>
          <p:cNvSpPr/>
          <p:nvPr/>
        </p:nvSpPr>
        <p:spPr>
          <a:xfrm>
            <a:off x="2743200" y="3444555"/>
            <a:ext cx="3772845" cy="1097280"/>
          </a:xfrm>
          <a:prstGeom prst="rect">
            <a:avLst/>
          </a:prstGeom>
          <a:noFill/>
          <a:ln w="28575">
            <a:solidFill>
              <a:srgbClr val="1080C9"/>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1300" b="1" dirty="0" smtClean="0">
                <a:solidFill>
                  <a:srgbClr val="1080C9"/>
                </a:solidFill>
                <a:latin typeface="Lato Light"/>
                <a:cs typeface="Lato Light"/>
              </a:rPr>
              <a:t>Attitude</a:t>
            </a:r>
          </a:p>
          <a:p>
            <a:endParaRPr lang="en-US" sz="1300" dirty="0" smtClean="0">
              <a:solidFill>
                <a:schemeClr val="bg1">
                  <a:lumMod val="50000"/>
                </a:schemeClr>
              </a:solidFill>
              <a:latin typeface="+mj-lt"/>
            </a:endParaRPr>
          </a:p>
        </p:txBody>
      </p:sp>
      <p:sp>
        <p:nvSpPr>
          <p:cNvPr id="7" name="Rectangle 6"/>
          <p:cNvSpPr/>
          <p:nvPr/>
        </p:nvSpPr>
        <p:spPr>
          <a:xfrm>
            <a:off x="4800600" y="1060415"/>
            <a:ext cx="4151376" cy="1097280"/>
          </a:xfrm>
          <a:prstGeom prst="rect">
            <a:avLst/>
          </a:prstGeom>
          <a:noFill/>
          <a:ln w="28575">
            <a:solidFill>
              <a:srgbClr val="1080C9"/>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1300" b="1" dirty="0" smtClean="0">
                <a:solidFill>
                  <a:srgbClr val="1080C9"/>
                </a:solidFill>
                <a:latin typeface="Lato Light"/>
                <a:cs typeface="Lato Light"/>
              </a:rPr>
              <a:t>Altitude</a:t>
            </a:r>
            <a:endParaRPr lang="en-US" sz="1300" dirty="0" smtClean="0">
              <a:solidFill>
                <a:srgbClr val="1080C9"/>
              </a:solidFill>
              <a:latin typeface="Lato Light"/>
              <a:cs typeface="Lato Light"/>
            </a:endParaRPr>
          </a:p>
        </p:txBody>
      </p:sp>
      <p:sp>
        <p:nvSpPr>
          <p:cNvPr id="8" name="Rectangle 7"/>
          <p:cNvSpPr/>
          <p:nvPr/>
        </p:nvSpPr>
        <p:spPr>
          <a:xfrm>
            <a:off x="4800600" y="2249105"/>
            <a:ext cx="4151376" cy="1097280"/>
          </a:xfrm>
          <a:prstGeom prst="rect">
            <a:avLst/>
          </a:prstGeom>
          <a:noFill/>
          <a:ln w="28575">
            <a:solidFill>
              <a:srgbClr val="1080C9"/>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1300" b="1" dirty="0" smtClean="0">
                <a:solidFill>
                  <a:srgbClr val="1080C9"/>
                </a:solidFill>
                <a:latin typeface="Lato Light"/>
                <a:cs typeface="Lato Light"/>
              </a:rPr>
              <a:t>Character</a:t>
            </a:r>
            <a:endParaRPr lang="en-US" sz="1300" dirty="0" smtClean="0">
              <a:solidFill>
                <a:srgbClr val="1080C9"/>
              </a:solidFill>
              <a:latin typeface="Lato Light"/>
              <a:cs typeface="Lato Ligh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1696" y="1241485"/>
            <a:ext cx="1586794" cy="822960"/>
          </a:xfrm>
          <a:prstGeom prst="rect">
            <a:avLst/>
          </a:prstGeom>
        </p:spPr>
      </p:pic>
      <p:sp>
        <p:nvSpPr>
          <p:cNvPr id="10" name="TextBox 9"/>
          <p:cNvSpPr txBox="1"/>
          <p:nvPr/>
        </p:nvSpPr>
        <p:spPr>
          <a:xfrm>
            <a:off x="1945575" y="1340329"/>
            <a:ext cx="2362200" cy="646331"/>
          </a:xfrm>
          <a:prstGeom prst="rect">
            <a:avLst/>
          </a:prstGeom>
          <a:noFill/>
        </p:spPr>
        <p:txBody>
          <a:bodyPr wrap="square" rtlCol="0">
            <a:spAutoFit/>
          </a:bodyPr>
          <a:lstStyle/>
          <a:p>
            <a:r>
              <a:rPr lang="en-US" sz="1200" i="1" dirty="0" smtClean="0">
                <a:solidFill>
                  <a:prstClr val="black"/>
                </a:solidFill>
                <a:latin typeface="Lato Light"/>
                <a:cs typeface="Lato Light"/>
              </a:rPr>
              <a:t>Lighthearted moments </a:t>
            </a:r>
            <a:r>
              <a:rPr lang="en-US" sz="1200" i="1" dirty="0">
                <a:solidFill>
                  <a:prstClr val="black"/>
                </a:solidFill>
                <a:latin typeface="Lato Light"/>
                <a:cs typeface="Lato Light"/>
              </a:rPr>
              <a:t>of the cast in different provocative or comical situations </a:t>
            </a:r>
            <a:endParaRPr lang="en-US" sz="1200" i="1" dirty="0" smtClean="0">
              <a:solidFill>
                <a:prstClr val="black"/>
              </a:solidFill>
              <a:latin typeface="Lato Light"/>
              <a:cs typeface="Lato Light"/>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6675" y="2454150"/>
            <a:ext cx="1671592" cy="822960"/>
          </a:xfrm>
          <a:prstGeom prst="rect">
            <a:avLst/>
          </a:prstGeom>
        </p:spPr>
      </p:pic>
      <p:sp>
        <p:nvSpPr>
          <p:cNvPr id="12" name="TextBox 11"/>
          <p:cNvSpPr txBox="1"/>
          <p:nvPr/>
        </p:nvSpPr>
        <p:spPr>
          <a:xfrm>
            <a:off x="1981200" y="2583279"/>
            <a:ext cx="2362200" cy="646331"/>
          </a:xfrm>
          <a:prstGeom prst="rect">
            <a:avLst/>
          </a:prstGeom>
          <a:noFill/>
        </p:spPr>
        <p:txBody>
          <a:bodyPr wrap="square" rtlCol="0">
            <a:spAutoFit/>
          </a:bodyPr>
          <a:lstStyle/>
          <a:p>
            <a:r>
              <a:rPr lang="en-US" sz="1200" i="1" dirty="0">
                <a:solidFill>
                  <a:prstClr val="black"/>
                </a:solidFill>
                <a:latin typeface="Lato Light"/>
                <a:cs typeface="Lato Light"/>
              </a:rPr>
              <a:t>Lifestyle moments of the </a:t>
            </a:r>
            <a:r>
              <a:rPr lang="en-US" sz="1200" i="1" dirty="0" smtClean="0">
                <a:solidFill>
                  <a:prstClr val="black"/>
                </a:solidFill>
                <a:latin typeface="Lato Light"/>
                <a:cs typeface="Lato Light"/>
              </a:rPr>
              <a:t>wealthy guests </a:t>
            </a:r>
            <a:r>
              <a:rPr lang="en-US" sz="1200" i="1" dirty="0">
                <a:solidFill>
                  <a:prstClr val="black"/>
                </a:solidFill>
                <a:latin typeface="Lato Light"/>
                <a:cs typeface="Lato Light"/>
              </a:rPr>
              <a:t>interacting with each </a:t>
            </a:r>
            <a:r>
              <a:rPr lang="en-US" sz="1200" i="1" dirty="0" smtClean="0">
                <a:solidFill>
                  <a:prstClr val="black"/>
                </a:solidFill>
                <a:latin typeface="Lato Light"/>
                <a:cs typeface="Lato Light"/>
              </a:rPr>
              <a:t>other + </a:t>
            </a:r>
            <a:r>
              <a:rPr lang="en-US" sz="1200" i="1" dirty="0">
                <a:solidFill>
                  <a:prstClr val="black"/>
                </a:solidFill>
                <a:latin typeface="Lato Light"/>
                <a:cs typeface="Lato Light"/>
              </a:rPr>
              <a:t>the cast</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97235" y="3734310"/>
            <a:ext cx="1463040" cy="740421"/>
          </a:xfrm>
          <a:prstGeom prst="rect">
            <a:avLst/>
          </a:prstGeom>
        </p:spPr>
      </p:pic>
      <p:sp>
        <p:nvSpPr>
          <p:cNvPr id="14" name="TextBox 13"/>
          <p:cNvSpPr txBox="1"/>
          <p:nvPr/>
        </p:nvSpPr>
        <p:spPr>
          <a:xfrm>
            <a:off x="4267200" y="3802479"/>
            <a:ext cx="2248845" cy="646331"/>
          </a:xfrm>
          <a:prstGeom prst="rect">
            <a:avLst/>
          </a:prstGeom>
          <a:noFill/>
        </p:spPr>
        <p:txBody>
          <a:bodyPr wrap="square" rtlCol="0">
            <a:spAutoFit/>
          </a:bodyPr>
          <a:lstStyle/>
          <a:p>
            <a:r>
              <a:rPr lang="en-US" sz="1200" i="1" dirty="0">
                <a:solidFill>
                  <a:prstClr val="black"/>
                </a:solidFill>
                <a:latin typeface="Lato Light"/>
                <a:cs typeface="Lato Light"/>
              </a:rPr>
              <a:t>Displaying moments of conflict and drama between cast members </a:t>
            </a:r>
          </a:p>
        </p:txBody>
      </p:sp>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65919" y="1263452"/>
            <a:ext cx="1590639" cy="822960"/>
          </a:xfrm>
          <a:prstGeom prst="rect">
            <a:avLst/>
          </a:prstGeom>
          <a:ln>
            <a:noFill/>
          </a:ln>
        </p:spPr>
      </p:pic>
      <p:sp>
        <p:nvSpPr>
          <p:cNvPr id="16" name="TextBox 15"/>
          <p:cNvSpPr txBox="1"/>
          <p:nvPr/>
        </p:nvSpPr>
        <p:spPr>
          <a:xfrm>
            <a:off x="6452755" y="1391876"/>
            <a:ext cx="2362200" cy="646331"/>
          </a:xfrm>
          <a:prstGeom prst="rect">
            <a:avLst/>
          </a:prstGeom>
          <a:noFill/>
        </p:spPr>
        <p:txBody>
          <a:bodyPr wrap="square" rtlCol="0">
            <a:spAutoFit/>
          </a:bodyPr>
          <a:lstStyle/>
          <a:p>
            <a:r>
              <a:rPr lang="en-US" sz="1200" i="1" dirty="0" smtClean="0">
                <a:solidFill>
                  <a:prstClr val="black"/>
                </a:solidFill>
                <a:latin typeface="Lato Light"/>
                <a:cs typeface="Lato Light"/>
              </a:rPr>
              <a:t>The “work hard/play hard” professional and personal dichotomy of the lodge staff</a:t>
            </a:r>
            <a:endParaRPr lang="en-US" sz="1200" i="1" dirty="0">
              <a:solidFill>
                <a:prstClr val="black"/>
              </a:solidFill>
              <a:latin typeface="Lato Light"/>
              <a:cs typeface="Lato Light"/>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53050" y="2479485"/>
            <a:ext cx="1591056" cy="783310"/>
          </a:xfrm>
          <a:prstGeom prst="rect">
            <a:avLst/>
          </a:prstGeom>
          <a:ln>
            <a:noFill/>
          </a:ln>
        </p:spPr>
      </p:pic>
      <p:sp>
        <p:nvSpPr>
          <p:cNvPr id="18" name="TextBox 17"/>
          <p:cNvSpPr txBox="1"/>
          <p:nvPr/>
        </p:nvSpPr>
        <p:spPr>
          <a:xfrm>
            <a:off x="6400800" y="2474813"/>
            <a:ext cx="2507870" cy="830997"/>
          </a:xfrm>
          <a:prstGeom prst="rect">
            <a:avLst/>
          </a:prstGeom>
          <a:noFill/>
        </p:spPr>
        <p:txBody>
          <a:bodyPr wrap="square" rtlCol="0">
            <a:spAutoFit/>
          </a:bodyPr>
          <a:lstStyle/>
          <a:p>
            <a:r>
              <a:rPr lang="en-US" sz="1200" i="1" dirty="0">
                <a:solidFill>
                  <a:prstClr val="black"/>
                </a:solidFill>
                <a:latin typeface="Lato Light"/>
                <a:cs typeface="Lato Light"/>
              </a:rPr>
              <a:t>Profile of each of the cast </a:t>
            </a:r>
            <a:r>
              <a:rPr lang="en-US" sz="1200" i="1" dirty="0" smtClean="0">
                <a:solidFill>
                  <a:prstClr val="black"/>
                </a:solidFill>
                <a:latin typeface="Lato Light"/>
                <a:cs typeface="Lato Light"/>
              </a:rPr>
              <a:t>members </a:t>
            </a:r>
            <a:r>
              <a:rPr lang="en-US" sz="1200" i="1" dirty="0">
                <a:solidFill>
                  <a:prstClr val="black"/>
                </a:solidFill>
                <a:latin typeface="Lato Light"/>
                <a:cs typeface="Lato Light"/>
              </a:rPr>
              <a:t>that displays their personalities and interactions with one another</a:t>
            </a:r>
          </a:p>
        </p:txBody>
      </p:sp>
    </p:spTree>
    <p:extLst>
      <p:ext uri="{BB962C8B-B14F-4D97-AF65-F5344CB8AC3E}">
        <p14:creationId xmlns:p14="http://schemas.microsoft.com/office/powerpoint/2010/main" val="3829141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47650"/>
            <a:ext cx="8991600" cy="49530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r>
              <a:rPr lang="en-US" sz="1800" dirty="0" smtClean="0">
                <a:latin typeface="Lato Light"/>
                <a:cs typeface="Lato Light"/>
              </a:rPr>
              <a:t>We created two meaningful metrics about support for the brand and likelihood to be persuaded by the promo</a:t>
            </a:r>
            <a:endParaRPr lang="en-US" sz="1800" dirty="0">
              <a:latin typeface="Lato Light"/>
              <a:cs typeface="Lato Light"/>
            </a:endParaRPr>
          </a:p>
        </p:txBody>
      </p:sp>
      <p:sp>
        <p:nvSpPr>
          <p:cNvPr id="3" name="Slide Number Placeholder 3"/>
          <p:cNvSpPr>
            <a:spLocks noGrp="1"/>
          </p:cNvSpPr>
          <p:nvPr>
            <p:ph type="sldNum" sz="quarter" idx="4294967295"/>
          </p:nvPr>
        </p:nvSpPr>
        <p:spPr>
          <a:xfrm>
            <a:off x="8801100" y="4869657"/>
            <a:ext cx="352425" cy="273844"/>
          </a:xfrm>
          <a:prstGeom prst="rect">
            <a:avLst/>
          </a:prstGeom>
        </p:spPr>
        <p:txBody>
          <a:bodyPr/>
          <a:lstStyle/>
          <a:p>
            <a:fld id="{FE1E2402-02A3-444E-8CD2-CBF8E1DB06CE}" type="slidenum">
              <a:rPr lang="en-US" smtClean="0"/>
              <a:pPr/>
              <a:t>54</a:t>
            </a:fld>
            <a:endParaRPr lang="en-US" dirty="0"/>
          </a:p>
        </p:txBody>
      </p:sp>
      <p:pic>
        <p:nvPicPr>
          <p:cNvPr id="18" name="Picture 17" descr="bravo_affinity_hi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70" y="881168"/>
            <a:ext cx="4288536" cy="3675888"/>
          </a:xfrm>
          <a:prstGeom prst="rect">
            <a:avLst/>
          </a:prstGeom>
        </p:spPr>
      </p:pic>
      <p:pic>
        <p:nvPicPr>
          <p:cNvPr id="19" name="Picture 18" descr="bravo_persuas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064" y="881168"/>
            <a:ext cx="4288536" cy="3675888"/>
          </a:xfrm>
          <a:prstGeom prst="rect">
            <a:avLst/>
          </a:prstGeom>
        </p:spPr>
      </p:pic>
    </p:spTree>
    <p:extLst>
      <p:ext uri="{BB962C8B-B14F-4D97-AF65-F5344CB8AC3E}">
        <p14:creationId xmlns:p14="http://schemas.microsoft.com/office/powerpoint/2010/main" val="29899682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8" y="234956"/>
            <a:ext cx="8991600" cy="49530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endParaRPr lang="en-US" sz="2000" dirty="0">
              <a:cs typeface="Arial (headings)"/>
            </a:endParaRPr>
          </a:p>
        </p:txBody>
      </p:sp>
      <p:sp>
        <p:nvSpPr>
          <p:cNvPr id="14" name="Title 13"/>
          <p:cNvSpPr>
            <a:spLocks noGrp="1"/>
          </p:cNvSpPr>
          <p:nvPr>
            <p:ph type="title"/>
          </p:nvPr>
        </p:nvSpPr>
        <p:spPr/>
        <p:txBody>
          <a:bodyPr/>
          <a:lstStyle/>
          <a:p>
            <a:r>
              <a:rPr lang="en-US" sz="1800" dirty="0">
                <a:latin typeface="Lato Light"/>
                <a:cs typeface="Lato Light"/>
              </a:rPr>
              <a:t>We combined the persuasion scores and our Bravo affinity scores to understand how to isolate “swing viewers”</a:t>
            </a:r>
            <a:br>
              <a:rPr lang="en-US" sz="1800" dirty="0">
                <a:latin typeface="Lato Light"/>
                <a:cs typeface="Lato Light"/>
              </a:rPr>
            </a:br>
            <a:endParaRPr lang="en-US" sz="1800" dirty="0">
              <a:latin typeface="Lato Light"/>
              <a:cs typeface="Lato Light"/>
            </a:endParaRPr>
          </a:p>
        </p:txBody>
      </p:sp>
      <p:sp>
        <p:nvSpPr>
          <p:cNvPr id="3" name="Slide Number Placeholder 3"/>
          <p:cNvSpPr>
            <a:spLocks noGrp="1"/>
          </p:cNvSpPr>
          <p:nvPr>
            <p:ph type="sldNum" sz="quarter" idx="4294967295"/>
          </p:nvPr>
        </p:nvSpPr>
        <p:spPr>
          <a:xfrm>
            <a:off x="8791575" y="4870450"/>
            <a:ext cx="352425" cy="273050"/>
          </a:xfrm>
          <a:prstGeom prst="rect">
            <a:avLst/>
          </a:prstGeom>
        </p:spPr>
        <p:txBody>
          <a:bodyPr/>
          <a:lstStyle/>
          <a:p>
            <a:fld id="{FE1E2402-02A3-444E-8CD2-CBF8E1DB06CE}" type="slidenum">
              <a:rPr lang="en-US" smtClean="0"/>
              <a:pPr/>
              <a:t>55</a:t>
            </a:fld>
            <a:endParaRPr lang="en-US" dirty="0"/>
          </a:p>
        </p:txBody>
      </p:sp>
      <p:pic>
        <p:nvPicPr>
          <p:cNvPr id="18" name="Picture 17" descr="bravo_persuasion_vs_affin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 y="628656"/>
            <a:ext cx="8076938" cy="3876930"/>
          </a:xfrm>
          <a:prstGeom prst="rect">
            <a:avLst/>
          </a:prstGeom>
        </p:spPr>
      </p:pic>
      <p:cxnSp>
        <p:nvCxnSpPr>
          <p:cNvPr id="6" name="Straight Arrow Connector 5"/>
          <p:cNvCxnSpPr>
            <a:stCxn id="7" idx="2"/>
          </p:cNvCxnSpPr>
          <p:nvPr/>
        </p:nvCxnSpPr>
        <p:spPr>
          <a:xfrm flipH="1">
            <a:off x="7230535" y="1687042"/>
            <a:ext cx="416370" cy="51767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06911" y="1133044"/>
            <a:ext cx="1479988" cy="553998"/>
          </a:xfrm>
          <a:prstGeom prst="rect">
            <a:avLst/>
          </a:prstGeom>
          <a:noFill/>
        </p:spPr>
        <p:txBody>
          <a:bodyPr wrap="square" rtlCol="0">
            <a:spAutoFit/>
          </a:bodyPr>
          <a:lstStyle/>
          <a:p>
            <a:pPr algn="ctr" defTabSz="914400"/>
            <a:r>
              <a:rPr lang="en-US" sz="1500" b="1" dirty="0" smtClean="0">
                <a:solidFill>
                  <a:prstClr val="black"/>
                </a:solidFill>
                <a:latin typeface="Lato Light"/>
                <a:cs typeface="Lato Light"/>
              </a:rPr>
              <a:t>Each Dot Is a </a:t>
            </a:r>
          </a:p>
          <a:p>
            <a:pPr algn="ctr" defTabSz="914400"/>
            <a:r>
              <a:rPr lang="en-US" sz="1500" b="1" dirty="0" smtClean="0">
                <a:solidFill>
                  <a:prstClr val="black"/>
                </a:solidFill>
                <a:latin typeface="Lato Light"/>
                <a:cs typeface="Lato Light"/>
              </a:rPr>
              <a:t>Person</a:t>
            </a:r>
          </a:p>
        </p:txBody>
      </p:sp>
      <p:sp>
        <p:nvSpPr>
          <p:cNvPr id="8" name="Plus 7"/>
          <p:cNvSpPr/>
          <p:nvPr/>
        </p:nvSpPr>
        <p:spPr>
          <a:xfrm rot="5400000">
            <a:off x="7380817" y="4127811"/>
            <a:ext cx="375108" cy="543985"/>
          </a:xfrm>
          <a:prstGeom prst="mathPlus">
            <a:avLst/>
          </a:prstGeom>
          <a:solidFill>
            <a:srgbClr val="3C81C9"/>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9" name="Minus 8"/>
          <p:cNvSpPr/>
          <p:nvPr/>
        </p:nvSpPr>
        <p:spPr>
          <a:xfrm rot="5400000">
            <a:off x="1106572" y="3892265"/>
            <a:ext cx="139189" cy="1036796"/>
          </a:xfrm>
          <a:prstGeom prst="mathMinus">
            <a:avLst/>
          </a:prstGeom>
          <a:solidFill>
            <a:srgbClr val="EFBA1E"/>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Tree>
    <p:extLst>
      <p:ext uri="{BB962C8B-B14F-4D97-AF65-F5344CB8AC3E}">
        <p14:creationId xmlns:p14="http://schemas.microsoft.com/office/powerpoint/2010/main" val="73910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ravo_persuasion_vs_affin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 y="628656"/>
            <a:ext cx="8076938" cy="3876930"/>
          </a:xfrm>
          <a:prstGeom prst="rect">
            <a:avLst/>
          </a:prstGeom>
        </p:spPr>
      </p:pic>
      <p:sp>
        <p:nvSpPr>
          <p:cNvPr id="12" name="Rectangle 11"/>
          <p:cNvSpPr/>
          <p:nvPr/>
        </p:nvSpPr>
        <p:spPr bwMode="auto">
          <a:xfrm>
            <a:off x="922866" y="3098798"/>
            <a:ext cx="8221134" cy="1032940"/>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txBox="1">
            <a:spLocks/>
          </p:cNvSpPr>
          <p:nvPr/>
        </p:nvSpPr>
        <p:spPr>
          <a:xfrm>
            <a:off x="20058" y="234956"/>
            <a:ext cx="8991600" cy="49530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endParaRPr lang="en-US" sz="2000" dirty="0">
              <a:cs typeface="Arial (headings)"/>
            </a:endParaRPr>
          </a:p>
        </p:txBody>
      </p:sp>
      <p:sp>
        <p:nvSpPr>
          <p:cNvPr id="14" name="Title 13"/>
          <p:cNvSpPr>
            <a:spLocks noGrp="1"/>
          </p:cNvSpPr>
          <p:nvPr>
            <p:ph type="title"/>
          </p:nvPr>
        </p:nvSpPr>
        <p:spPr/>
        <p:txBody>
          <a:bodyPr/>
          <a:lstStyle/>
          <a:p>
            <a:r>
              <a:rPr lang="en-US" sz="1800" dirty="0">
                <a:latin typeface="Lato Light"/>
                <a:cs typeface="Lato Light"/>
              </a:rPr>
              <a:t>We combined the persuasion scores and our Bravo affinity scores to understand how to isolate “swing viewers”</a:t>
            </a:r>
            <a:br>
              <a:rPr lang="en-US" sz="1800" dirty="0">
                <a:latin typeface="Lato Light"/>
                <a:cs typeface="Lato Light"/>
              </a:rPr>
            </a:br>
            <a:endParaRPr lang="en-US" sz="1800" dirty="0">
              <a:latin typeface="Lato Light"/>
              <a:cs typeface="Lato Light"/>
            </a:endParaRPr>
          </a:p>
        </p:txBody>
      </p:sp>
      <p:sp>
        <p:nvSpPr>
          <p:cNvPr id="3" name="Slide Number Placeholder 3"/>
          <p:cNvSpPr>
            <a:spLocks noGrp="1"/>
          </p:cNvSpPr>
          <p:nvPr>
            <p:ph type="sldNum" sz="quarter" idx="4294967295"/>
          </p:nvPr>
        </p:nvSpPr>
        <p:spPr>
          <a:xfrm>
            <a:off x="8791575" y="4870450"/>
            <a:ext cx="352425" cy="273050"/>
          </a:xfrm>
          <a:prstGeom prst="rect">
            <a:avLst/>
          </a:prstGeom>
        </p:spPr>
        <p:txBody>
          <a:bodyPr/>
          <a:lstStyle/>
          <a:p>
            <a:fld id="{FE1E2402-02A3-444E-8CD2-CBF8E1DB06CE}" type="slidenum">
              <a:rPr lang="en-US" smtClean="0"/>
              <a:pPr/>
              <a:t>56</a:t>
            </a:fld>
            <a:endParaRPr lang="en-US" dirty="0"/>
          </a:p>
        </p:txBody>
      </p:sp>
      <p:sp>
        <p:nvSpPr>
          <p:cNvPr id="7" name="TextBox 6"/>
          <p:cNvSpPr txBox="1"/>
          <p:nvPr/>
        </p:nvSpPr>
        <p:spPr>
          <a:xfrm>
            <a:off x="7023100" y="3105899"/>
            <a:ext cx="2120900" cy="1015663"/>
          </a:xfrm>
          <a:prstGeom prst="rect">
            <a:avLst/>
          </a:prstGeom>
          <a:solidFill>
            <a:schemeClr val="bg1">
              <a:alpha val="91000"/>
            </a:schemeClr>
          </a:solidFill>
        </p:spPr>
        <p:txBody>
          <a:bodyPr wrap="square" rtlCol="0">
            <a:spAutoFit/>
          </a:bodyPr>
          <a:lstStyle/>
          <a:p>
            <a:pPr algn="ctr" defTabSz="914400"/>
            <a:r>
              <a:rPr lang="en-US" sz="1500" b="1" dirty="0" smtClean="0">
                <a:solidFill>
                  <a:prstClr val="black"/>
                </a:solidFill>
                <a:latin typeface="Lato Light"/>
                <a:cs typeface="Lato Light"/>
              </a:rPr>
              <a:t>These People Will Likely Tune In Anyways Because of their High Support</a:t>
            </a:r>
          </a:p>
        </p:txBody>
      </p:sp>
      <p:sp>
        <p:nvSpPr>
          <p:cNvPr id="8" name="Rectangle 7"/>
          <p:cNvSpPr/>
          <p:nvPr/>
        </p:nvSpPr>
        <p:spPr>
          <a:xfrm>
            <a:off x="922866" y="812957"/>
            <a:ext cx="7078133" cy="22689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p:cNvCxnSpPr>
            <a:stCxn id="7" idx="0"/>
          </p:cNvCxnSpPr>
          <p:nvPr/>
        </p:nvCxnSpPr>
        <p:spPr>
          <a:xfrm flipH="1" flipV="1">
            <a:off x="6664961" y="1991361"/>
            <a:ext cx="1418589" cy="111453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Plus 9"/>
          <p:cNvSpPr/>
          <p:nvPr/>
        </p:nvSpPr>
        <p:spPr>
          <a:xfrm rot="5400000">
            <a:off x="7380817" y="4127811"/>
            <a:ext cx="375108" cy="543985"/>
          </a:xfrm>
          <a:prstGeom prst="mathPlus">
            <a:avLst/>
          </a:prstGeom>
          <a:solidFill>
            <a:srgbClr val="3C81C9"/>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11" name="Minus 10"/>
          <p:cNvSpPr/>
          <p:nvPr/>
        </p:nvSpPr>
        <p:spPr>
          <a:xfrm rot="5400000">
            <a:off x="1106572" y="3892265"/>
            <a:ext cx="139189" cy="1036796"/>
          </a:xfrm>
          <a:prstGeom prst="mathMinus">
            <a:avLst/>
          </a:prstGeom>
          <a:solidFill>
            <a:srgbClr val="EFBA1E"/>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Tree>
    <p:extLst>
      <p:ext uri="{BB962C8B-B14F-4D97-AF65-F5344CB8AC3E}">
        <p14:creationId xmlns:p14="http://schemas.microsoft.com/office/powerpoint/2010/main" val="3559717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8" y="234956"/>
            <a:ext cx="8991600" cy="49530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endParaRPr lang="en-US" sz="2000" dirty="0">
              <a:cs typeface="Arial (headings)"/>
            </a:endParaRPr>
          </a:p>
        </p:txBody>
      </p:sp>
      <p:sp>
        <p:nvSpPr>
          <p:cNvPr id="14" name="Title 13"/>
          <p:cNvSpPr>
            <a:spLocks noGrp="1"/>
          </p:cNvSpPr>
          <p:nvPr>
            <p:ph type="title"/>
          </p:nvPr>
        </p:nvSpPr>
        <p:spPr/>
        <p:txBody>
          <a:bodyPr/>
          <a:lstStyle/>
          <a:p>
            <a:r>
              <a:rPr lang="en-US" sz="1800" dirty="0" smtClean="0">
                <a:latin typeface="Lato Light"/>
                <a:cs typeface="Lato Light"/>
              </a:rPr>
              <a:t>We combined the persuasion scores and our Bravo affinity scores to understand how to isolate “swing viewers”</a:t>
            </a:r>
            <a:br>
              <a:rPr lang="en-US" sz="1800" dirty="0" smtClean="0">
                <a:latin typeface="Lato Light"/>
                <a:cs typeface="Lato Light"/>
              </a:rPr>
            </a:br>
            <a:endParaRPr lang="en-US" sz="1800" dirty="0">
              <a:latin typeface="Lato Light"/>
              <a:cs typeface="Lato Light"/>
            </a:endParaRPr>
          </a:p>
        </p:txBody>
      </p:sp>
      <p:sp>
        <p:nvSpPr>
          <p:cNvPr id="3" name="Slide Number Placeholder 3"/>
          <p:cNvSpPr>
            <a:spLocks noGrp="1"/>
          </p:cNvSpPr>
          <p:nvPr>
            <p:ph type="sldNum" sz="quarter" idx="4294967295"/>
          </p:nvPr>
        </p:nvSpPr>
        <p:spPr>
          <a:xfrm>
            <a:off x="8791575" y="4870450"/>
            <a:ext cx="352425" cy="273050"/>
          </a:xfrm>
          <a:prstGeom prst="rect">
            <a:avLst/>
          </a:prstGeom>
        </p:spPr>
        <p:txBody>
          <a:bodyPr/>
          <a:lstStyle/>
          <a:p>
            <a:fld id="{FE1E2402-02A3-444E-8CD2-CBF8E1DB06CE}" type="slidenum">
              <a:rPr lang="en-US" smtClean="0"/>
              <a:pPr/>
              <a:t>57</a:t>
            </a:fld>
            <a:endParaRPr lang="en-US" dirty="0"/>
          </a:p>
        </p:txBody>
      </p:sp>
      <p:pic>
        <p:nvPicPr>
          <p:cNvPr id="18" name="Picture 17" descr="bravo_persuasion_vs_affin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 y="628656"/>
            <a:ext cx="8076938" cy="3876930"/>
          </a:xfrm>
          <a:prstGeom prst="rect">
            <a:avLst/>
          </a:prstGeom>
        </p:spPr>
      </p:pic>
      <p:sp>
        <p:nvSpPr>
          <p:cNvPr id="7" name="Rectangle 6"/>
          <p:cNvSpPr/>
          <p:nvPr/>
        </p:nvSpPr>
        <p:spPr>
          <a:xfrm>
            <a:off x="1066799" y="3098800"/>
            <a:ext cx="3623733" cy="10010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lus 8"/>
          <p:cNvSpPr/>
          <p:nvPr/>
        </p:nvSpPr>
        <p:spPr>
          <a:xfrm rot="5400000">
            <a:off x="7380817" y="4127811"/>
            <a:ext cx="375108" cy="543985"/>
          </a:xfrm>
          <a:prstGeom prst="mathPlus">
            <a:avLst/>
          </a:prstGeom>
          <a:solidFill>
            <a:srgbClr val="3C81C9"/>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10" name="Minus 9"/>
          <p:cNvSpPr/>
          <p:nvPr/>
        </p:nvSpPr>
        <p:spPr>
          <a:xfrm rot="5400000">
            <a:off x="1106572" y="3892265"/>
            <a:ext cx="139189" cy="1036796"/>
          </a:xfrm>
          <a:prstGeom prst="mathMinus">
            <a:avLst/>
          </a:prstGeom>
          <a:solidFill>
            <a:srgbClr val="EFBA1E"/>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11" name="Rectangle 10"/>
          <p:cNvSpPr/>
          <p:nvPr/>
        </p:nvSpPr>
        <p:spPr bwMode="auto">
          <a:xfrm>
            <a:off x="4690532" y="639146"/>
            <a:ext cx="3984574" cy="3545416"/>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948268" y="764124"/>
            <a:ext cx="3742264" cy="2309279"/>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TextBox 5"/>
          <p:cNvSpPr txBox="1"/>
          <p:nvPr/>
        </p:nvSpPr>
        <p:spPr>
          <a:xfrm>
            <a:off x="1066800" y="1903920"/>
            <a:ext cx="1676399" cy="784830"/>
          </a:xfrm>
          <a:prstGeom prst="rect">
            <a:avLst/>
          </a:prstGeom>
          <a:noFill/>
        </p:spPr>
        <p:txBody>
          <a:bodyPr wrap="square" rtlCol="0">
            <a:spAutoFit/>
          </a:bodyPr>
          <a:lstStyle/>
          <a:p>
            <a:pPr algn="ctr" defTabSz="914400"/>
            <a:r>
              <a:rPr lang="en-US" sz="1500" b="1" dirty="0" smtClean="0">
                <a:solidFill>
                  <a:prstClr val="black"/>
                </a:solidFill>
                <a:latin typeface="Lato Light"/>
                <a:cs typeface="Lato Light"/>
              </a:rPr>
              <a:t>These People Won’t Watch No Matter What</a:t>
            </a:r>
          </a:p>
        </p:txBody>
      </p:sp>
      <p:cxnSp>
        <p:nvCxnSpPr>
          <p:cNvPr id="8" name="Straight Arrow Connector 7"/>
          <p:cNvCxnSpPr/>
          <p:nvPr/>
        </p:nvCxnSpPr>
        <p:spPr>
          <a:xfrm>
            <a:off x="2600960" y="2437983"/>
            <a:ext cx="792480" cy="883920"/>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717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58" y="234956"/>
            <a:ext cx="8991600" cy="49530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endParaRPr lang="en-US" sz="2000" dirty="0">
              <a:cs typeface="Arial (headings)"/>
            </a:endParaRPr>
          </a:p>
        </p:txBody>
      </p:sp>
      <p:sp>
        <p:nvSpPr>
          <p:cNvPr id="14" name="Title 13"/>
          <p:cNvSpPr>
            <a:spLocks noGrp="1"/>
          </p:cNvSpPr>
          <p:nvPr>
            <p:ph type="title"/>
          </p:nvPr>
        </p:nvSpPr>
        <p:spPr/>
        <p:txBody>
          <a:bodyPr/>
          <a:lstStyle/>
          <a:p>
            <a:r>
              <a:rPr lang="en-US" sz="1800" dirty="0">
                <a:latin typeface="Lato Light"/>
                <a:cs typeface="Lato Light"/>
              </a:rPr>
              <a:t>We combined the persuasion scores and our Bravo affinity scores to understand how to isolate “swing viewers”</a:t>
            </a:r>
            <a:br>
              <a:rPr lang="en-US" sz="1800" dirty="0">
                <a:latin typeface="Lato Light"/>
                <a:cs typeface="Lato Light"/>
              </a:rPr>
            </a:br>
            <a:endParaRPr lang="en-US" sz="1800" dirty="0">
              <a:latin typeface="Lato Light"/>
              <a:cs typeface="Lato Light"/>
            </a:endParaRPr>
          </a:p>
        </p:txBody>
      </p:sp>
      <p:sp>
        <p:nvSpPr>
          <p:cNvPr id="3" name="Slide Number Placeholder 3"/>
          <p:cNvSpPr>
            <a:spLocks noGrp="1"/>
          </p:cNvSpPr>
          <p:nvPr>
            <p:ph type="sldNum" sz="quarter" idx="4294967295"/>
          </p:nvPr>
        </p:nvSpPr>
        <p:spPr>
          <a:xfrm>
            <a:off x="8791575" y="4870450"/>
            <a:ext cx="352425" cy="273050"/>
          </a:xfrm>
          <a:prstGeom prst="rect">
            <a:avLst/>
          </a:prstGeom>
        </p:spPr>
        <p:txBody>
          <a:bodyPr/>
          <a:lstStyle/>
          <a:p>
            <a:fld id="{FE1E2402-02A3-444E-8CD2-CBF8E1DB06CE}" type="slidenum">
              <a:rPr lang="en-US" smtClean="0"/>
              <a:pPr/>
              <a:t>58</a:t>
            </a:fld>
            <a:endParaRPr lang="en-US" dirty="0"/>
          </a:p>
        </p:txBody>
      </p:sp>
      <p:pic>
        <p:nvPicPr>
          <p:cNvPr id="18" name="Picture 17" descr="bravo_persuasion_vs_affin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 y="628656"/>
            <a:ext cx="8076938" cy="3876930"/>
          </a:xfrm>
          <a:prstGeom prst="rect">
            <a:avLst/>
          </a:prstGeom>
        </p:spPr>
      </p:pic>
      <p:sp>
        <p:nvSpPr>
          <p:cNvPr id="7" name="Rectangle 6"/>
          <p:cNvSpPr/>
          <p:nvPr/>
        </p:nvSpPr>
        <p:spPr>
          <a:xfrm>
            <a:off x="5093683" y="2420545"/>
            <a:ext cx="3593117" cy="1138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lus 8"/>
          <p:cNvSpPr/>
          <p:nvPr/>
        </p:nvSpPr>
        <p:spPr>
          <a:xfrm rot="5400000">
            <a:off x="7380817" y="4127811"/>
            <a:ext cx="375108" cy="543985"/>
          </a:xfrm>
          <a:prstGeom prst="mathPlus">
            <a:avLst/>
          </a:prstGeom>
          <a:solidFill>
            <a:srgbClr val="3C81C9"/>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10" name="Minus 9"/>
          <p:cNvSpPr/>
          <p:nvPr/>
        </p:nvSpPr>
        <p:spPr>
          <a:xfrm rot="5400000">
            <a:off x="1106572" y="3892265"/>
            <a:ext cx="139189" cy="1036796"/>
          </a:xfrm>
          <a:prstGeom prst="mathMinus">
            <a:avLst/>
          </a:prstGeom>
          <a:solidFill>
            <a:srgbClr val="EFBA1E"/>
          </a:solidFill>
        </p:spPr>
        <p:txBody>
          <a:bodyPr wrap="square" lIns="0" tIns="0" rIns="0" bIns="0" rtlCol="0" anchor="ctr">
            <a:spAutoFit/>
          </a:bodyPr>
          <a:lstStyle/>
          <a:p>
            <a:pPr algn="ctr">
              <a:spcAft>
                <a:spcPts val="400"/>
              </a:spcAft>
            </a:pPr>
            <a:endParaRPr lang="en-US" sz="1600" dirty="0">
              <a:solidFill>
                <a:srgbClr val="434043"/>
              </a:solidFill>
              <a:latin typeface="Franklin Gothic Book Regular" charset="0"/>
            </a:endParaRPr>
          </a:p>
        </p:txBody>
      </p:sp>
      <p:sp>
        <p:nvSpPr>
          <p:cNvPr id="4" name="Rectangle 3"/>
          <p:cNvSpPr/>
          <p:nvPr/>
        </p:nvSpPr>
        <p:spPr bwMode="auto">
          <a:xfrm>
            <a:off x="1041400" y="628657"/>
            <a:ext cx="4052283" cy="3545416"/>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5093683" y="3575833"/>
            <a:ext cx="3593117" cy="522034"/>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5093683" y="768437"/>
            <a:ext cx="3649134" cy="1652108"/>
          </a:xfrm>
          <a:prstGeom prst="rect">
            <a:avLst/>
          </a:prstGeom>
          <a:solidFill>
            <a:schemeClr val="bg1">
              <a:alpha val="7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TextBox 5"/>
          <p:cNvSpPr txBox="1"/>
          <p:nvPr/>
        </p:nvSpPr>
        <p:spPr>
          <a:xfrm>
            <a:off x="5093683" y="1150800"/>
            <a:ext cx="2590402" cy="836126"/>
          </a:xfrm>
          <a:prstGeom prst="rect">
            <a:avLst/>
          </a:prstGeom>
          <a:solidFill>
            <a:schemeClr val="bg1"/>
          </a:solidFill>
        </p:spPr>
        <p:txBody>
          <a:bodyPr wrap="square" rtlCol="0">
            <a:spAutoFit/>
          </a:bodyPr>
          <a:lstStyle/>
          <a:p>
            <a:pPr algn="ctr">
              <a:spcAft>
                <a:spcPts val="400"/>
              </a:spcAft>
            </a:pPr>
            <a:r>
              <a:rPr lang="en-US" sz="1500" b="1" dirty="0" smtClean="0">
                <a:solidFill>
                  <a:schemeClr val="bg2">
                    <a:lumMod val="10000"/>
                  </a:schemeClr>
                </a:solidFill>
                <a:latin typeface="Lato Light"/>
                <a:cs typeface="Lato Light"/>
              </a:rPr>
              <a:t>Bravo’s Swing Viewers: </a:t>
            </a:r>
          </a:p>
          <a:p>
            <a:pPr algn="ctr">
              <a:spcAft>
                <a:spcPts val="400"/>
              </a:spcAft>
            </a:pPr>
            <a:r>
              <a:rPr lang="en-US" sz="1500" b="1" dirty="0" smtClean="0">
                <a:solidFill>
                  <a:schemeClr val="bg2">
                    <a:lumMod val="10000"/>
                  </a:schemeClr>
                </a:solidFill>
                <a:latin typeface="Lato Light"/>
                <a:cs typeface="Lato Light"/>
              </a:rPr>
              <a:t>A Casual but Persuadable Group of 22 Million Adults</a:t>
            </a:r>
            <a:endParaRPr lang="en-US" sz="1500" b="1" dirty="0">
              <a:solidFill>
                <a:schemeClr val="bg2">
                  <a:lumMod val="10000"/>
                </a:schemeClr>
              </a:solidFill>
              <a:latin typeface="Lato Light"/>
              <a:cs typeface="Lato Light"/>
            </a:endParaRPr>
          </a:p>
        </p:txBody>
      </p:sp>
      <p:cxnSp>
        <p:nvCxnSpPr>
          <p:cNvPr id="8" name="Straight Arrow Connector 7"/>
          <p:cNvCxnSpPr/>
          <p:nvPr/>
        </p:nvCxnSpPr>
        <p:spPr>
          <a:xfrm>
            <a:off x="7287845" y="1960240"/>
            <a:ext cx="0" cy="673132"/>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717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659074"/>
            <a:ext cx="8229600" cy="1143000"/>
          </a:xfrm>
        </p:spPr>
        <p:txBody>
          <a:bodyPr/>
          <a:lstStyle/>
          <a:p>
            <a:pPr lvl="1"/>
            <a:r>
              <a:rPr lang="en-US" b="0" dirty="0" smtClean="0">
                <a:solidFill>
                  <a:srgbClr val="1080C9"/>
                </a:solidFill>
                <a:latin typeface="Lato Regular"/>
                <a:cs typeface="Lato Regular"/>
              </a:rPr>
              <a:t>Case Study II: Persuasion </a:t>
            </a:r>
            <a:r>
              <a:rPr lang="en-US" b="0" dirty="0">
                <a:solidFill>
                  <a:srgbClr val="1080C9"/>
                </a:solidFill>
                <a:latin typeface="Lato Regular"/>
                <a:cs typeface="Lato Regular"/>
              </a:rPr>
              <a:t>in the 2016 </a:t>
            </a:r>
            <a:r>
              <a:rPr lang="en-US" b="0" dirty="0" smtClean="0">
                <a:solidFill>
                  <a:srgbClr val="1080C9"/>
                </a:solidFill>
                <a:latin typeface="Lato Regular"/>
                <a:cs typeface="Lato Regular"/>
              </a:rPr>
              <a:t>Election Cycle</a:t>
            </a:r>
            <a:endParaRPr lang="en-US" b="0" dirty="0">
              <a:solidFill>
                <a:srgbClr val="1080C9"/>
              </a:solidFill>
              <a:latin typeface="Lato Regular"/>
              <a:cs typeface="Lato Regular"/>
            </a:endParaRPr>
          </a:p>
        </p:txBody>
      </p:sp>
    </p:spTree>
    <p:extLst>
      <p:ext uri="{BB962C8B-B14F-4D97-AF65-F5344CB8AC3E}">
        <p14:creationId xmlns:p14="http://schemas.microsoft.com/office/powerpoint/2010/main" val="1864692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ato Light"/>
                <a:cs typeface="Lato Light"/>
              </a:rPr>
              <a:t>Response Modeling</a:t>
            </a:r>
            <a:endParaRPr lang="en-US" dirty="0">
              <a:latin typeface="Lato Light"/>
              <a:cs typeface="Lato Light"/>
            </a:endParaRPr>
          </a:p>
        </p:txBody>
      </p:sp>
      <p:grpSp>
        <p:nvGrpSpPr>
          <p:cNvPr id="15" name="Group 14"/>
          <p:cNvGrpSpPr/>
          <p:nvPr/>
        </p:nvGrpSpPr>
        <p:grpSpPr>
          <a:xfrm>
            <a:off x="335280" y="2358573"/>
            <a:ext cx="1320800" cy="1412240"/>
            <a:chOff x="904240" y="1828800"/>
            <a:chExt cx="1320800" cy="1412240"/>
          </a:xfrm>
          <a:solidFill>
            <a:srgbClr val="1080C9"/>
          </a:solidFill>
        </p:grpSpPr>
        <p:sp>
          <p:nvSpPr>
            <p:cNvPr id="7" name="Can 6"/>
            <p:cNvSpPr/>
            <p:nvPr/>
          </p:nvSpPr>
          <p:spPr bwMode="auto">
            <a:xfrm>
              <a:off x="904240" y="1828800"/>
              <a:ext cx="1320800" cy="1412240"/>
            </a:xfrm>
            <a:prstGeom prst="can">
              <a:avLst/>
            </a:prstGeom>
            <a:grpFill/>
            <a:ln w="25400" cap="flat" cmpd="sng" algn="ctr">
              <a:solidFill>
                <a:srgbClr val="1080C9"/>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Box 7"/>
            <p:cNvSpPr txBox="1"/>
            <p:nvPr/>
          </p:nvSpPr>
          <p:spPr>
            <a:xfrm>
              <a:off x="914400" y="2409706"/>
              <a:ext cx="1290320" cy="369332"/>
            </a:xfrm>
            <a:prstGeom prst="rect">
              <a:avLst/>
            </a:prstGeom>
            <a:grpFill/>
          </p:spPr>
          <p:txBody>
            <a:bodyPr wrap="square" rtlCol="0">
              <a:spAutoFit/>
            </a:bodyPr>
            <a:lstStyle/>
            <a:p>
              <a:r>
                <a:rPr lang="en-US" b="1" dirty="0">
                  <a:latin typeface="Lato Light"/>
                  <a:cs typeface="Lato Light"/>
                </a:rPr>
                <a:t>CRM Data</a:t>
              </a:r>
            </a:p>
          </p:txBody>
        </p:sp>
      </p:grpSp>
      <p:grpSp>
        <p:nvGrpSpPr>
          <p:cNvPr id="16" name="Group 15"/>
          <p:cNvGrpSpPr/>
          <p:nvPr/>
        </p:nvGrpSpPr>
        <p:grpSpPr>
          <a:xfrm>
            <a:off x="2458720" y="2580307"/>
            <a:ext cx="1656080" cy="1122958"/>
            <a:chOff x="3251200" y="2118082"/>
            <a:chExt cx="1656080" cy="1122958"/>
          </a:xfrm>
          <a:solidFill>
            <a:srgbClr val="1080C9"/>
          </a:solidFill>
        </p:grpSpPr>
        <p:sp>
          <p:nvSpPr>
            <p:cNvPr id="9" name="Cloud 8"/>
            <p:cNvSpPr/>
            <p:nvPr/>
          </p:nvSpPr>
          <p:spPr bwMode="auto">
            <a:xfrm>
              <a:off x="3251200" y="2118082"/>
              <a:ext cx="1656080" cy="1122958"/>
            </a:xfrm>
            <a:prstGeom prst="cloud">
              <a:avLst/>
            </a:prstGeom>
            <a:gr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p:cNvSpPr txBox="1"/>
            <p:nvPr/>
          </p:nvSpPr>
          <p:spPr>
            <a:xfrm>
              <a:off x="3556000" y="2297946"/>
              <a:ext cx="1198880" cy="646331"/>
            </a:xfrm>
            <a:prstGeom prst="rect">
              <a:avLst/>
            </a:prstGeom>
            <a:grpFill/>
          </p:spPr>
          <p:txBody>
            <a:bodyPr wrap="square" rtlCol="0">
              <a:spAutoFit/>
            </a:bodyPr>
            <a:lstStyle/>
            <a:p>
              <a:r>
                <a:rPr lang="en-US" b="1" dirty="0" smtClean="0">
                  <a:latin typeface="Lato Light"/>
                  <a:cs typeface="Lato Light"/>
                </a:rPr>
                <a:t>Machine Learning</a:t>
              </a:r>
              <a:endParaRPr lang="en-US" b="1" dirty="0">
                <a:latin typeface="Lato Light"/>
                <a:cs typeface="Lato Light"/>
              </a:endParaRPr>
            </a:p>
          </p:txBody>
        </p:sp>
      </p:grpSp>
      <p:grpSp>
        <p:nvGrpSpPr>
          <p:cNvPr id="17" name="Group 16"/>
          <p:cNvGrpSpPr/>
          <p:nvPr/>
        </p:nvGrpSpPr>
        <p:grpSpPr>
          <a:xfrm>
            <a:off x="5113020" y="2560543"/>
            <a:ext cx="1452511" cy="1305282"/>
            <a:chOff x="5763260" y="2067838"/>
            <a:chExt cx="1452511" cy="1305282"/>
          </a:xfrm>
        </p:grpSpPr>
        <p:sp>
          <p:nvSpPr>
            <p:cNvPr id="11" name="Internal Storage 10"/>
            <p:cNvSpPr/>
            <p:nvPr/>
          </p:nvSpPr>
          <p:spPr bwMode="auto">
            <a:xfrm>
              <a:off x="5994400" y="2067838"/>
              <a:ext cx="1221371" cy="1305282"/>
            </a:xfrm>
            <a:prstGeom prst="flowChartInternalStorage">
              <a:avLst/>
            </a:prstGeom>
            <a:solidFill>
              <a:srgbClr val="1080C9"/>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Box 11"/>
            <p:cNvSpPr txBox="1"/>
            <p:nvPr/>
          </p:nvSpPr>
          <p:spPr>
            <a:xfrm>
              <a:off x="6106160" y="2359243"/>
              <a:ext cx="1109611" cy="830997"/>
            </a:xfrm>
            <a:prstGeom prst="rect">
              <a:avLst/>
            </a:prstGeom>
            <a:noFill/>
          </p:spPr>
          <p:txBody>
            <a:bodyPr wrap="square" rtlCol="0">
              <a:spAutoFit/>
            </a:bodyPr>
            <a:lstStyle/>
            <a:p>
              <a:r>
                <a:rPr lang="en-US" sz="1200" b="1" dirty="0" smtClean="0">
                  <a:latin typeface="Lato Light"/>
                  <a:cs typeface="Lato Light"/>
                </a:rPr>
                <a:t>Ranked List of Targets Most Likely to Respond</a:t>
              </a:r>
              <a:endParaRPr lang="en-US" sz="1200" b="1" dirty="0">
                <a:latin typeface="Lato Light"/>
                <a:cs typeface="Lato Light"/>
              </a:endParaRPr>
            </a:p>
          </p:txBody>
        </p:sp>
        <p:cxnSp>
          <p:nvCxnSpPr>
            <p:cNvPr id="13" name="Straight Arrow Connector 12"/>
            <p:cNvCxnSpPr/>
            <p:nvPr/>
          </p:nvCxnSpPr>
          <p:spPr bwMode="auto">
            <a:xfrm>
              <a:off x="5763260" y="2067838"/>
              <a:ext cx="0" cy="896759"/>
            </a:xfrm>
            <a:prstGeom prst="straightConnector1">
              <a:avLst/>
            </a:prstGeom>
            <a:solidFill>
              <a:srgbClr val="BBE0E3"/>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5" name="Group 24"/>
          <p:cNvGrpSpPr/>
          <p:nvPr/>
        </p:nvGrpSpPr>
        <p:grpSpPr>
          <a:xfrm>
            <a:off x="7195820" y="1987733"/>
            <a:ext cx="2689860" cy="2083832"/>
            <a:chOff x="7023100" y="1464548"/>
            <a:chExt cx="2689860" cy="2083832"/>
          </a:xfrm>
        </p:grpSpPr>
        <p:pic>
          <p:nvPicPr>
            <p:cNvPr id="18" name="Picture 17"/>
            <p:cNvPicPr>
              <a:picLocks noChangeAspect="1"/>
            </p:cNvPicPr>
            <p:nvPr/>
          </p:nvPicPr>
          <p:blipFill>
            <a:blip r:embed="rId3"/>
            <a:stretch>
              <a:fillRect/>
            </a:stretch>
          </p:blipFill>
          <p:spPr>
            <a:xfrm>
              <a:off x="7023100" y="1464548"/>
              <a:ext cx="1816100" cy="1816100"/>
            </a:xfrm>
            <a:prstGeom prst="rect">
              <a:avLst/>
            </a:prstGeom>
          </p:spPr>
        </p:pic>
        <p:sp>
          <p:nvSpPr>
            <p:cNvPr id="20" name="TextBox 19"/>
            <p:cNvSpPr txBox="1"/>
            <p:nvPr/>
          </p:nvSpPr>
          <p:spPr>
            <a:xfrm>
              <a:off x="7124331" y="3179048"/>
              <a:ext cx="2588629" cy="369332"/>
            </a:xfrm>
            <a:prstGeom prst="rect">
              <a:avLst/>
            </a:prstGeom>
            <a:noFill/>
          </p:spPr>
          <p:txBody>
            <a:bodyPr wrap="square" rtlCol="0">
              <a:spAutoFit/>
            </a:bodyPr>
            <a:lstStyle/>
            <a:p>
              <a:r>
                <a:rPr lang="en-US" b="1" dirty="0" smtClean="0">
                  <a:latin typeface="Lato Light"/>
                  <a:cs typeface="Lato Light"/>
                </a:rPr>
                <a:t>Ad Campaign</a:t>
              </a:r>
              <a:endParaRPr lang="en-US" b="1" dirty="0">
                <a:latin typeface="Lato Light"/>
                <a:cs typeface="Lato Light"/>
              </a:endParaRPr>
            </a:p>
          </p:txBody>
        </p:sp>
      </p:grpSp>
      <p:sp>
        <p:nvSpPr>
          <p:cNvPr id="22" name="Right Arrow 21"/>
          <p:cNvSpPr/>
          <p:nvPr/>
        </p:nvSpPr>
        <p:spPr bwMode="auto">
          <a:xfrm>
            <a:off x="1737360" y="2888679"/>
            <a:ext cx="650240" cy="487680"/>
          </a:xfrm>
          <a:prstGeom prst="rightArrow">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ight Arrow 22"/>
          <p:cNvSpPr/>
          <p:nvPr/>
        </p:nvSpPr>
        <p:spPr bwMode="auto">
          <a:xfrm>
            <a:off x="4236720" y="2918822"/>
            <a:ext cx="650240" cy="487680"/>
          </a:xfrm>
          <a:prstGeom prst="rightArrow">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Right Arrow 23"/>
          <p:cNvSpPr/>
          <p:nvPr/>
        </p:nvSpPr>
        <p:spPr bwMode="auto">
          <a:xfrm>
            <a:off x="6697980" y="2969622"/>
            <a:ext cx="650240" cy="487680"/>
          </a:xfrm>
          <a:prstGeom prst="rightArrow">
            <a:avLst/>
          </a:prstGeom>
          <a:solidFill>
            <a:srgbClr val="EFBA1E"/>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TextBox 18"/>
          <p:cNvSpPr txBox="1"/>
          <p:nvPr/>
        </p:nvSpPr>
        <p:spPr>
          <a:xfrm>
            <a:off x="231577" y="952601"/>
            <a:ext cx="8417043" cy="1323439"/>
          </a:xfrm>
          <a:prstGeom prst="rect">
            <a:avLst/>
          </a:prstGeom>
          <a:noFill/>
        </p:spPr>
        <p:txBody>
          <a:bodyPr wrap="square" rtlCol="0">
            <a:spAutoFit/>
          </a:bodyPr>
          <a:lstStyle/>
          <a:p>
            <a:r>
              <a:rPr lang="en-US" sz="2000" dirty="0" smtClean="0">
                <a:latin typeface="Lato Light"/>
                <a:cs typeface="Lato Light"/>
              </a:rPr>
              <a:t>One common approach to these problems is to target the people most likely to respond to your campaign, offer, or intervention.</a:t>
            </a:r>
          </a:p>
          <a:p>
            <a:endParaRPr lang="en-US" sz="2000" dirty="0"/>
          </a:p>
          <a:p>
            <a:endParaRPr lang="en-US" sz="2000" dirty="0"/>
          </a:p>
        </p:txBody>
      </p:sp>
    </p:spTree>
    <p:extLst>
      <p:ext uri="{BB962C8B-B14F-4D97-AF65-F5344CB8AC3E}">
        <p14:creationId xmlns:p14="http://schemas.microsoft.com/office/powerpoint/2010/main" val="67508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Lato Light"/>
                <a:cs typeface="Lato Light"/>
              </a:rPr>
              <a:t>Political Persuasion in 2016</a:t>
            </a:r>
            <a:endParaRPr lang="en-US" dirty="0">
              <a:latin typeface="Lato Light"/>
              <a:cs typeface="Lato Light"/>
            </a:endParaRPr>
          </a:p>
        </p:txBody>
      </p:sp>
      <p:sp>
        <p:nvSpPr>
          <p:cNvPr id="4" name="Content Placeholder 3"/>
          <p:cNvSpPr>
            <a:spLocks noGrp="1"/>
          </p:cNvSpPr>
          <p:nvPr>
            <p:ph idx="1"/>
          </p:nvPr>
        </p:nvSpPr>
        <p:spPr>
          <a:xfrm>
            <a:off x="234256" y="905869"/>
            <a:ext cx="8675489" cy="3488332"/>
          </a:xfrm>
        </p:spPr>
        <p:txBody>
          <a:bodyPr/>
          <a:lstStyle/>
          <a:p>
            <a:r>
              <a:rPr lang="en-US" dirty="0" smtClean="0">
                <a:solidFill>
                  <a:srgbClr val="306BBC"/>
                </a:solidFill>
                <a:latin typeface="Lato Regular"/>
                <a:cs typeface="Lato Regular"/>
              </a:rPr>
              <a:t>In early 2016</a:t>
            </a:r>
            <a:r>
              <a:rPr lang="en-US" dirty="0" smtClean="0">
                <a:latin typeface="Lato Light"/>
                <a:cs typeface="Lato Light"/>
              </a:rPr>
              <a:t>, we conducted a randomized controlled message test for a client</a:t>
            </a:r>
            <a:r>
              <a:rPr lang="en-US" dirty="0">
                <a:latin typeface="Lato Light"/>
                <a:cs typeface="Lato Light"/>
              </a:rPr>
              <a:t> </a:t>
            </a:r>
            <a:r>
              <a:rPr lang="en-US" dirty="0" smtClean="0">
                <a:latin typeface="Lato Light"/>
                <a:cs typeface="Lato Light"/>
              </a:rPr>
              <a:t>using tens of thousands of </a:t>
            </a:r>
            <a:r>
              <a:rPr lang="en-US" dirty="0">
                <a:latin typeface="Lato Light"/>
                <a:cs typeface="Lato Light"/>
              </a:rPr>
              <a:t>responses in 14 states around the </a:t>
            </a:r>
            <a:r>
              <a:rPr lang="en-US" dirty="0" smtClean="0">
                <a:latin typeface="Lato Light"/>
                <a:cs typeface="Lato Light"/>
              </a:rPr>
              <a:t>country.</a:t>
            </a:r>
          </a:p>
          <a:p>
            <a:pPr lvl="1"/>
            <a:r>
              <a:rPr lang="en-US" dirty="0" smtClean="0">
                <a:latin typeface="Lato Light"/>
                <a:cs typeface="Lato Light"/>
              </a:rPr>
              <a:t>We tested </a:t>
            </a:r>
            <a:r>
              <a:rPr lang="en-US" dirty="0">
                <a:latin typeface="Lato Light"/>
                <a:cs typeface="Lato Light"/>
              </a:rPr>
              <a:t>3</a:t>
            </a:r>
            <a:r>
              <a:rPr lang="en-US" dirty="0" smtClean="0">
                <a:latin typeface="Lato Light"/>
                <a:cs typeface="Lato Light"/>
              </a:rPr>
              <a:t> </a:t>
            </a:r>
            <a:r>
              <a:rPr lang="en-US" dirty="0">
                <a:latin typeface="Lato Light"/>
                <a:cs typeface="Lato Light"/>
              </a:rPr>
              <a:t>messages</a:t>
            </a:r>
            <a:r>
              <a:rPr lang="en-US" b="1" dirty="0">
                <a:latin typeface="Lato Light"/>
                <a:cs typeface="Lato Light"/>
              </a:rPr>
              <a:t>: </a:t>
            </a:r>
            <a:r>
              <a:rPr lang="en-US" b="1" dirty="0" smtClean="0">
                <a:latin typeface="Lato Light"/>
                <a:cs typeface="Lato Light"/>
              </a:rPr>
              <a:t>“women’s health”</a:t>
            </a:r>
            <a:r>
              <a:rPr lang="en-US" dirty="0" smtClean="0">
                <a:latin typeface="Lato Light"/>
                <a:cs typeface="Lato Light"/>
              </a:rPr>
              <a:t>, </a:t>
            </a:r>
            <a:r>
              <a:rPr lang="en-US" b="1" dirty="0" smtClean="0">
                <a:latin typeface="Lato Light"/>
                <a:cs typeface="Lato Light"/>
              </a:rPr>
              <a:t>“the future of Medicaid and Social Security”</a:t>
            </a:r>
            <a:r>
              <a:rPr lang="en-US" dirty="0" smtClean="0">
                <a:latin typeface="Lato Light"/>
                <a:cs typeface="Lato Light"/>
              </a:rPr>
              <a:t>, and </a:t>
            </a:r>
            <a:r>
              <a:rPr lang="en-US" b="1" dirty="0" smtClean="0">
                <a:latin typeface="Lato Light"/>
                <a:cs typeface="Lato Light"/>
              </a:rPr>
              <a:t>“tax cuts for the wealthy”</a:t>
            </a:r>
            <a:r>
              <a:rPr lang="en-US" dirty="0" smtClean="0">
                <a:latin typeface="Lato Light"/>
                <a:cs typeface="Lato Light"/>
              </a:rPr>
              <a:t>.</a:t>
            </a:r>
          </a:p>
          <a:p>
            <a:pPr lvl="1"/>
            <a:r>
              <a:rPr lang="en-US" dirty="0" smtClean="0">
                <a:latin typeface="Lato Light"/>
                <a:cs typeface="Lato Light"/>
              </a:rPr>
              <a:t>We averaged the persuasion scores from “the future of Medicaid/Social Security” and “tax cuts for the wealthy” messages for </a:t>
            </a:r>
            <a:r>
              <a:rPr lang="en-US" dirty="0">
                <a:latin typeface="Lato Light"/>
                <a:cs typeface="Lato Light"/>
              </a:rPr>
              <a:t>a general </a:t>
            </a:r>
            <a:r>
              <a:rPr lang="en-US" b="1" dirty="0" smtClean="0">
                <a:latin typeface="Lato Light"/>
                <a:cs typeface="Lato Light"/>
              </a:rPr>
              <a:t>“economy persuasion score”</a:t>
            </a:r>
            <a:r>
              <a:rPr lang="en-US" dirty="0" smtClean="0">
                <a:latin typeface="Lato Light"/>
                <a:cs typeface="Lato Light"/>
              </a:rPr>
              <a:t>.  We averaged all three scores to create a </a:t>
            </a:r>
            <a:r>
              <a:rPr lang="en-US" b="1" dirty="0" smtClean="0">
                <a:latin typeface="Lato Light"/>
                <a:cs typeface="Lato Light"/>
              </a:rPr>
              <a:t>“generic persuasion score”</a:t>
            </a:r>
            <a:r>
              <a:rPr lang="en-US" dirty="0" smtClean="0">
                <a:latin typeface="Lato Light"/>
                <a:cs typeface="Lato Light"/>
              </a:rPr>
              <a:t>.</a:t>
            </a:r>
            <a:endParaRPr lang="en-US" dirty="0">
              <a:latin typeface="Lato Light"/>
              <a:cs typeface="Lato Light"/>
            </a:endParaRPr>
          </a:p>
          <a:p>
            <a:r>
              <a:rPr lang="en-US" dirty="0" smtClean="0">
                <a:solidFill>
                  <a:srgbClr val="306BBC"/>
                </a:solidFill>
                <a:latin typeface="Lato Regular"/>
                <a:cs typeface="Lato Regular"/>
              </a:rPr>
              <a:t>In August (8 months later)</a:t>
            </a:r>
            <a:r>
              <a:rPr lang="en-US" dirty="0" smtClean="0">
                <a:latin typeface="Lato Light"/>
                <a:cs typeface="Lato Light"/>
              </a:rPr>
              <a:t>, we conducted a follow-up randomized, controlled video ad test in Pennsylvania, which allowed us to validate these persuadable segments.</a:t>
            </a:r>
            <a:endParaRPr lang="en-US" dirty="0">
              <a:latin typeface="Lato Light"/>
              <a:cs typeface="Lato Light"/>
            </a:endParaRPr>
          </a:p>
          <a:p>
            <a:pPr marL="0" indent="0">
              <a:buNone/>
            </a:pPr>
            <a:endParaRPr lang="en-US" dirty="0">
              <a:latin typeface="Lato Light"/>
              <a:cs typeface="Lato Light"/>
            </a:endParaRPr>
          </a:p>
        </p:txBody>
      </p:sp>
    </p:spTree>
    <p:extLst>
      <p:ext uri="{BB962C8B-B14F-4D97-AF65-F5344CB8AC3E}">
        <p14:creationId xmlns:p14="http://schemas.microsoft.com/office/powerpoint/2010/main" val="3733824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0955" y="1090161"/>
            <a:ext cx="3726618" cy="4285059"/>
          </a:xfrm>
        </p:spPr>
        <p:txBody>
          <a:bodyPr/>
          <a:lstStyle/>
          <a:p>
            <a:r>
              <a:rPr lang="en-US" dirty="0" smtClean="0">
                <a:solidFill>
                  <a:srgbClr val="EFBA1E"/>
                </a:solidFill>
                <a:latin typeface="Lato Regular"/>
                <a:cs typeface="Lato Regular"/>
              </a:rPr>
              <a:t>Remarkable result</a:t>
            </a:r>
            <a:r>
              <a:rPr lang="en-US" dirty="0" smtClean="0">
                <a:latin typeface="Lato Light"/>
                <a:cs typeface="Lato Light"/>
              </a:rPr>
              <a:t>: our persuasion scores reliably predicted the movement of opinion 8 months later in a completely different context.</a:t>
            </a:r>
          </a:p>
          <a:p>
            <a:r>
              <a:rPr lang="en-US" dirty="0" smtClean="0">
                <a:latin typeface="Lato Light"/>
                <a:cs typeface="Lato Light"/>
              </a:rPr>
              <a:t>The top quartile of people that the model predicted to be most persuadable moved 3x-4x as much as the least persuadable people.</a:t>
            </a:r>
          </a:p>
        </p:txBody>
      </p:sp>
      <p:pic>
        <p:nvPicPr>
          <p:cNvPr id="4" name="Picture 3"/>
          <p:cNvPicPr>
            <a:picLocks noChangeAspect="1"/>
          </p:cNvPicPr>
          <p:nvPr/>
        </p:nvPicPr>
        <p:blipFill>
          <a:blip r:embed="rId3"/>
          <a:stretch>
            <a:fillRect/>
          </a:stretch>
        </p:blipFill>
        <p:spPr>
          <a:xfrm>
            <a:off x="63500" y="203200"/>
            <a:ext cx="5037667" cy="4318000"/>
          </a:xfrm>
          <a:prstGeom prst="rect">
            <a:avLst/>
          </a:prstGeom>
        </p:spPr>
      </p:pic>
    </p:spTree>
    <p:extLst>
      <p:ext uri="{BB962C8B-B14F-4D97-AF65-F5344CB8AC3E}">
        <p14:creationId xmlns:p14="http://schemas.microsoft.com/office/powerpoint/2010/main" val="2763405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659074"/>
            <a:ext cx="8229600" cy="1143000"/>
          </a:xfrm>
        </p:spPr>
        <p:txBody>
          <a:bodyPr/>
          <a:lstStyle/>
          <a:p>
            <a:pPr lvl="1"/>
            <a:r>
              <a:rPr lang="en-US" b="0" dirty="0" smtClean="0">
                <a:solidFill>
                  <a:srgbClr val="1080C9"/>
                </a:solidFill>
                <a:latin typeface="Lato Regular"/>
                <a:cs typeface="Lato Regular"/>
              </a:rPr>
              <a:t>Case Study III: </a:t>
            </a:r>
            <a:r>
              <a:rPr lang="en-US" b="0" dirty="0">
                <a:solidFill>
                  <a:srgbClr val="1080C9"/>
                </a:solidFill>
                <a:latin typeface="Lato Regular"/>
                <a:cs typeface="Lato Regular"/>
              </a:rPr>
              <a:t>TV </a:t>
            </a:r>
            <a:r>
              <a:rPr lang="en-US" b="0" dirty="0" smtClean="0">
                <a:solidFill>
                  <a:srgbClr val="1080C9"/>
                </a:solidFill>
                <a:latin typeface="Lato Regular"/>
                <a:cs typeface="Lato Regular"/>
              </a:rPr>
              <a:t>Promotional Ad Effectiveness </a:t>
            </a:r>
            <a:r>
              <a:rPr lang="en-US" b="0" dirty="0">
                <a:solidFill>
                  <a:srgbClr val="1080C9"/>
                </a:solidFill>
                <a:latin typeface="Lato Regular"/>
                <a:cs typeface="Lato Regular"/>
              </a:rPr>
              <a:t>from </a:t>
            </a:r>
            <a:r>
              <a:rPr lang="en-US" b="0" dirty="0" smtClean="0">
                <a:solidFill>
                  <a:srgbClr val="1080C9"/>
                </a:solidFill>
                <a:latin typeface="Lato Regular"/>
                <a:cs typeface="Lato Regular"/>
              </a:rPr>
              <a:t>Observational Data</a:t>
            </a:r>
            <a:endParaRPr lang="en-US" b="0" dirty="0">
              <a:solidFill>
                <a:srgbClr val="1080C9"/>
              </a:solidFill>
              <a:latin typeface="Lato Regular"/>
              <a:cs typeface="Lato Regular"/>
            </a:endParaRPr>
          </a:p>
        </p:txBody>
      </p:sp>
    </p:spTree>
    <p:extLst>
      <p:ext uri="{BB962C8B-B14F-4D97-AF65-F5344CB8AC3E}">
        <p14:creationId xmlns:p14="http://schemas.microsoft.com/office/powerpoint/2010/main" val="707281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1577" y="178080"/>
            <a:ext cx="8675489" cy="769739"/>
          </a:xfrm>
        </p:spPr>
        <p:txBody>
          <a:bodyPr/>
          <a:lstStyle/>
          <a:p>
            <a:r>
              <a:rPr lang="en-US" dirty="0" smtClean="0">
                <a:latin typeface="Lato Light"/>
                <a:cs typeface="Lato Light"/>
              </a:rPr>
              <a:t>TV Ad Effectiveness from Observational Data</a:t>
            </a:r>
            <a:endParaRPr lang="en-US" dirty="0">
              <a:latin typeface="Lato Light"/>
              <a:cs typeface="Lato Light"/>
            </a:endParaRPr>
          </a:p>
        </p:txBody>
      </p:sp>
      <p:sp>
        <p:nvSpPr>
          <p:cNvPr id="8" name="Content Placeholder 7"/>
          <p:cNvSpPr>
            <a:spLocks noGrp="1"/>
          </p:cNvSpPr>
          <p:nvPr>
            <p:ph idx="1"/>
          </p:nvPr>
        </p:nvSpPr>
        <p:spPr>
          <a:xfrm>
            <a:off x="231577" y="1285452"/>
            <a:ext cx="8675489" cy="4285059"/>
          </a:xfrm>
        </p:spPr>
        <p:txBody>
          <a:bodyPr/>
          <a:lstStyle/>
          <a:p>
            <a:r>
              <a:rPr lang="en-US" dirty="0">
                <a:solidFill>
                  <a:prstClr val="black"/>
                </a:solidFill>
                <a:latin typeface="Lato Light"/>
                <a:cs typeface="Lato Light"/>
              </a:rPr>
              <a:t>With purely observational data on who has seen an advertisement, we don’t have nice randomization like we do in a randomized controlled </a:t>
            </a:r>
            <a:r>
              <a:rPr lang="en-US" dirty="0" smtClean="0">
                <a:solidFill>
                  <a:prstClr val="black"/>
                </a:solidFill>
                <a:latin typeface="Lato Light"/>
                <a:cs typeface="Lato Light"/>
              </a:rPr>
              <a:t>trial.</a:t>
            </a:r>
          </a:p>
          <a:p>
            <a:pPr lvl="1"/>
            <a:r>
              <a:rPr lang="en-US" dirty="0">
                <a:solidFill>
                  <a:prstClr val="black"/>
                </a:solidFill>
                <a:latin typeface="Lato Light"/>
                <a:cs typeface="Lato Light"/>
              </a:rPr>
              <a:t>Maybe people who saw the advertisement are systematically different than those who didn’t</a:t>
            </a:r>
            <a:r>
              <a:rPr lang="en-US" dirty="0" smtClean="0">
                <a:solidFill>
                  <a:prstClr val="black"/>
                </a:solidFill>
                <a:latin typeface="Lato Light"/>
                <a:cs typeface="Lato Light"/>
              </a:rPr>
              <a:t>.</a:t>
            </a:r>
          </a:p>
          <a:p>
            <a:r>
              <a:rPr lang="en-US" dirty="0" smtClean="0">
                <a:solidFill>
                  <a:prstClr val="black"/>
                </a:solidFill>
                <a:latin typeface="Lato Light"/>
                <a:cs typeface="Lato Light"/>
              </a:rPr>
              <a:t>It’s possible to use techniques like propensity score matching from the causal inference literature to correct for this.</a:t>
            </a:r>
          </a:p>
          <a:p>
            <a:pPr lvl="1"/>
            <a:r>
              <a:rPr lang="en-US" dirty="0" smtClean="0">
                <a:solidFill>
                  <a:prstClr val="black"/>
                </a:solidFill>
                <a:latin typeface="Lato Light"/>
                <a:cs typeface="Lato Light"/>
              </a:rPr>
              <a:t>We construct a matched “synthetic” control group who looks like the treatment group in their viewership behavior but just happened to miss the advertisement that we’re studying. </a:t>
            </a:r>
          </a:p>
          <a:p>
            <a:endParaRPr lang="en-US" dirty="0"/>
          </a:p>
        </p:txBody>
      </p:sp>
    </p:spTree>
    <p:extLst>
      <p:ext uri="{BB962C8B-B14F-4D97-AF65-F5344CB8AC3E}">
        <p14:creationId xmlns:p14="http://schemas.microsoft.com/office/powerpoint/2010/main" val="1018189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82918" y="2230186"/>
            <a:ext cx="1970572" cy="709601"/>
          </a:xfrm>
          <a:prstGeom prst="roundRect">
            <a:avLst/>
          </a:prstGeom>
          <a:solidFill>
            <a:srgbClr val="EFBA1E"/>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p:cNvSpPr txBox="1"/>
          <p:nvPr/>
        </p:nvSpPr>
        <p:spPr>
          <a:xfrm>
            <a:off x="4397424" y="1467182"/>
            <a:ext cx="1970572" cy="338554"/>
          </a:xfrm>
          <a:prstGeom prst="rect">
            <a:avLst/>
          </a:prstGeom>
          <a:noFill/>
        </p:spPr>
        <p:txBody>
          <a:bodyPr wrap="square" rtlCol="0">
            <a:spAutoFit/>
          </a:bodyPr>
          <a:lstStyle/>
          <a:p>
            <a:pPr algn="ctr"/>
            <a:r>
              <a:rPr lang="en-US" sz="1600" dirty="0" smtClean="0">
                <a:solidFill>
                  <a:schemeClr val="bg1"/>
                </a:solidFill>
                <a:latin typeface="Lato Black"/>
                <a:cs typeface="Lato Black"/>
              </a:rPr>
              <a:t>Propensity Model</a:t>
            </a:r>
            <a:endParaRPr lang="en-US" sz="1600" dirty="0">
              <a:solidFill>
                <a:schemeClr val="bg1"/>
              </a:solidFill>
              <a:latin typeface="Lato Black"/>
              <a:cs typeface="Lato Black"/>
            </a:endParaRPr>
          </a:p>
        </p:txBody>
      </p:sp>
      <p:sp>
        <p:nvSpPr>
          <p:cNvPr id="8" name="Rounded Rectangle 7"/>
          <p:cNvSpPr/>
          <p:nvPr/>
        </p:nvSpPr>
        <p:spPr bwMode="auto">
          <a:xfrm>
            <a:off x="4778424" y="1304821"/>
            <a:ext cx="1970572" cy="709601"/>
          </a:xfrm>
          <a:prstGeom prst="roundRect">
            <a:avLst/>
          </a:prstGeom>
          <a:solidFill>
            <a:srgbClr val="39DC9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TextBox 8"/>
          <p:cNvSpPr txBox="1"/>
          <p:nvPr/>
        </p:nvSpPr>
        <p:spPr>
          <a:xfrm>
            <a:off x="2282918" y="2396691"/>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Propensity Model</a:t>
            </a:r>
            <a:endParaRPr lang="en-US" sz="1600" dirty="0">
              <a:solidFill>
                <a:schemeClr val="bg1"/>
              </a:solidFill>
              <a:latin typeface="Lato Black"/>
              <a:cs typeface="Lato Black"/>
            </a:endParaRPr>
          </a:p>
        </p:txBody>
      </p:sp>
      <p:sp>
        <p:nvSpPr>
          <p:cNvPr id="4" name="Can 3"/>
          <p:cNvSpPr/>
          <p:nvPr/>
        </p:nvSpPr>
        <p:spPr bwMode="auto">
          <a:xfrm>
            <a:off x="227474" y="891058"/>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TextBox 4"/>
          <p:cNvSpPr txBox="1"/>
          <p:nvPr/>
        </p:nvSpPr>
        <p:spPr>
          <a:xfrm>
            <a:off x="237633" y="1544926"/>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Saw Ad</a:t>
            </a:r>
          </a:p>
        </p:txBody>
      </p:sp>
      <p:cxnSp>
        <p:nvCxnSpPr>
          <p:cNvPr id="46" name="Straight Arrow Connector 45"/>
          <p:cNvCxnSpPr>
            <a:stCxn id="4" idx="4"/>
            <a:endCxn id="6" idx="1"/>
          </p:cNvCxnSpPr>
          <p:nvPr/>
        </p:nvCxnSpPr>
        <p:spPr bwMode="auto">
          <a:xfrm>
            <a:off x="1665708" y="1659622"/>
            <a:ext cx="617210" cy="925365"/>
          </a:xfrm>
          <a:prstGeom prst="bentConnector3">
            <a:avLst>
              <a:gd name="adj1" fmla="val 50000"/>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8" name="Shape 302"/>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smtClean="0">
                <a:latin typeface="Lato Light"/>
                <a:ea typeface="Lato"/>
                <a:cs typeface="Lato Light"/>
                <a:sym typeface="Lato"/>
              </a:rPr>
              <a:t>Observational Study</a:t>
            </a:r>
            <a:endParaRPr lang="en-US" dirty="0">
              <a:latin typeface="Lato Light"/>
              <a:ea typeface="Lato"/>
              <a:cs typeface="Lato Light"/>
              <a:sym typeface="Lato"/>
            </a:endParaRPr>
          </a:p>
        </p:txBody>
      </p:sp>
      <p:sp>
        <p:nvSpPr>
          <p:cNvPr id="42" name="Can 41"/>
          <p:cNvSpPr/>
          <p:nvPr/>
        </p:nvSpPr>
        <p:spPr bwMode="auto">
          <a:xfrm>
            <a:off x="227474" y="2766739"/>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TextBox 43"/>
          <p:cNvSpPr txBox="1"/>
          <p:nvPr/>
        </p:nvSpPr>
        <p:spPr>
          <a:xfrm>
            <a:off x="237633" y="3420607"/>
            <a:ext cx="1428075" cy="646331"/>
          </a:xfrm>
          <a:prstGeom prst="rect">
            <a:avLst/>
          </a:prstGeom>
          <a:noFill/>
        </p:spPr>
        <p:txBody>
          <a:bodyPr wrap="square" rtlCol="0">
            <a:spAutoFit/>
          </a:bodyPr>
          <a:lstStyle/>
          <a:p>
            <a:pPr algn="ctr"/>
            <a:r>
              <a:rPr lang="en-US" dirty="0" smtClean="0">
                <a:solidFill>
                  <a:schemeClr val="bg1"/>
                </a:solidFill>
                <a:latin typeface="Lato Black"/>
                <a:cs typeface="Lato Black"/>
              </a:rPr>
              <a:t>Didn’t See Ad</a:t>
            </a:r>
          </a:p>
        </p:txBody>
      </p:sp>
      <p:cxnSp>
        <p:nvCxnSpPr>
          <p:cNvPr id="52" name="Straight Arrow Connector 45"/>
          <p:cNvCxnSpPr>
            <a:stCxn id="4" idx="4"/>
            <a:endCxn id="8" idx="1"/>
          </p:cNvCxnSpPr>
          <p:nvPr/>
        </p:nvCxnSpPr>
        <p:spPr bwMode="auto">
          <a:xfrm>
            <a:off x="1665708" y="1659622"/>
            <a:ext cx="3112716"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2" name="TextBox 61"/>
          <p:cNvSpPr txBox="1"/>
          <p:nvPr/>
        </p:nvSpPr>
        <p:spPr>
          <a:xfrm>
            <a:off x="4778424" y="1490345"/>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Treatment</a:t>
            </a:r>
            <a:endParaRPr lang="en-US" sz="1600" dirty="0">
              <a:solidFill>
                <a:schemeClr val="bg1"/>
              </a:solidFill>
              <a:latin typeface="Lato Black"/>
              <a:cs typeface="Lato Black"/>
            </a:endParaRPr>
          </a:p>
        </p:txBody>
      </p:sp>
      <p:sp>
        <p:nvSpPr>
          <p:cNvPr id="63" name="Rounded Rectangle 62"/>
          <p:cNvSpPr/>
          <p:nvPr/>
        </p:nvSpPr>
        <p:spPr bwMode="auto">
          <a:xfrm>
            <a:off x="4778424" y="3180502"/>
            <a:ext cx="1970572" cy="709601"/>
          </a:xfrm>
          <a:prstGeom prst="roundRect">
            <a:avLst/>
          </a:prstGeom>
          <a:solidFill>
            <a:srgbClr val="F55E3C"/>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Box 66"/>
          <p:cNvSpPr txBox="1"/>
          <p:nvPr/>
        </p:nvSpPr>
        <p:spPr>
          <a:xfrm>
            <a:off x="4778424" y="3366026"/>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Control</a:t>
            </a:r>
            <a:endParaRPr lang="en-US" sz="1600" dirty="0">
              <a:solidFill>
                <a:schemeClr val="bg1"/>
              </a:solidFill>
              <a:latin typeface="Lato Black"/>
              <a:cs typeface="Lato Black"/>
            </a:endParaRPr>
          </a:p>
        </p:txBody>
      </p:sp>
      <p:cxnSp>
        <p:nvCxnSpPr>
          <p:cNvPr id="69" name="Straight Arrow Connector 45"/>
          <p:cNvCxnSpPr>
            <a:endCxn id="67" idx="1"/>
          </p:cNvCxnSpPr>
          <p:nvPr/>
        </p:nvCxnSpPr>
        <p:spPr bwMode="auto">
          <a:xfrm>
            <a:off x="1971040" y="3531564"/>
            <a:ext cx="2807384" cy="3739"/>
          </a:xfrm>
          <a:prstGeom prst="bentConnector3">
            <a:avLst>
              <a:gd name="adj1" fmla="val 50000"/>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Rounded Rectangle 70"/>
          <p:cNvSpPr/>
          <p:nvPr/>
        </p:nvSpPr>
        <p:spPr bwMode="auto">
          <a:xfrm>
            <a:off x="7655025" y="750975"/>
            <a:ext cx="883795" cy="3668023"/>
          </a:xfrm>
          <a:prstGeom prst="roundRect">
            <a:avLst/>
          </a:prstGeom>
          <a:solidFill>
            <a:srgbClr val="1F74C1">
              <a:alpha val="7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2" name="Straight Arrow Connector 45"/>
          <p:cNvCxnSpPr>
            <a:stCxn id="8" idx="3"/>
          </p:cNvCxnSpPr>
          <p:nvPr/>
        </p:nvCxnSpPr>
        <p:spPr bwMode="auto">
          <a:xfrm>
            <a:off x="6748996" y="1659622"/>
            <a:ext cx="906029"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Arrow Connector 45"/>
          <p:cNvCxnSpPr>
            <a:stCxn id="67" idx="3"/>
          </p:cNvCxnSpPr>
          <p:nvPr/>
        </p:nvCxnSpPr>
        <p:spPr bwMode="auto">
          <a:xfrm>
            <a:off x="6748996" y="3535303"/>
            <a:ext cx="906029"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TextBox 77"/>
          <p:cNvSpPr txBox="1"/>
          <p:nvPr/>
        </p:nvSpPr>
        <p:spPr>
          <a:xfrm rot="16200000">
            <a:off x="6256970" y="2415709"/>
            <a:ext cx="366802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Measure Viewership</a:t>
            </a:r>
            <a:endParaRPr lang="en-US" sz="1600" dirty="0">
              <a:solidFill>
                <a:schemeClr val="bg1"/>
              </a:solidFill>
              <a:latin typeface="Lato Black"/>
              <a:cs typeface="Lato Black"/>
            </a:endParaRPr>
          </a:p>
        </p:txBody>
      </p:sp>
      <p:cxnSp>
        <p:nvCxnSpPr>
          <p:cNvPr id="80" name="Straight Arrow Connector 79"/>
          <p:cNvCxnSpPr>
            <a:stCxn id="42" idx="4"/>
          </p:cNvCxnSpPr>
          <p:nvPr/>
        </p:nvCxnSpPr>
        <p:spPr bwMode="auto">
          <a:xfrm flipV="1">
            <a:off x="1665708" y="2584987"/>
            <a:ext cx="305332" cy="950316"/>
          </a:xfrm>
          <a:prstGeom prst="bentConnector2">
            <a:avLst/>
          </a:prstGeom>
          <a:solidFill>
            <a:srgbClr val="BBE0E3"/>
          </a:solidFill>
          <a:ln w="25400" cap="flat" cmpd="sng" algn="ctr">
            <a:solidFill>
              <a:srgbClr val="80808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45"/>
          <p:cNvCxnSpPr>
            <a:stCxn id="6" idx="2"/>
          </p:cNvCxnSpPr>
          <p:nvPr/>
        </p:nvCxnSpPr>
        <p:spPr bwMode="auto">
          <a:xfrm rot="16200000" flipH="1">
            <a:off x="2972316" y="3235675"/>
            <a:ext cx="591779" cy="2"/>
          </a:xfrm>
          <a:prstGeom prst="bentConnector3">
            <a:avLst>
              <a:gd name="adj1" fmla="val 50000"/>
            </a:avLst>
          </a:prstGeom>
          <a:solidFill>
            <a:srgbClr val="BBE0E3"/>
          </a:solidFill>
          <a:ln w="25400" cap="flat" cmpd="sng" algn="ctr">
            <a:solidFill>
              <a:srgbClr val="80808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Decision 14"/>
          <p:cNvSpPr/>
          <p:nvPr/>
        </p:nvSpPr>
        <p:spPr bwMode="auto">
          <a:xfrm>
            <a:off x="3065007" y="3276464"/>
            <a:ext cx="406400" cy="511601"/>
          </a:xfrm>
          <a:prstGeom prst="flowChartDecision">
            <a:avLst/>
          </a:prstGeom>
          <a:solidFill>
            <a:srgbClr val="1F74C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1761136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82918" y="2230186"/>
            <a:ext cx="1970572" cy="709601"/>
          </a:xfrm>
          <a:prstGeom prst="roundRect">
            <a:avLst/>
          </a:prstGeom>
          <a:solidFill>
            <a:srgbClr val="EFBA1E"/>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p:cNvSpPr txBox="1"/>
          <p:nvPr/>
        </p:nvSpPr>
        <p:spPr>
          <a:xfrm>
            <a:off x="4397424" y="1467182"/>
            <a:ext cx="1970572" cy="338554"/>
          </a:xfrm>
          <a:prstGeom prst="rect">
            <a:avLst/>
          </a:prstGeom>
          <a:noFill/>
        </p:spPr>
        <p:txBody>
          <a:bodyPr wrap="square" rtlCol="0">
            <a:spAutoFit/>
          </a:bodyPr>
          <a:lstStyle/>
          <a:p>
            <a:pPr algn="ctr"/>
            <a:r>
              <a:rPr lang="en-US" sz="1600" dirty="0" smtClean="0">
                <a:solidFill>
                  <a:schemeClr val="bg1"/>
                </a:solidFill>
                <a:latin typeface="Lato Black"/>
                <a:cs typeface="Lato Black"/>
              </a:rPr>
              <a:t>Propensity Model</a:t>
            </a:r>
            <a:endParaRPr lang="en-US" sz="1600" dirty="0">
              <a:solidFill>
                <a:schemeClr val="bg1"/>
              </a:solidFill>
              <a:latin typeface="Lato Black"/>
              <a:cs typeface="Lato Black"/>
            </a:endParaRPr>
          </a:p>
        </p:txBody>
      </p:sp>
      <p:sp>
        <p:nvSpPr>
          <p:cNvPr id="8" name="Rounded Rectangle 7"/>
          <p:cNvSpPr/>
          <p:nvPr/>
        </p:nvSpPr>
        <p:spPr bwMode="auto">
          <a:xfrm>
            <a:off x="4778424" y="1304821"/>
            <a:ext cx="1970572" cy="709601"/>
          </a:xfrm>
          <a:prstGeom prst="roundRect">
            <a:avLst/>
          </a:prstGeom>
          <a:solidFill>
            <a:srgbClr val="39DC9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TextBox 8"/>
          <p:cNvSpPr txBox="1"/>
          <p:nvPr/>
        </p:nvSpPr>
        <p:spPr>
          <a:xfrm>
            <a:off x="2282918" y="2396691"/>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Propensity Model</a:t>
            </a:r>
            <a:endParaRPr lang="en-US" sz="1600" dirty="0">
              <a:solidFill>
                <a:schemeClr val="bg1"/>
              </a:solidFill>
              <a:latin typeface="Lato Black"/>
              <a:cs typeface="Lato Black"/>
            </a:endParaRPr>
          </a:p>
        </p:txBody>
      </p:sp>
      <p:sp>
        <p:nvSpPr>
          <p:cNvPr id="4" name="Can 3"/>
          <p:cNvSpPr/>
          <p:nvPr/>
        </p:nvSpPr>
        <p:spPr bwMode="auto">
          <a:xfrm>
            <a:off x="227474" y="891058"/>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TextBox 4"/>
          <p:cNvSpPr txBox="1"/>
          <p:nvPr/>
        </p:nvSpPr>
        <p:spPr>
          <a:xfrm>
            <a:off x="237633" y="1544926"/>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Saw Ad</a:t>
            </a:r>
          </a:p>
        </p:txBody>
      </p:sp>
      <p:cxnSp>
        <p:nvCxnSpPr>
          <p:cNvPr id="46" name="Straight Arrow Connector 45"/>
          <p:cNvCxnSpPr>
            <a:stCxn id="4" idx="4"/>
            <a:endCxn id="6" idx="1"/>
          </p:cNvCxnSpPr>
          <p:nvPr/>
        </p:nvCxnSpPr>
        <p:spPr bwMode="auto">
          <a:xfrm>
            <a:off x="1665708" y="1659622"/>
            <a:ext cx="617210" cy="925365"/>
          </a:xfrm>
          <a:prstGeom prst="bentConnector3">
            <a:avLst>
              <a:gd name="adj1" fmla="val 50000"/>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8" name="Shape 302"/>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smtClean="0">
                <a:latin typeface="Lato Light"/>
                <a:ea typeface="Lato"/>
                <a:cs typeface="Lato Light"/>
                <a:sym typeface="Lato"/>
              </a:rPr>
              <a:t>Observational Study</a:t>
            </a:r>
            <a:endParaRPr lang="en-US" dirty="0">
              <a:latin typeface="Lato Light"/>
              <a:ea typeface="Lato"/>
              <a:cs typeface="Lato Light"/>
              <a:sym typeface="Lato"/>
            </a:endParaRPr>
          </a:p>
        </p:txBody>
      </p:sp>
      <p:sp>
        <p:nvSpPr>
          <p:cNvPr id="42" name="Can 41"/>
          <p:cNvSpPr/>
          <p:nvPr/>
        </p:nvSpPr>
        <p:spPr bwMode="auto">
          <a:xfrm>
            <a:off x="227474" y="2766739"/>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TextBox 43"/>
          <p:cNvSpPr txBox="1"/>
          <p:nvPr/>
        </p:nvSpPr>
        <p:spPr>
          <a:xfrm>
            <a:off x="237633" y="3420607"/>
            <a:ext cx="1428075" cy="646331"/>
          </a:xfrm>
          <a:prstGeom prst="rect">
            <a:avLst/>
          </a:prstGeom>
          <a:noFill/>
        </p:spPr>
        <p:txBody>
          <a:bodyPr wrap="square" rtlCol="0">
            <a:spAutoFit/>
          </a:bodyPr>
          <a:lstStyle/>
          <a:p>
            <a:pPr algn="ctr"/>
            <a:r>
              <a:rPr lang="en-US" dirty="0" smtClean="0">
                <a:solidFill>
                  <a:schemeClr val="bg1"/>
                </a:solidFill>
                <a:latin typeface="Lato Black"/>
                <a:cs typeface="Lato Black"/>
              </a:rPr>
              <a:t>Didn’t See Ad</a:t>
            </a:r>
          </a:p>
        </p:txBody>
      </p:sp>
      <p:cxnSp>
        <p:nvCxnSpPr>
          <p:cNvPr id="52" name="Straight Arrow Connector 45"/>
          <p:cNvCxnSpPr>
            <a:stCxn id="4" idx="4"/>
            <a:endCxn id="8" idx="1"/>
          </p:cNvCxnSpPr>
          <p:nvPr/>
        </p:nvCxnSpPr>
        <p:spPr bwMode="auto">
          <a:xfrm>
            <a:off x="1665708" y="1659622"/>
            <a:ext cx="3112716"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2" name="TextBox 61"/>
          <p:cNvSpPr txBox="1"/>
          <p:nvPr/>
        </p:nvSpPr>
        <p:spPr>
          <a:xfrm>
            <a:off x="4778424" y="1490345"/>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Treatment</a:t>
            </a:r>
            <a:endParaRPr lang="en-US" sz="1600" dirty="0">
              <a:solidFill>
                <a:schemeClr val="bg1"/>
              </a:solidFill>
              <a:latin typeface="Lato Black"/>
              <a:cs typeface="Lato Black"/>
            </a:endParaRPr>
          </a:p>
        </p:txBody>
      </p:sp>
      <p:sp>
        <p:nvSpPr>
          <p:cNvPr id="63" name="Rounded Rectangle 62"/>
          <p:cNvSpPr/>
          <p:nvPr/>
        </p:nvSpPr>
        <p:spPr bwMode="auto">
          <a:xfrm>
            <a:off x="4778424" y="3180502"/>
            <a:ext cx="1970572" cy="709601"/>
          </a:xfrm>
          <a:prstGeom prst="roundRect">
            <a:avLst/>
          </a:prstGeom>
          <a:solidFill>
            <a:srgbClr val="F55E3C"/>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Box 66"/>
          <p:cNvSpPr txBox="1"/>
          <p:nvPr/>
        </p:nvSpPr>
        <p:spPr>
          <a:xfrm>
            <a:off x="4778424" y="3366026"/>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Control</a:t>
            </a:r>
            <a:endParaRPr lang="en-US" sz="1600" dirty="0">
              <a:solidFill>
                <a:schemeClr val="bg1"/>
              </a:solidFill>
              <a:latin typeface="Lato Black"/>
              <a:cs typeface="Lato Black"/>
            </a:endParaRPr>
          </a:p>
        </p:txBody>
      </p:sp>
      <p:cxnSp>
        <p:nvCxnSpPr>
          <p:cNvPr id="69" name="Straight Arrow Connector 45"/>
          <p:cNvCxnSpPr>
            <a:endCxn id="67" idx="1"/>
          </p:cNvCxnSpPr>
          <p:nvPr/>
        </p:nvCxnSpPr>
        <p:spPr bwMode="auto">
          <a:xfrm>
            <a:off x="1971040" y="3531564"/>
            <a:ext cx="2807384" cy="3739"/>
          </a:xfrm>
          <a:prstGeom prst="bentConnector3">
            <a:avLst>
              <a:gd name="adj1" fmla="val 50000"/>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Rounded Rectangle 70"/>
          <p:cNvSpPr/>
          <p:nvPr/>
        </p:nvSpPr>
        <p:spPr bwMode="auto">
          <a:xfrm>
            <a:off x="7655025" y="750975"/>
            <a:ext cx="883795" cy="3668023"/>
          </a:xfrm>
          <a:prstGeom prst="roundRect">
            <a:avLst/>
          </a:prstGeom>
          <a:solidFill>
            <a:srgbClr val="1F74C1">
              <a:alpha val="7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2" name="Straight Arrow Connector 45"/>
          <p:cNvCxnSpPr>
            <a:stCxn id="8" idx="3"/>
          </p:cNvCxnSpPr>
          <p:nvPr/>
        </p:nvCxnSpPr>
        <p:spPr bwMode="auto">
          <a:xfrm>
            <a:off x="6748996" y="1659622"/>
            <a:ext cx="906029"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Arrow Connector 45"/>
          <p:cNvCxnSpPr>
            <a:stCxn id="67" idx="3"/>
          </p:cNvCxnSpPr>
          <p:nvPr/>
        </p:nvCxnSpPr>
        <p:spPr bwMode="auto">
          <a:xfrm>
            <a:off x="6748996" y="3535303"/>
            <a:ext cx="906029"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TextBox 77"/>
          <p:cNvSpPr txBox="1"/>
          <p:nvPr/>
        </p:nvSpPr>
        <p:spPr>
          <a:xfrm rot="16200000">
            <a:off x="6256970" y="2415709"/>
            <a:ext cx="366802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Measure Viewership</a:t>
            </a:r>
            <a:endParaRPr lang="en-US" sz="1600" dirty="0">
              <a:solidFill>
                <a:schemeClr val="bg1"/>
              </a:solidFill>
              <a:latin typeface="Lato Black"/>
              <a:cs typeface="Lato Black"/>
            </a:endParaRPr>
          </a:p>
        </p:txBody>
      </p:sp>
      <p:cxnSp>
        <p:nvCxnSpPr>
          <p:cNvPr id="80" name="Straight Arrow Connector 79"/>
          <p:cNvCxnSpPr>
            <a:stCxn id="42" idx="4"/>
          </p:cNvCxnSpPr>
          <p:nvPr/>
        </p:nvCxnSpPr>
        <p:spPr bwMode="auto">
          <a:xfrm flipV="1">
            <a:off x="1665708" y="2584987"/>
            <a:ext cx="305332" cy="950316"/>
          </a:xfrm>
          <a:prstGeom prst="bentConnector2">
            <a:avLst/>
          </a:prstGeom>
          <a:solidFill>
            <a:srgbClr val="BBE0E3"/>
          </a:solidFill>
          <a:ln w="25400" cap="flat" cmpd="sng" algn="ctr">
            <a:solidFill>
              <a:srgbClr val="80808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45"/>
          <p:cNvCxnSpPr>
            <a:stCxn id="6" idx="2"/>
          </p:cNvCxnSpPr>
          <p:nvPr/>
        </p:nvCxnSpPr>
        <p:spPr bwMode="auto">
          <a:xfrm rot="16200000" flipH="1">
            <a:off x="2972316" y="3235675"/>
            <a:ext cx="591779" cy="2"/>
          </a:xfrm>
          <a:prstGeom prst="bentConnector3">
            <a:avLst>
              <a:gd name="adj1" fmla="val 50000"/>
            </a:avLst>
          </a:prstGeom>
          <a:solidFill>
            <a:srgbClr val="BBE0E3"/>
          </a:solidFill>
          <a:ln w="25400" cap="flat" cmpd="sng" algn="ctr">
            <a:solidFill>
              <a:srgbClr val="80808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Decision 14"/>
          <p:cNvSpPr/>
          <p:nvPr/>
        </p:nvSpPr>
        <p:spPr bwMode="auto">
          <a:xfrm>
            <a:off x="3065007" y="3276464"/>
            <a:ext cx="406400" cy="511601"/>
          </a:xfrm>
          <a:prstGeom prst="flowChartDecision">
            <a:avLst/>
          </a:prstGeom>
          <a:solidFill>
            <a:srgbClr val="1F74C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itle 1"/>
          <p:cNvSpPr txBox="1">
            <a:spLocks/>
          </p:cNvSpPr>
          <p:nvPr/>
        </p:nvSpPr>
        <p:spPr>
          <a:xfrm>
            <a:off x="4617557" y="912723"/>
            <a:ext cx="3742267" cy="1101700"/>
          </a:xfrm>
          <a:prstGeom prst="rect">
            <a:avLst/>
          </a:prstGeom>
          <a:solidFill>
            <a:schemeClr val="bg1">
              <a:alpha val="97000"/>
            </a:schemeClr>
          </a:solidFill>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sz="2800" b="0" dirty="0" smtClean="0">
                <a:solidFill>
                  <a:srgbClr val="EFBA1E"/>
                </a:solidFill>
                <a:latin typeface="Lato Regular"/>
                <a:cs typeface="Lato Regular"/>
              </a:rPr>
              <a:t>Model predicting exposure to the ad</a:t>
            </a:r>
            <a:endParaRPr lang="en-US" sz="2800" b="0" dirty="0">
              <a:solidFill>
                <a:srgbClr val="EFBA1E"/>
              </a:solidFill>
              <a:latin typeface="Lato Regular"/>
              <a:cs typeface="Lato Regular"/>
            </a:endParaRPr>
          </a:p>
        </p:txBody>
      </p:sp>
      <p:cxnSp>
        <p:nvCxnSpPr>
          <p:cNvPr id="26" name="Straight Arrow Connector 25"/>
          <p:cNvCxnSpPr>
            <a:stCxn id="24" idx="1"/>
          </p:cNvCxnSpPr>
          <p:nvPr/>
        </p:nvCxnSpPr>
        <p:spPr bwMode="auto">
          <a:xfrm flipH="1">
            <a:off x="3596640" y="1463573"/>
            <a:ext cx="1020917" cy="680187"/>
          </a:xfrm>
          <a:prstGeom prst="straightConnector1">
            <a:avLst/>
          </a:prstGeom>
          <a:solidFill>
            <a:srgbClr val="BBE0E3"/>
          </a:solidFill>
          <a:ln w="25400" cap="flat" cmpd="sng" algn="ctr">
            <a:solidFill>
              <a:srgbClr val="434343"/>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688691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82918" y="2230186"/>
            <a:ext cx="1970572" cy="709601"/>
          </a:xfrm>
          <a:prstGeom prst="roundRect">
            <a:avLst/>
          </a:prstGeom>
          <a:solidFill>
            <a:srgbClr val="EFBA1E"/>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p:cNvSpPr txBox="1"/>
          <p:nvPr/>
        </p:nvSpPr>
        <p:spPr>
          <a:xfrm>
            <a:off x="4397424" y="1467182"/>
            <a:ext cx="1970572" cy="338554"/>
          </a:xfrm>
          <a:prstGeom prst="rect">
            <a:avLst/>
          </a:prstGeom>
          <a:noFill/>
        </p:spPr>
        <p:txBody>
          <a:bodyPr wrap="square" rtlCol="0">
            <a:spAutoFit/>
          </a:bodyPr>
          <a:lstStyle/>
          <a:p>
            <a:pPr algn="ctr"/>
            <a:r>
              <a:rPr lang="en-US" sz="1600" dirty="0" smtClean="0">
                <a:solidFill>
                  <a:schemeClr val="bg1"/>
                </a:solidFill>
                <a:latin typeface="Lato Black"/>
                <a:cs typeface="Lato Black"/>
              </a:rPr>
              <a:t>Propensity Model</a:t>
            </a:r>
            <a:endParaRPr lang="en-US" sz="1600" dirty="0">
              <a:solidFill>
                <a:schemeClr val="bg1"/>
              </a:solidFill>
              <a:latin typeface="Lato Black"/>
              <a:cs typeface="Lato Black"/>
            </a:endParaRPr>
          </a:p>
        </p:txBody>
      </p:sp>
      <p:sp>
        <p:nvSpPr>
          <p:cNvPr id="8" name="Rounded Rectangle 7"/>
          <p:cNvSpPr/>
          <p:nvPr/>
        </p:nvSpPr>
        <p:spPr bwMode="auto">
          <a:xfrm>
            <a:off x="4778424" y="1304821"/>
            <a:ext cx="1970572" cy="709601"/>
          </a:xfrm>
          <a:prstGeom prst="roundRect">
            <a:avLst/>
          </a:prstGeom>
          <a:solidFill>
            <a:srgbClr val="39DC9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TextBox 8"/>
          <p:cNvSpPr txBox="1"/>
          <p:nvPr/>
        </p:nvSpPr>
        <p:spPr>
          <a:xfrm>
            <a:off x="2282918" y="2396691"/>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Propensity Model</a:t>
            </a:r>
            <a:endParaRPr lang="en-US" sz="1600" dirty="0">
              <a:solidFill>
                <a:schemeClr val="bg1"/>
              </a:solidFill>
              <a:latin typeface="Lato Black"/>
              <a:cs typeface="Lato Black"/>
            </a:endParaRPr>
          </a:p>
        </p:txBody>
      </p:sp>
      <p:sp>
        <p:nvSpPr>
          <p:cNvPr id="4" name="Can 3"/>
          <p:cNvSpPr/>
          <p:nvPr/>
        </p:nvSpPr>
        <p:spPr bwMode="auto">
          <a:xfrm>
            <a:off x="227474" y="891058"/>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TextBox 4"/>
          <p:cNvSpPr txBox="1"/>
          <p:nvPr/>
        </p:nvSpPr>
        <p:spPr>
          <a:xfrm>
            <a:off x="237633" y="1544926"/>
            <a:ext cx="1428075" cy="369332"/>
          </a:xfrm>
          <a:prstGeom prst="rect">
            <a:avLst/>
          </a:prstGeom>
          <a:noFill/>
        </p:spPr>
        <p:txBody>
          <a:bodyPr wrap="square" rtlCol="0">
            <a:spAutoFit/>
          </a:bodyPr>
          <a:lstStyle/>
          <a:p>
            <a:pPr algn="ctr"/>
            <a:r>
              <a:rPr lang="en-US" dirty="0" smtClean="0">
                <a:solidFill>
                  <a:schemeClr val="bg1"/>
                </a:solidFill>
                <a:latin typeface="Lato Black"/>
                <a:cs typeface="Lato Black"/>
              </a:rPr>
              <a:t>Saw Ad</a:t>
            </a:r>
          </a:p>
        </p:txBody>
      </p:sp>
      <p:cxnSp>
        <p:nvCxnSpPr>
          <p:cNvPr id="46" name="Straight Arrow Connector 45"/>
          <p:cNvCxnSpPr>
            <a:stCxn id="4" idx="4"/>
            <a:endCxn id="6" idx="1"/>
          </p:cNvCxnSpPr>
          <p:nvPr/>
        </p:nvCxnSpPr>
        <p:spPr bwMode="auto">
          <a:xfrm>
            <a:off x="1665708" y="1659622"/>
            <a:ext cx="617210" cy="925365"/>
          </a:xfrm>
          <a:prstGeom prst="bentConnector3">
            <a:avLst>
              <a:gd name="adj1" fmla="val 50000"/>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8" name="Shape 302"/>
          <p:cNvSpPr txBox="1">
            <a:spLocks/>
          </p:cNvSpPr>
          <p:nvPr/>
        </p:nvSpPr>
        <p:spPr>
          <a:xfrm>
            <a:off x="455612" y="115496"/>
            <a:ext cx="8216400" cy="813900"/>
          </a:xfrm>
          <a:prstGeom prst="rect">
            <a:avLst/>
          </a:prstGeom>
        </p:spPr>
        <p:txBody>
          <a:bodyPr lIns="91425" tIns="91425" rIns="91425" bIns="91425" anchor="ctr" anchorCtr="0">
            <a:noAutofit/>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spcBef>
                <a:spcPts val="0"/>
              </a:spcBef>
            </a:pPr>
            <a:r>
              <a:rPr lang="en-US" dirty="0" smtClean="0">
                <a:latin typeface="Lato Light"/>
                <a:ea typeface="Lato"/>
                <a:cs typeface="Lato Light"/>
                <a:sym typeface="Lato"/>
              </a:rPr>
              <a:t>Observational Study</a:t>
            </a:r>
            <a:endParaRPr lang="en-US" dirty="0">
              <a:latin typeface="Lato Light"/>
              <a:ea typeface="Lato"/>
              <a:cs typeface="Lato Light"/>
              <a:sym typeface="Lato"/>
            </a:endParaRPr>
          </a:p>
        </p:txBody>
      </p:sp>
      <p:sp>
        <p:nvSpPr>
          <p:cNvPr id="42" name="Can 41"/>
          <p:cNvSpPr/>
          <p:nvPr/>
        </p:nvSpPr>
        <p:spPr bwMode="auto">
          <a:xfrm>
            <a:off x="227474" y="2766739"/>
            <a:ext cx="1438234" cy="1537127"/>
          </a:xfrm>
          <a:prstGeom prst="can">
            <a:avLst/>
          </a:prstGeom>
          <a:solidFill>
            <a:srgbClr val="434343"/>
          </a:solid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TextBox 43"/>
          <p:cNvSpPr txBox="1"/>
          <p:nvPr/>
        </p:nvSpPr>
        <p:spPr>
          <a:xfrm>
            <a:off x="237633" y="3420607"/>
            <a:ext cx="1428075" cy="646331"/>
          </a:xfrm>
          <a:prstGeom prst="rect">
            <a:avLst/>
          </a:prstGeom>
          <a:noFill/>
        </p:spPr>
        <p:txBody>
          <a:bodyPr wrap="square" rtlCol="0">
            <a:spAutoFit/>
          </a:bodyPr>
          <a:lstStyle/>
          <a:p>
            <a:pPr algn="ctr"/>
            <a:r>
              <a:rPr lang="en-US" dirty="0" smtClean="0">
                <a:solidFill>
                  <a:schemeClr val="bg1"/>
                </a:solidFill>
                <a:latin typeface="Lato Black"/>
                <a:cs typeface="Lato Black"/>
              </a:rPr>
              <a:t>Didn’t See Ad</a:t>
            </a:r>
          </a:p>
        </p:txBody>
      </p:sp>
      <p:cxnSp>
        <p:nvCxnSpPr>
          <p:cNvPr id="52" name="Straight Arrow Connector 45"/>
          <p:cNvCxnSpPr>
            <a:stCxn id="4" idx="4"/>
            <a:endCxn id="8" idx="1"/>
          </p:cNvCxnSpPr>
          <p:nvPr/>
        </p:nvCxnSpPr>
        <p:spPr bwMode="auto">
          <a:xfrm>
            <a:off x="1665708" y="1659622"/>
            <a:ext cx="3112716"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2" name="TextBox 61"/>
          <p:cNvSpPr txBox="1"/>
          <p:nvPr/>
        </p:nvSpPr>
        <p:spPr>
          <a:xfrm>
            <a:off x="4778424" y="1490345"/>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Treatment</a:t>
            </a:r>
            <a:endParaRPr lang="en-US" sz="1600" dirty="0">
              <a:solidFill>
                <a:schemeClr val="bg1"/>
              </a:solidFill>
              <a:latin typeface="Lato Black"/>
              <a:cs typeface="Lato Black"/>
            </a:endParaRPr>
          </a:p>
        </p:txBody>
      </p:sp>
      <p:sp>
        <p:nvSpPr>
          <p:cNvPr id="63" name="Rounded Rectangle 62"/>
          <p:cNvSpPr/>
          <p:nvPr/>
        </p:nvSpPr>
        <p:spPr bwMode="auto">
          <a:xfrm>
            <a:off x="4778424" y="3180502"/>
            <a:ext cx="1970572" cy="709601"/>
          </a:xfrm>
          <a:prstGeom prst="roundRect">
            <a:avLst/>
          </a:prstGeom>
          <a:solidFill>
            <a:srgbClr val="F55E3C"/>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Box 66"/>
          <p:cNvSpPr txBox="1"/>
          <p:nvPr/>
        </p:nvSpPr>
        <p:spPr>
          <a:xfrm>
            <a:off x="4778424" y="3366026"/>
            <a:ext cx="197057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Control</a:t>
            </a:r>
            <a:endParaRPr lang="en-US" sz="1600" dirty="0">
              <a:solidFill>
                <a:schemeClr val="bg1"/>
              </a:solidFill>
              <a:latin typeface="Lato Black"/>
              <a:cs typeface="Lato Black"/>
            </a:endParaRPr>
          </a:p>
        </p:txBody>
      </p:sp>
      <p:cxnSp>
        <p:nvCxnSpPr>
          <p:cNvPr id="69" name="Straight Arrow Connector 45"/>
          <p:cNvCxnSpPr>
            <a:endCxn id="67" idx="1"/>
          </p:cNvCxnSpPr>
          <p:nvPr/>
        </p:nvCxnSpPr>
        <p:spPr bwMode="auto">
          <a:xfrm>
            <a:off x="1971040" y="3531564"/>
            <a:ext cx="2807384" cy="3739"/>
          </a:xfrm>
          <a:prstGeom prst="bentConnector3">
            <a:avLst>
              <a:gd name="adj1" fmla="val 50000"/>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Rounded Rectangle 70"/>
          <p:cNvSpPr/>
          <p:nvPr/>
        </p:nvSpPr>
        <p:spPr bwMode="auto">
          <a:xfrm>
            <a:off x="7655025" y="750975"/>
            <a:ext cx="883795" cy="3668023"/>
          </a:xfrm>
          <a:prstGeom prst="roundRect">
            <a:avLst/>
          </a:prstGeom>
          <a:solidFill>
            <a:srgbClr val="1F74C1">
              <a:alpha val="70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2" name="Straight Arrow Connector 45"/>
          <p:cNvCxnSpPr>
            <a:stCxn id="8" idx="3"/>
          </p:cNvCxnSpPr>
          <p:nvPr/>
        </p:nvCxnSpPr>
        <p:spPr bwMode="auto">
          <a:xfrm>
            <a:off x="6748996" y="1659622"/>
            <a:ext cx="906029"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Arrow Connector 45"/>
          <p:cNvCxnSpPr>
            <a:stCxn id="67" idx="3"/>
          </p:cNvCxnSpPr>
          <p:nvPr/>
        </p:nvCxnSpPr>
        <p:spPr bwMode="auto">
          <a:xfrm>
            <a:off x="6748996" y="3535303"/>
            <a:ext cx="906029" cy="0"/>
          </a:xfrm>
          <a:prstGeom prst="straightConnector1">
            <a:avLst/>
          </a:prstGeom>
          <a:solidFill>
            <a:srgbClr val="BBE0E3"/>
          </a:solidFill>
          <a:ln w="254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TextBox 77"/>
          <p:cNvSpPr txBox="1"/>
          <p:nvPr/>
        </p:nvSpPr>
        <p:spPr>
          <a:xfrm rot="16200000">
            <a:off x="6256970" y="2415709"/>
            <a:ext cx="3668022" cy="338554"/>
          </a:xfrm>
          <a:prstGeom prst="rect">
            <a:avLst/>
          </a:prstGeom>
          <a:noFill/>
        </p:spPr>
        <p:txBody>
          <a:bodyPr wrap="square" rtlCol="0" anchor="ctr">
            <a:spAutoFit/>
          </a:bodyPr>
          <a:lstStyle/>
          <a:p>
            <a:pPr algn="ctr"/>
            <a:r>
              <a:rPr lang="en-US" sz="1600" dirty="0" smtClean="0">
                <a:solidFill>
                  <a:schemeClr val="bg1"/>
                </a:solidFill>
                <a:latin typeface="Lato Black"/>
                <a:cs typeface="Lato Black"/>
              </a:rPr>
              <a:t>Measure Viewership</a:t>
            </a:r>
            <a:endParaRPr lang="en-US" sz="1600" dirty="0">
              <a:solidFill>
                <a:schemeClr val="bg1"/>
              </a:solidFill>
              <a:latin typeface="Lato Black"/>
              <a:cs typeface="Lato Black"/>
            </a:endParaRPr>
          </a:p>
        </p:txBody>
      </p:sp>
      <p:cxnSp>
        <p:nvCxnSpPr>
          <p:cNvPr id="80" name="Straight Arrow Connector 79"/>
          <p:cNvCxnSpPr>
            <a:stCxn id="42" idx="4"/>
          </p:cNvCxnSpPr>
          <p:nvPr/>
        </p:nvCxnSpPr>
        <p:spPr bwMode="auto">
          <a:xfrm flipV="1">
            <a:off x="1665708" y="2584987"/>
            <a:ext cx="305332" cy="950316"/>
          </a:xfrm>
          <a:prstGeom prst="bentConnector2">
            <a:avLst/>
          </a:prstGeom>
          <a:solidFill>
            <a:srgbClr val="BBE0E3"/>
          </a:solidFill>
          <a:ln w="25400" cap="flat" cmpd="sng" algn="ctr">
            <a:solidFill>
              <a:srgbClr val="80808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45"/>
          <p:cNvCxnSpPr>
            <a:stCxn id="6" idx="2"/>
          </p:cNvCxnSpPr>
          <p:nvPr/>
        </p:nvCxnSpPr>
        <p:spPr bwMode="auto">
          <a:xfrm rot="16200000" flipH="1">
            <a:off x="2972316" y="3235675"/>
            <a:ext cx="591779" cy="2"/>
          </a:xfrm>
          <a:prstGeom prst="bentConnector3">
            <a:avLst>
              <a:gd name="adj1" fmla="val 50000"/>
            </a:avLst>
          </a:prstGeom>
          <a:solidFill>
            <a:srgbClr val="BBE0E3"/>
          </a:solidFill>
          <a:ln w="25400" cap="flat" cmpd="sng" algn="ctr">
            <a:solidFill>
              <a:srgbClr val="80808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Decision 14"/>
          <p:cNvSpPr/>
          <p:nvPr/>
        </p:nvSpPr>
        <p:spPr bwMode="auto">
          <a:xfrm>
            <a:off x="3065007" y="3276464"/>
            <a:ext cx="406400" cy="511601"/>
          </a:xfrm>
          <a:prstGeom prst="flowChartDecision">
            <a:avLst/>
          </a:prstGeom>
          <a:solidFill>
            <a:srgbClr val="1F74C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itle 1"/>
          <p:cNvSpPr txBox="1">
            <a:spLocks/>
          </p:cNvSpPr>
          <p:nvPr/>
        </p:nvSpPr>
        <p:spPr>
          <a:xfrm>
            <a:off x="4944532" y="912722"/>
            <a:ext cx="3742267" cy="1945633"/>
          </a:xfrm>
          <a:prstGeom prst="rect">
            <a:avLst/>
          </a:prstGeom>
          <a:solidFill>
            <a:schemeClr val="bg1">
              <a:alpha val="97000"/>
            </a:schemeClr>
          </a:solidFill>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sz="2800" b="0" dirty="0" smtClean="0">
                <a:solidFill>
                  <a:srgbClr val="EFBA1E"/>
                </a:solidFill>
                <a:latin typeface="Lato Regular"/>
                <a:cs typeface="Lato Regular"/>
              </a:rPr>
              <a:t>Discard the observations that are too “different” from the ad viewers</a:t>
            </a:r>
            <a:endParaRPr lang="en-US" sz="2800" b="0" dirty="0">
              <a:solidFill>
                <a:srgbClr val="EFBA1E"/>
              </a:solidFill>
              <a:latin typeface="Lato Regular"/>
              <a:cs typeface="Lato Regular"/>
            </a:endParaRPr>
          </a:p>
        </p:txBody>
      </p:sp>
      <p:cxnSp>
        <p:nvCxnSpPr>
          <p:cNvPr id="25" name="Straight Arrow Connector 24"/>
          <p:cNvCxnSpPr>
            <a:stCxn id="24" idx="1"/>
          </p:cNvCxnSpPr>
          <p:nvPr/>
        </p:nvCxnSpPr>
        <p:spPr bwMode="auto">
          <a:xfrm flipH="1">
            <a:off x="3471407" y="1885539"/>
            <a:ext cx="1473125" cy="1480487"/>
          </a:xfrm>
          <a:prstGeom prst="straightConnector1">
            <a:avLst/>
          </a:prstGeom>
          <a:solidFill>
            <a:srgbClr val="BBE0E3"/>
          </a:solidFill>
          <a:ln w="25400" cap="flat" cmpd="sng" algn="ctr">
            <a:solidFill>
              <a:srgbClr val="434343"/>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688691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ked_afraid_pre_match_prop_sc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77" y="863600"/>
            <a:ext cx="4084462" cy="3500967"/>
          </a:xfrm>
          <a:prstGeom prst="rect">
            <a:avLst/>
          </a:prstGeom>
        </p:spPr>
      </p:pic>
      <p:pic>
        <p:nvPicPr>
          <p:cNvPr id="5" name="Picture 4" descr="naked_afraid_post_match_prop_sc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005" y="808568"/>
            <a:ext cx="4148666" cy="3555999"/>
          </a:xfrm>
          <a:prstGeom prst="rect">
            <a:avLst/>
          </a:prstGeom>
        </p:spPr>
      </p:pic>
      <p:sp>
        <p:nvSpPr>
          <p:cNvPr id="3" name="TextBox 2"/>
          <p:cNvSpPr txBox="1"/>
          <p:nvPr/>
        </p:nvSpPr>
        <p:spPr>
          <a:xfrm>
            <a:off x="1507066" y="494268"/>
            <a:ext cx="1625600" cy="369332"/>
          </a:xfrm>
          <a:prstGeom prst="rect">
            <a:avLst/>
          </a:prstGeom>
          <a:noFill/>
        </p:spPr>
        <p:txBody>
          <a:bodyPr wrap="square" rtlCol="0">
            <a:spAutoFit/>
          </a:bodyPr>
          <a:lstStyle/>
          <a:p>
            <a:pPr algn="ctr"/>
            <a:r>
              <a:rPr lang="en-US" dirty="0" smtClean="0">
                <a:solidFill>
                  <a:srgbClr val="434343"/>
                </a:solidFill>
                <a:latin typeface="Lato Black"/>
                <a:cs typeface="Lato Black"/>
              </a:rPr>
              <a:t>Pre-Match</a:t>
            </a:r>
            <a:endParaRPr lang="en-US" dirty="0">
              <a:solidFill>
                <a:srgbClr val="434343"/>
              </a:solidFill>
              <a:latin typeface="Lato Black"/>
              <a:cs typeface="Lato Black"/>
            </a:endParaRPr>
          </a:p>
        </p:txBody>
      </p:sp>
      <p:sp>
        <p:nvSpPr>
          <p:cNvPr id="6" name="TextBox 5"/>
          <p:cNvSpPr txBox="1"/>
          <p:nvPr/>
        </p:nvSpPr>
        <p:spPr>
          <a:xfrm>
            <a:off x="5960532" y="494268"/>
            <a:ext cx="1625600" cy="369332"/>
          </a:xfrm>
          <a:prstGeom prst="rect">
            <a:avLst/>
          </a:prstGeom>
          <a:noFill/>
        </p:spPr>
        <p:txBody>
          <a:bodyPr wrap="square" rtlCol="0">
            <a:spAutoFit/>
          </a:bodyPr>
          <a:lstStyle/>
          <a:p>
            <a:pPr algn="ctr"/>
            <a:r>
              <a:rPr lang="en-US" dirty="0" smtClean="0">
                <a:solidFill>
                  <a:srgbClr val="434343"/>
                </a:solidFill>
                <a:latin typeface="Lato Black"/>
                <a:cs typeface="Lato Black"/>
              </a:rPr>
              <a:t>Post-Match</a:t>
            </a:r>
            <a:endParaRPr lang="en-US" dirty="0">
              <a:solidFill>
                <a:srgbClr val="434343"/>
              </a:solidFill>
              <a:latin typeface="Lato Black"/>
              <a:cs typeface="Lato Black"/>
            </a:endParaRPr>
          </a:p>
        </p:txBody>
      </p:sp>
    </p:spTree>
    <p:extLst>
      <p:ext uri="{BB962C8B-B14F-4D97-AF65-F5344CB8AC3E}">
        <p14:creationId xmlns:p14="http://schemas.microsoft.com/office/powerpoint/2010/main" val="338445446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Light"/>
                <a:cs typeface="Lato Light"/>
              </a:rPr>
              <a:t>A True Crime Series</a:t>
            </a:r>
          </a:p>
        </p:txBody>
      </p:sp>
      <p:pic>
        <p:nvPicPr>
          <p:cNvPr id="19" name="Picture 18" descr="evil_lives_here_uplif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530" y="910589"/>
            <a:ext cx="4288536" cy="3675888"/>
          </a:xfrm>
          <a:prstGeom prst="rect">
            <a:avLst/>
          </a:prstGeom>
        </p:spPr>
      </p:pic>
      <p:pic>
        <p:nvPicPr>
          <p:cNvPr id="20" name="Picture 19" descr="evil_lives_here_quant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77" y="910589"/>
            <a:ext cx="4288536" cy="3675888"/>
          </a:xfrm>
          <a:prstGeom prst="rect">
            <a:avLst/>
          </a:prstGeom>
        </p:spPr>
      </p:pic>
    </p:spTree>
    <p:extLst>
      <p:ext uri="{BB962C8B-B14F-4D97-AF65-F5344CB8AC3E}">
        <p14:creationId xmlns:p14="http://schemas.microsoft.com/office/powerpoint/2010/main" val="3228058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Light"/>
                <a:cs typeface="Lato Light"/>
              </a:rPr>
              <a:t>A True Crime Series</a:t>
            </a:r>
          </a:p>
        </p:txBody>
      </p:sp>
      <p:pic>
        <p:nvPicPr>
          <p:cNvPr id="19" name="Picture 18" descr="evil_lives_here_uplif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530" y="910589"/>
            <a:ext cx="4288536" cy="3675888"/>
          </a:xfrm>
          <a:prstGeom prst="rect">
            <a:avLst/>
          </a:prstGeom>
        </p:spPr>
      </p:pic>
      <p:pic>
        <p:nvPicPr>
          <p:cNvPr id="20" name="Picture 19" descr="evil_lives_here_quant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77" y="910589"/>
            <a:ext cx="4288536" cy="3675888"/>
          </a:xfrm>
          <a:prstGeom prst="rect">
            <a:avLst/>
          </a:prstGeom>
        </p:spPr>
      </p:pic>
      <p:sp>
        <p:nvSpPr>
          <p:cNvPr id="5" name="Rectangle 4"/>
          <p:cNvSpPr/>
          <p:nvPr/>
        </p:nvSpPr>
        <p:spPr>
          <a:xfrm>
            <a:off x="1828531" y="859833"/>
            <a:ext cx="2135132" cy="369332"/>
          </a:xfrm>
          <a:prstGeom prst="rect">
            <a:avLst/>
          </a:prstGeom>
        </p:spPr>
        <p:txBody>
          <a:bodyPr wrap="none">
            <a:spAutoFit/>
          </a:bodyPr>
          <a:lstStyle/>
          <a:p>
            <a:r>
              <a:rPr lang="en-US" b="1" dirty="0">
                <a:latin typeface="Lato Light"/>
                <a:cs typeface="Lato Light"/>
              </a:rPr>
              <a:t>56, female, 63K/yr</a:t>
            </a:r>
          </a:p>
        </p:txBody>
      </p:sp>
      <p:cxnSp>
        <p:nvCxnSpPr>
          <p:cNvPr id="6" name="Straight Arrow Connector 5"/>
          <p:cNvCxnSpPr/>
          <p:nvPr/>
        </p:nvCxnSpPr>
        <p:spPr bwMode="auto">
          <a:xfrm>
            <a:off x="3218286" y="1229165"/>
            <a:ext cx="927100" cy="457300"/>
          </a:xfrm>
          <a:prstGeom prst="straightConnector1">
            <a:avLst/>
          </a:prstGeom>
          <a:solidFill>
            <a:srgbClr val="BBE0E3"/>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453140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Lato Light"/>
                <a:cs typeface="Lato Light"/>
              </a:rPr>
              <a:t>Lookalike Modeling</a:t>
            </a:r>
            <a:endParaRPr lang="en-US" dirty="0">
              <a:latin typeface="Lato Light"/>
              <a:cs typeface="Lato Light"/>
            </a:endParaRPr>
          </a:p>
        </p:txBody>
      </p:sp>
      <p:grpSp>
        <p:nvGrpSpPr>
          <p:cNvPr id="2" name="Group 1"/>
          <p:cNvGrpSpPr>
            <a:grpSpLocks noChangeAspect="1"/>
          </p:cNvGrpSpPr>
          <p:nvPr/>
        </p:nvGrpSpPr>
        <p:grpSpPr>
          <a:xfrm>
            <a:off x="509526" y="787355"/>
            <a:ext cx="8124948" cy="4050724"/>
            <a:chOff x="393292" y="729097"/>
            <a:chExt cx="8363421" cy="4169616"/>
          </a:xfrm>
        </p:grpSpPr>
        <p:cxnSp>
          <p:nvCxnSpPr>
            <p:cNvPr id="5" name="Straight Connector 4"/>
            <p:cNvCxnSpPr>
              <a:stCxn id="107" idx="0"/>
            </p:cNvCxnSpPr>
            <p:nvPr/>
          </p:nvCxnSpPr>
          <p:spPr>
            <a:xfrm flipH="1" flipV="1">
              <a:off x="2149119" y="2573959"/>
              <a:ext cx="32" cy="849958"/>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ext Placeholder 3"/>
            <p:cNvSpPr txBox="1">
              <a:spLocks/>
            </p:cNvSpPr>
            <p:nvPr/>
          </p:nvSpPr>
          <p:spPr>
            <a:xfrm>
              <a:off x="393292" y="2862711"/>
              <a:ext cx="1156440" cy="1206398"/>
            </a:xfrm>
            <a:prstGeom prst="rect">
              <a:avLst/>
            </a:prstGeom>
          </p:spPr>
          <p:txBody>
            <a:bodyPr/>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200" b="1" dirty="0" smtClean="0">
                  <a:latin typeface="Lato Light"/>
                  <a:cs typeface="Lato Light"/>
                </a:rPr>
                <a:t>Population</a:t>
              </a:r>
            </a:p>
            <a:p>
              <a:pPr marL="0" indent="0" algn="ctr">
                <a:spcAft>
                  <a:spcPts val="200"/>
                </a:spcAft>
                <a:buNone/>
              </a:pPr>
              <a:r>
                <a:rPr lang="en-US" sz="1100" dirty="0" smtClean="0">
                  <a:latin typeface="Lato Light"/>
                  <a:cs typeface="Lato Light"/>
                </a:rPr>
                <a:t>Start with a large database of people</a:t>
              </a:r>
            </a:p>
          </p:txBody>
        </p:sp>
        <p:sp>
          <p:nvSpPr>
            <p:cNvPr id="7" name="Text Placeholder 3"/>
            <p:cNvSpPr txBox="1">
              <a:spLocks/>
            </p:cNvSpPr>
            <p:nvPr/>
          </p:nvSpPr>
          <p:spPr>
            <a:xfrm>
              <a:off x="2816932" y="2862710"/>
              <a:ext cx="1156440" cy="1360771"/>
            </a:xfrm>
            <a:prstGeom prst="rect">
              <a:avLst/>
            </a:prstGeom>
          </p:spPr>
          <p:txBody>
            <a:bodyPr/>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200" b="1" dirty="0" smtClean="0">
                  <a:latin typeface="Lato Light"/>
                  <a:cs typeface="Lato Light"/>
                </a:rPr>
                <a:t>Match</a:t>
              </a:r>
            </a:p>
            <a:p>
              <a:pPr marL="0" indent="0" algn="ctr">
                <a:spcAft>
                  <a:spcPts val="200"/>
                </a:spcAft>
                <a:buNone/>
              </a:pPr>
              <a:r>
                <a:rPr lang="en-US" sz="1100" dirty="0" smtClean="0">
                  <a:latin typeface="Lato Light"/>
                  <a:cs typeface="Lato Light"/>
                </a:rPr>
                <a:t>Append additional variables to the client data by matching back to population database</a:t>
              </a:r>
            </a:p>
          </p:txBody>
        </p:sp>
        <p:sp>
          <p:nvSpPr>
            <p:cNvPr id="8" name="Text Placeholder 3"/>
            <p:cNvSpPr txBox="1">
              <a:spLocks/>
            </p:cNvSpPr>
            <p:nvPr/>
          </p:nvSpPr>
          <p:spPr>
            <a:xfrm>
              <a:off x="5083880" y="2820376"/>
              <a:ext cx="1410402" cy="2078337"/>
            </a:xfrm>
            <a:prstGeom prst="rect">
              <a:avLst/>
            </a:prstGeom>
          </p:spPr>
          <p:txBody>
            <a:bodyPr/>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200" b="1" dirty="0" smtClean="0">
                  <a:latin typeface="Lato Light"/>
                  <a:cs typeface="Lato Light"/>
                </a:rPr>
                <a:t>Score</a:t>
              </a:r>
            </a:p>
            <a:p>
              <a:pPr marL="0" indent="0" algn="ctr">
                <a:spcAft>
                  <a:spcPts val="200"/>
                </a:spcAft>
                <a:buNone/>
              </a:pPr>
              <a:r>
                <a:rPr lang="en-US" sz="1100" dirty="0" smtClean="0">
                  <a:latin typeface="Lato Light"/>
                  <a:cs typeface="Lato Light"/>
                </a:rPr>
                <a:t>Based on these patterns, give each person in the database a score indicating their likelihood to “look like” the customer list</a:t>
              </a:r>
            </a:p>
          </p:txBody>
        </p:sp>
        <p:sp>
          <p:nvSpPr>
            <p:cNvPr id="9" name="Text Placeholder 3"/>
            <p:cNvSpPr txBox="1">
              <a:spLocks/>
            </p:cNvSpPr>
            <p:nvPr/>
          </p:nvSpPr>
          <p:spPr>
            <a:xfrm>
              <a:off x="7600273" y="2862711"/>
              <a:ext cx="1156440" cy="1206398"/>
            </a:xfrm>
            <a:prstGeom prst="rect">
              <a:avLst/>
            </a:prstGeom>
          </p:spPr>
          <p:txBody>
            <a:bodyPr/>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200" b="1" dirty="0" smtClean="0">
                  <a:latin typeface="Lato Light"/>
                  <a:cs typeface="Lato Light"/>
                </a:rPr>
                <a:t>Contact</a:t>
              </a:r>
            </a:p>
            <a:p>
              <a:pPr marL="0" indent="0" algn="ctr">
                <a:spcAft>
                  <a:spcPts val="200"/>
                </a:spcAft>
                <a:buNone/>
              </a:pPr>
              <a:r>
                <a:rPr lang="en-US" sz="1100" dirty="0" smtClean="0">
                  <a:latin typeface="Lato Light"/>
                  <a:cs typeface="Lato Light"/>
                </a:rPr>
                <a:t>Reach out to the population that “looks like” the original customer list</a:t>
              </a:r>
            </a:p>
          </p:txBody>
        </p:sp>
        <p:sp>
          <p:nvSpPr>
            <p:cNvPr id="10" name="Text Placeholder 3"/>
            <p:cNvSpPr txBox="1">
              <a:spLocks/>
            </p:cNvSpPr>
            <p:nvPr/>
          </p:nvSpPr>
          <p:spPr>
            <a:xfrm>
              <a:off x="4037524" y="799103"/>
              <a:ext cx="1156440" cy="1499883"/>
            </a:xfrm>
            <a:prstGeom prst="rect">
              <a:avLst/>
            </a:prstGeom>
          </p:spPr>
          <p:txBody>
            <a:bodyPr anchor="b"/>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100" dirty="0">
                  <a:latin typeface="Lato Light"/>
                  <a:cs typeface="Lato Light"/>
                </a:rPr>
                <a:t>F</a:t>
              </a:r>
              <a:r>
                <a:rPr lang="en-US" sz="1100" dirty="0" smtClean="0">
                  <a:latin typeface="Lato Light"/>
                  <a:cs typeface="Lato Light"/>
                </a:rPr>
                <a:t>ind patterns within the client data</a:t>
              </a:r>
            </a:p>
            <a:p>
              <a:pPr marL="0" indent="0" algn="ctr">
                <a:spcAft>
                  <a:spcPts val="200"/>
                </a:spcAft>
                <a:buNone/>
              </a:pPr>
              <a:r>
                <a:rPr lang="en-US" sz="1200" b="1" dirty="0" smtClean="0">
                  <a:latin typeface="Lato Light"/>
                  <a:cs typeface="Lato Light"/>
                </a:rPr>
                <a:t>Model</a:t>
              </a:r>
              <a:endParaRPr lang="en-US" sz="1050" b="1" dirty="0" smtClean="0">
                <a:latin typeface="Lato Light"/>
                <a:cs typeface="Lato Light"/>
              </a:endParaRPr>
            </a:p>
          </p:txBody>
        </p:sp>
        <p:sp>
          <p:nvSpPr>
            <p:cNvPr id="11" name="Text Placeholder 3"/>
            <p:cNvSpPr txBox="1">
              <a:spLocks/>
            </p:cNvSpPr>
            <p:nvPr/>
          </p:nvSpPr>
          <p:spPr>
            <a:xfrm>
              <a:off x="1549731" y="1304181"/>
              <a:ext cx="1323345" cy="994805"/>
            </a:xfrm>
            <a:prstGeom prst="rect">
              <a:avLst/>
            </a:prstGeom>
          </p:spPr>
          <p:txBody>
            <a:bodyPr anchor="b"/>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100" dirty="0" smtClean="0">
                  <a:latin typeface="Lato Light"/>
                  <a:cs typeface="Lato Light"/>
                </a:rPr>
                <a:t>And start with a smaller list of client data</a:t>
              </a:r>
            </a:p>
            <a:p>
              <a:pPr marL="0" indent="0" algn="ctr">
                <a:spcAft>
                  <a:spcPts val="200"/>
                </a:spcAft>
                <a:buNone/>
              </a:pPr>
              <a:r>
                <a:rPr lang="en-US" sz="1200" b="1" dirty="0" smtClean="0">
                  <a:latin typeface="Lato Light"/>
                  <a:cs typeface="Lato Light"/>
                </a:rPr>
                <a:t>Customer List</a:t>
              </a:r>
              <a:endParaRPr lang="en-US" sz="1050" b="1" dirty="0" smtClean="0">
                <a:latin typeface="Lato Light"/>
                <a:cs typeface="Lato Light"/>
              </a:endParaRPr>
            </a:p>
          </p:txBody>
        </p:sp>
        <p:sp>
          <p:nvSpPr>
            <p:cNvPr id="12" name="Text Placeholder 3"/>
            <p:cNvSpPr txBox="1">
              <a:spLocks/>
            </p:cNvSpPr>
            <p:nvPr/>
          </p:nvSpPr>
          <p:spPr>
            <a:xfrm>
              <a:off x="6443833" y="1304181"/>
              <a:ext cx="1156440" cy="994805"/>
            </a:xfrm>
            <a:prstGeom prst="rect">
              <a:avLst/>
            </a:prstGeom>
          </p:spPr>
          <p:txBody>
            <a:bodyPr anchor="b"/>
            <a:lstStyle>
              <a:lvl1pPr marL="171450" indent="-171450" algn="l" rtl="0" eaLnBrk="0" fontAlgn="base" hangingPunct="0">
                <a:spcBef>
                  <a:spcPts val="788"/>
                </a:spcBef>
                <a:spcAft>
                  <a:spcPct val="0"/>
                </a:spcAft>
                <a:buClr>
                  <a:srgbClr val="D3002D"/>
                </a:buClr>
                <a:buSzPct val="100000"/>
                <a:buFont typeface="Wingdings" charset="0"/>
                <a:buChar char="§"/>
                <a:defRPr sz="1800">
                  <a:solidFill>
                    <a:schemeClr val="tx1"/>
                  </a:solidFill>
                  <a:latin typeface="+mn-lt"/>
                  <a:ea typeface="+mn-ea"/>
                  <a:cs typeface="+mn-cs"/>
                  <a:sym typeface="Arial" charset="0"/>
                </a:defRPr>
              </a:lvl1pPr>
              <a:lvl2pPr marL="328613" indent="-171450" algn="l" rtl="0" eaLnBrk="0" fontAlgn="base" hangingPunct="0">
                <a:spcBef>
                  <a:spcPts val="713"/>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2pPr>
              <a:lvl3pPr marL="500063" indent="-171450" algn="l" rtl="0" eaLnBrk="0" fontAlgn="base" hangingPunct="0">
                <a:spcBef>
                  <a:spcPts val="600"/>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3pPr>
              <a:lvl4pPr marL="67151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4pPr>
              <a:lvl5pPr marL="842963" indent="-171450" algn="l" rtl="0" eaLnBrk="0" fontAlgn="base" hangingPunct="0">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5pPr>
              <a:lvl6pPr marL="10144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6pPr>
              <a:lvl7pPr marL="11858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7pPr>
              <a:lvl8pPr marL="135731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8pPr>
              <a:lvl9pPr marL="1528763" indent="-171450" algn="l" rtl="0" fontAlgn="base">
                <a:spcBef>
                  <a:spcPts val="488"/>
                </a:spcBef>
                <a:spcAft>
                  <a:spcPct val="0"/>
                </a:spcAft>
                <a:buClr>
                  <a:srgbClr val="D3002D"/>
                </a:buClr>
                <a:buSzPct val="100000"/>
                <a:buFont typeface="Arial" charset="0"/>
                <a:buChar char="-"/>
                <a:defRPr sz="1800">
                  <a:solidFill>
                    <a:schemeClr val="tx1"/>
                  </a:solidFill>
                  <a:latin typeface="+mn-lt"/>
                  <a:ea typeface="+mn-ea"/>
                  <a:cs typeface="+mn-cs"/>
                  <a:sym typeface="Arial" charset="0"/>
                </a:defRPr>
              </a:lvl9pPr>
            </a:lstStyle>
            <a:p>
              <a:pPr marL="0" indent="0" algn="ctr">
                <a:spcAft>
                  <a:spcPts val="200"/>
                </a:spcAft>
                <a:buNone/>
              </a:pPr>
              <a:r>
                <a:rPr lang="en-US" sz="1100" dirty="0" smtClean="0">
                  <a:latin typeface="Lato Light"/>
                  <a:cs typeface="Lato Light"/>
                </a:rPr>
                <a:t>Make a list of individuals with the highest scores</a:t>
              </a:r>
            </a:p>
            <a:p>
              <a:pPr marL="0" indent="0" algn="ctr">
                <a:spcAft>
                  <a:spcPts val="200"/>
                </a:spcAft>
                <a:buNone/>
              </a:pPr>
              <a:r>
                <a:rPr lang="en-US" sz="1200" b="1" dirty="0" smtClean="0">
                  <a:latin typeface="Lato Light"/>
                  <a:cs typeface="Lato Light"/>
                </a:rPr>
                <a:t>List</a:t>
              </a:r>
              <a:endParaRPr lang="en-US" sz="1050" b="1" dirty="0" smtClean="0">
                <a:latin typeface="Lato Light"/>
                <a:cs typeface="Lato Light"/>
              </a:endParaRPr>
            </a:p>
          </p:txBody>
        </p:sp>
        <p:cxnSp>
          <p:nvCxnSpPr>
            <p:cNvPr id="13" name="Straight Connector 12"/>
            <p:cNvCxnSpPr/>
            <p:nvPr/>
          </p:nvCxnSpPr>
          <p:spPr>
            <a:xfrm flipV="1">
              <a:off x="931845" y="1730457"/>
              <a:ext cx="0" cy="810421"/>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3373757" y="1730457"/>
              <a:ext cx="0" cy="810421"/>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810166" y="1730457"/>
              <a:ext cx="0" cy="810421"/>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8220543" y="1730457"/>
              <a:ext cx="0" cy="810421"/>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7" name="Group 16"/>
            <p:cNvGrpSpPr>
              <a:grpSpLocks noChangeAspect="1"/>
            </p:cNvGrpSpPr>
            <p:nvPr/>
          </p:nvGrpSpPr>
          <p:grpSpPr>
            <a:xfrm>
              <a:off x="5537995" y="942094"/>
              <a:ext cx="531883" cy="609596"/>
              <a:chOff x="2203919" y="6672960"/>
              <a:chExt cx="347401" cy="398160"/>
            </a:xfrm>
          </p:grpSpPr>
          <p:sp>
            <p:nvSpPr>
              <p:cNvPr id="18" name="Freeform 17"/>
              <p:cNvSpPr/>
              <p:nvPr/>
            </p:nvSpPr>
            <p:spPr>
              <a:xfrm>
                <a:off x="2203919" y="7002000"/>
                <a:ext cx="41040" cy="69120"/>
              </a:xfrm>
              <a:custGeom>
                <a:avLst/>
                <a:gdLst/>
                <a:ahLst/>
                <a:cxnLst>
                  <a:cxn ang="3cd4">
                    <a:pos x="hc" y="t"/>
                  </a:cxn>
                  <a:cxn ang="cd2">
                    <a:pos x="l" y="vc"/>
                  </a:cxn>
                  <a:cxn ang="cd4">
                    <a:pos x="hc" y="b"/>
                  </a:cxn>
                  <a:cxn ang="0">
                    <a:pos x="r" y="vc"/>
                  </a:cxn>
                </a:cxnLst>
                <a:rect l="l" t="t" r="r" b="b"/>
                <a:pathLst>
                  <a:path w="115" h="193">
                    <a:moveTo>
                      <a:pt x="25" y="193"/>
                    </a:moveTo>
                    <a:lnTo>
                      <a:pt x="25" y="113"/>
                    </a:lnTo>
                    <a:cubicBezTo>
                      <a:pt x="10" y="108"/>
                      <a:pt x="0" y="94"/>
                      <a:pt x="0" y="77"/>
                    </a:cubicBezTo>
                    <a:lnTo>
                      <a:pt x="0" y="0"/>
                    </a:lnTo>
                    <a:lnTo>
                      <a:pt x="115" y="0"/>
                    </a:lnTo>
                    <a:lnTo>
                      <a:pt x="115" y="77"/>
                    </a:lnTo>
                    <a:cubicBezTo>
                      <a:pt x="115" y="94"/>
                      <a:pt x="104" y="108"/>
                      <a:pt x="89" y="113"/>
                    </a:cubicBezTo>
                    <a:lnTo>
                      <a:pt x="89" y="193"/>
                    </a:lnTo>
                    <a:close/>
                    <a:moveTo>
                      <a:pt x="64" y="168"/>
                    </a:moveTo>
                    <a:lnTo>
                      <a:pt x="64" y="91"/>
                    </a:lnTo>
                    <a:lnTo>
                      <a:pt x="76" y="91"/>
                    </a:lnTo>
                    <a:cubicBezTo>
                      <a:pt x="84" y="91"/>
                      <a:pt x="90" y="85"/>
                      <a:pt x="90" y="77"/>
                    </a:cubicBezTo>
                    <a:lnTo>
                      <a:pt x="90" y="25"/>
                    </a:lnTo>
                    <a:lnTo>
                      <a:pt x="24" y="25"/>
                    </a:lnTo>
                    <a:lnTo>
                      <a:pt x="24" y="77"/>
                    </a:lnTo>
                    <a:cubicBezTo>
                      <a:pt x="24" y="85"/>
                      <a:pt x="30" y="91"/>
                      <a:pt x="38" y="91"/>
                    </a:cubicBezTo>
                    <a:lnTo>
                      <a:pt x="50" y="91"/>
                    </a:lnTo>
                    <a:lnTo>
                      <a:pt x="50" y="168"/>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9" name="Freeform 18"/>
              <p:cNvSpPr/>
              <p:nvPr/>
            </p:nvSpPr>
            <p:spPr>
              <a:xfrm>
                <a:off x="2208240" y="6969600"/>
                <a:ext cx="32040" cy="31680"/>
              </a:xfrm>
              <a:custGeom>
                <a:avLst/>
                <a:gdLst/>
                <a:ahLst/>
                <a:cxnLst>
                  <a:cxn ang="3cd4">
                    <a:pos x="hc" y="t"/>
                  </a:cxn>
                  <a:cxn ang="cd2">
                    <a:pos x="l" y="vc"/>
                  </a:cxn>
                  <a:cxn ang="cd4">
                    <a:pos x="hc" y="b"/>
                  </a:cxn>
                  <a:cxn ang="0">
                    <a:pos x="r" y="vc"/>
                  </a:cxn>
                </a:cxnLst>
                <a:rect l="l" t="t" r="r" b="b"/>
                <a:pathLst>
                  <a:path w="90" h="89">
                    <a:moveTo>
                      <a:pt x="45" y="89"/>
                    </a:moveTo>
                    <a:cubicBezTo>
                      <a:pt x="20" y="89"/>
                      <a:pt x="0" y="69"/>
                      <a:pt x="0" y="45"/>
                    </a:cubicBezTo>
                    <a:cubicBezTo>
                      <a:pt x="0" y="20"/>
                      <a:pt x="20" y="0"/>
                      <a:pt x="45" y="0"/>
                    </a:cubicBezTo>
                    <a:cubicBezTo>
                      <a:pt x="70" y="0"/>
                      <a:pt x="90" y="20"/>
                      <a:pt x="90" y="45"/>
                    </a:cubicBezTo>
                    <a:cubicBezTo>
                      <a:pt x="90" y="69"/>
                      <a:pt x="70" y="89"/>
                      <a:pt x="45" y="89"/>
                    </a:cubicBezTo>
                    <a:close/>
                    <a:moveTo>
                      <a:pt x="45" y="25"/>
                    </a:moveTo>
                    <a:cubicBezTo>
                      <a:pt x="34" y="25"/>
                      <a:pt x="25" y="34"/>
                      <a:pt x="25" y="45"/>
                    </a:cubicBezTo>
                    <a:cubicBezTo>
                      <a:pt x="25" y="56"/>
                      <a:pt x="34" y="65"/>
                      <a:pt x="45" y="65"/>
                    </a:cubicBezTo>
                    <a:cubicBezTo>
                      <a:pt x="56" y="65"/>
                      <a:pt x="65" y="56"/>
                      <a:pt x="65" y="45"/>
                    </a:cubicBezTo>
                    <a:cubicBezTo>
                      <a:pt x="65" y="34"/>
                      <a:pt x="56" y="25"/>
                      <a:pt x="4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0" name="Freeform 19"/>
              <p:cNvSpPr/>
              <p:nvPr/>
            </p:nvSpPr>
            <p:spPr>
              <a:xfrm>
                <a:off x="2203919" y="6856199"/>
                <a:ext cx="41040" cy="69120"/>
              </a:xfrm>
              <a:custGeom>
                <a:avLst/>
                <a:gdLst/>
                <a:ahLst/>
                <a:cxnLst>
                  <a:cxn ang="3cd4">
                    <a:pos x="hc" y="t"/>
                  </a:cxn>
                  <a:cxn ang="cd2">
                    <a:pos x="l" y="vc"/>
                  </a:cxn>
                  <a:cxn ang="cd4">
                    <a:pos x="hc" y="b"/>
                  </a:cxn>
                  <a:cxn ang="0">
                    <a:pos x="r" y="vc"/>
                  </a:cxn>
                </a:cxnLst>
                <a:rect l="l" t="t" r="r" b="b"/>
                <a:pathLst>
                  <a:path w="115" h="193">
                    <a:moveTo>
                      <a:pt x="25" y="193"/>
                    </a:moveTo>
                    <a:lnTo>
                      <a:pt x="25" y="113"/>
                    </a:lnTo>
                    <a:cubicBezTo>
                      <a:pt x="10" y="108"/>
                      <a:pt x="0" y="94"/>
                      <a:pt x="0" y="77"/>
                    </a:cubicBezTo>
                    <a:lnTo>
                      <a:pt x="0" y="0"/>
                    </a:lnTo>
                    <a:lnTo>
                      <a:pt x="115" y="0"/>
                    </a:lnTo>
                    <a:lnTo>
                      <a:pt x="115" y="77"/>
                    </a:lnTo>
                    <a:cubicBezTo>
                      <a:pt x="115" y="94"/>
                      <a:pt x="104" y="108"/>
                      <a:pt x="89" y="113"/>
                    </a:cubicBezTo>
                    <a:lnTo>
                      <a:pt x="89" y="193"/>
                    </a:lnTo>
                    <a:close/>
                    <a:moveTo>
                      <a:pt x="64" y="168"/>
                    </a:moveTo>
                    <a:lnTo>
                      <a:pt x="64" y="91"/>
                    </a:lnTo>
                    <a:lnTo>
                      <a:pt x="76" y="91"/>
                    </a:lnTo>
                    <a:cubicBezTo>
                      <a:pt x="84" y="91"/>
                      <a:pt x="90" y="85"/>
                      <a:pt x="90" y="77"/>
                    </a:cubicBezTo>
                    <a:lnTo>
                      <a:pt x="90" y="25"/>
                    </a:lnTo>
                    <a:lnTo>
                      <a:pt x="24" y="25"/>
                    </a:lnTo>
                    <a:lnTo>
                      <a:pt x="24" y="77"/>
                    </a:lnTo>
                    <a:cubicBezTo>
                      <a:pt x="24" y="85"/>
                      <a:pt x="30" y="91"/>
                      <a:pt x="38" y="91"/>
                    </a:cubicBezTo>
                    <a:lnTo>
                      <a:pt x="50" y="91"/>
                    </a:lnTo>
                    <a:lnTo>
                      <a:pt x="50" y="168"/>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p:cNvSpPr/>
              <p:nvPr/>
            </p:nvSpPr>
            <p:spPr>
              <a:xfrm>
                <a:off x="2208240" y="6823799"/>
                <a:ext cx="32040" cy="31680"/>
              </a:xfrm>
              <a:custGeom>
                <a:avLst/>
                <a:gdLst/>
                <a:ahLst/>
                <a:cxnLst>
                  <a:cxn ang="3cd4">
                    <a:pos x="hc" y="t"/>
                  </a:cxn>
                  <a:cxn ang="cd2">
                    <a:pos x="l" y="vc"/>
                  </a:cxn>
                  <a:cxn ang="cd4">
                    <a:pos x="hc" y="b"/>
                  </a:cxn>
                  <a:cxn ang="0">
                    <a:pos x="r" y="vc"/>
                  </a:cxn>
                </a:cxnLst>
                <a:rect l="l" t="t" r="r" b="b"/>
                <a:pathLst>
                  <a:path w="90" h="89">
                    <a:moveTo>
                      <a:pt x="45" y="89"/>
                    </a:moveTo>
                    <a:cubicBezTo>
                      <a:pt x="20" y="89"/>
                      <a:pt x="0" y="69"/>
                      <a:pt x="0" y="45"/>
                    </a:cubicBezTo>
                    <a:cubicBezTo>
                      <a:pt x="0" y="20"/>
                      <a:pt x="20" y="0"/>
                      <a:pt x="45" y="0"/>
                    </a:cubicBezTo>
                    <a:cubicBezTo>
                      <a:pt x="70" y="0"/>
                      <a:pt x="90" y="20"/>
                      <a:pt x="90" y="45"/>
                    </a:cubicBezTo>
                    <a:cubicBezTo>
                      <a:pt x="90" y="69"/>
                      <a:pt x="70" y="89"/>
                      <a:pt x="45" y="89"/>
                    </a:cubicBezTo>
                    <a:close/>
                    <a:moveTo>
                      <a:pt x="45" y="25"/>
                    </a:moveTo>
                    <a:cubicBezTo>
                      <a:pt x="34" y="25"/>
                      <a:pt x="25" y="34"/>
                      <a:pt x="25" y="45"/>
                    </a:cubicBezTo>
                    <a:cubicBezTo>
                      <a:pt x="25" y="56"/>
                      <a:pt x="34" y="65"/>
                      <a:pt x="45" y="65"/>
                    </a:cubicBezTo>
                    <a:cubicBezTo>
                      <a:pt x="56" y="65"/>
                      <a:pt x="65" y="56"/>
                      <a:pt x="65" y="45"/>
                    </a:cubicBezTo>
                    <a:cubicBezTo>
                      <a:pt x="65" y="34"/>
                      <a:pt x="56" y="25"/>
                      <a:pt x="4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p:cNvSpPr/>
              <p:nvPr/>
            </p:nvSpPr>
            <p:spPr>
              <a:xfrm>
                <a:off x="2203919" y="6705360"/>
                <a:ext cx="41040" cy="69120"/>
              </a:xfrm>
              <a:custGeom>
                <a:avLst/>
                <a:gdLst/>
                <a:ahLst/>
                <a:cxnLst>
                  <a:cxn ang="3cd4">
                    <a:pos x="hc" y="t"/>
                  </a:cxn>
                  <a:cxn ang="cd2">
                    <a:pos x="l" y="vc"/>
                  </a:cxn>
                  <a:cxn ang="cd4">
                    <a:pos x="hc" y="b"/>
                  </a:cxn>
                  <a:cxn ang="0">
                    <a:pos x="r" y="vc"/>
                  </a:cxn>
                </a:cxnLst>
                <a:rect l="l" t="t" r="r" b="b"/>
                <a:pathLst>
                  <a:path w="115" h="193">
                    <a:moveTo>
                      <a:pt x="25" y="193"/>
                    </a:moveTo>
                    <a:lnTo>
                      <a:pt x="25" y="113"/>
                    </a:lnTo>
                    <a:cubicBezTo>
                      <a:pt x="10" y="108"/>
                      <a:pt x="0" y="94"/>
                      <a:pt x="0" y="77"/>
                    </a:cubicBezTo>
                    <a:lnTo>
                      <a:pt x="0" y="0"/>
                    </a:lnTo>
                    <a:lnTo>
                      <a:pt x="115" y="0"/>
                    </a:lnTo>
                    <a:lnTo>
                      <a:pt x="115" y="77"/>
                    </a:lnTo>
                    <a:cubicBezTo>
                      <a:pt x="115" y="94"/>
                      <a:pt x="104" y="108"/>
                      <a:pt x="89" y="113"/>
                    </a:cubicBezTo>
                    <a:lnTo>
                      <a:pt x="89" y="193"/>
                    </a:lnTo>
                    <a:close/>
                    <a:moveTo>
                      <a:pt x="64" y="168"/>
                    </a:moveTo>
                    <a:lnTo>
                      <a:pt x="64" y="91"/>
                    </a:lnTo>
                    <a:lnTo>
                      <a:pt x="76" y="91"/>
                    </a:lnTo>
                    <a:cubicBezTo>
                      <a:pt x="84" y="91"/>
                      <a:pt x="90" y="85"/>
                      <a:pt x="90" y="77"/>
                    </a:cubicBezTo>
                    <a:lnTo>
                      <a:pt x="90" y="25"/>
                    </a:lnTo>
                    <a:lnTo>
                      <a:pt x="24" y="25"/>
                    </a:lnTo>
                    <a:lnTo>
                      <a:pt x="24" y="77"/>
                    </a:lnTo>
                    <a:cubicBezTo>
                      <a:pt x="24" y="85"/>
                      <a:pt x="30" y="91"/>
                      <a:pt x="38" y="91"/>
                    </a:cubicBezTo>
                    <a:lnTo>
                      <a:pt x="50" y="91"/>
                    </a:lnTo>
                    <a:lnTo>
                      <a:pt x="50" y="168"/>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3" name="Freeform 22"/>
              <p:cNvSpPr/>
              <p:nvPr/>
            </p:nvSpPr>
            <p:spPr>
              <a:xfrm>
                <a:off x="2208240" y="6672960"/>
                <a:ext cx="32040" cy="31680"/>
              </a:xfrm>
              <a:custGeom>
                <a:avLst/>
                <a:gdLst/>
                <a:ahLst/>
                <a:cxnLst>
                  <a:cxn ang="3cd4">
                    <a:pos x="hc" y="t"/>
                  </a:cxn>
                  <a:cxn ang="cd2">
                    <a:pos x="l" y="vc"/>
                  </a:cxn>
                  <a:cxn ang="cd4">
                    <a:pos x="hc" y="b"/>
                  </a:cxn>
                  <a:cxn ang="0">
                    <a:pos x="r" y="vc"/>
                  </a:cxn>
                </a:cxnLst>
                <a:rect l="l" t="t" r="r" b="b"/>
                <a:pathLst>
                  <a:path w="90" h="89">
                    <a:moveTo>
                      <a:pt x="45" y="89"/>
                    </a:moveTo>
                    <a:cubicBezTo>
                      <a:pt x="20" y="89"/>
                      <a:pt x="0" y="69"/>
                      <a:pt x="0" y="45"/>
                    </a:cubicBezTo>
                    <a:cubicBezTo>
                      <a:pt x="0" y="20"/>
                      <a:pt x="20" y="0"/>
                      <a:pt x="45" y="0"/>
                    </a:cubicBezTo>
                    <a:cubicBezTo>
                      <a:pt x="70" y="0"/>
                      <a:pt x="90" y="20"/>
                      <a:pt x="90" y="45"/>
                    </a:cubicBezTo>
                    <a:cubicBezTo>
                      <a:pt x="90" y="69"/>
                      <a:pt x="70" y="89"/>
                      <a:pt x="45" y="89"/>
                    </a:cubicBezTo>
                    <a:close/>
                    <a:moveTo>
                      <a:pt x="45" y="25"/>
                    </a:moveTo>
                    <a:cubicBezTo>
                      <a:pt x="34" y="25"/>
                      <a:pt x="25" y="34"/>
                      <a:pt x="25" y="45"/>
                    </a:cubicBezTo>
                    <a:cubicBezTo>
                      <a:pt x="25" y="56"/>
                      <a:pt x="34" y="65"/>
                      <a:pt x="45" y="65"/>
                    </a:cubicBezTo>
                    <a:cubicBezTo>
                      <a:pt x="56" y="65"/>
                      <a:pt x="65" y="56"/>
                      <a:pt x="65" y="45"/>
                    </a:cubicBezTo>
                    <a:cubicBezTo>
                      <a:pt x="65" y="34"/>
                      <a:pt x="56" y="25"/>
                      <a:pt x="4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4" name="Freeform 23"/>
              <p:cNvSpPr/>
              <p:nvPr/>
            </p:nvSpPr>
            <p:spPr>
              <a:xfrm>
                <a:off x="2289600" y="6728400"/>
                <a:ext cx="261720" cy="8640"/>
              </a:xfrm>
              <a:custGeom>
                <a:avLst/>
                <a:gdLst/>
                <a:ahLst/>
                <a:cxnLst>
                  <a:cxn ang="3cd4">
                    <a:pos x="hc" y="t"/>
                  </a:cxn>
                  <a:cxn ang="cd2">
                    <a:pos x="l" y="vc"/>
                  </a:cxn>
                  <a:cxn ang="cd4">
                    <a:pos x="hc" y="b"/>
                  </a:cxn>
                  <a:cxn ang="0">
                    <a:pos x="r" y="vc"/>
                  </a:cxn>
                </a:cxnLst>
                <a:rect l="l" t="t" r="r" b="b"/>
                <a:pathLst>
                  <a:path w="728" h="25">
                    <a:moveTo>
                      <a:pt x="12" y="25"/>
                    </a:moveTo>
                    <a:cubicBezTo>
                      <a:pt x="5" y="25"/>
                      <a:pt x="0" y="20"/>
                      <a:pt x="0" y="13"/>
                    </a:cubicBezTo>
                    <a:cubicBezTo>
                      <a:pt x="0" y="6"/>
                      <a:pt x="5" y="0"/>
                      <a:pt x="12" y="0"/>
                    </a:cubicBezTo>
                    <a:lnTo>
                      <a:pt x="716" y="0"/>
                    </a:lnTo>
                    <a:cubicBezTo>
                      <a:pt x="723" y="0"/>
                      <a:pt x="728" y="6"/>
                      <a:pt x="728" y="13"/>
                    </a:cubicBezTo>
                    <a:cubicBezTo>
                      <a:pt x="728" y="19"/>
                      <a:pt x="723" y="25"/>
                      <a:pt x="716"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5" name="Freeform 24"/>
              <p:cNvSpPr/>
              <p:nvPr/>
            </p:nvSpPr>
            <p:spPr>
              <a:xfrm>
                <a:off x="2491920" y="6689519"/>
                <a:ext cx="37080" cy="23040"/>
              </a:xfrm>
              <a:custGeom>
                <a:avLst/>
                <a:gdLst/>
                <a:ahLst/>
                <a:cxnLst>
                  <a:cxn ang="3cd4">
                    <a:pos x="hc" y="t"/>
                  </a:cxn>
                  <a:cxn ang="cd2">
                    <a:pos x="l" y="vc"/>
                  </a:cxn>
                  <a:cxn ang="cd4">
                    <a:pos x="hc" y="b"/>
                  </a:cxn>
                  <a:cxn ang="0">
                    <a:pos x="r" y="vc"/>
                  </a:cxn>
                </a:cxnLst>
                <a:rect l="l" t="t" r="r" b="b"/>
                <a:pathLst>
                  <a:path w="104" h="65">
                    <a:moveTo>
                      <a:pt x="53" y="65"/>
                    </a:moveTo>
                    <a:cubicBezTo>
                      <a:pt x="49" y="65"/>
                      <a:pt x="46" y="64"/>
                      <a:pt x="44" y="61"/>
                    </a:cubicBezTo>
                    <a:lnTo>
                      <a:pt x="4" y="21"/>
                    </a:lnTo>
                    <a:cubicBezTo>
                      <a:pt x="-1" y="17"/>
                      <a:pt x="-1" y="9"/>
                      <a:pt x="4" y="4"/>
                    </a:cubicBezTo>
                    <a:cubicBezTo>
                      <a:pt x="9" y="-1"/>
                      <a:pt x="16" y="-1"/>
                      <a:pt x="21" y="4"/>
                    </a:cubicBezTo>
                    <a:lnTo>
                      <a:pt x="53" y="35"/>
                    </a:lnTo>
                    <a:lnTo>
                      <a:pt x="84" y="4"/>
                    </a:lnTo>
                    <a:cubicBezTo>
                      <a:pt x="89" y="-1"/>
                      <a:pt x="96" y="-1"/>
                      <a:pt x="101" y="4"/>
                    </a:cubicBezTo>
                    <a:cubicBezTo>
                      <a:pt x="106" y="9"/>
                      <a:pt x="106" y="17"/>
                      <a:pt x="101" y="21"/>
                    </a:cubicBezTo>
                    <a:lnTo>
                      <a:pt x="61" y="61"/>
                    </a:lnTo>
                    <a:cubicBezTo>
                      <a:pt x="59" y="64"/>
                      <a:pt x="56" y="65"/>
                      <a:pt x="53" y="65"/>
                    </a:cubicBez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6" name="Freeform 25"/>
              <p:cNvSpPr/>
              <p:nvPr/>
            </p:nvSpPr>
            <p:spPr>
              <a:xfrm>
                <a:off x="2289600" y="6711120"/>
                <a:ext cx="8280" cy="25920"/>
              </a:xfrm>
              <a:custGeom>
                <a:avLst/>
                <a:gdLst/>
                <a:ahLst/>
                <a:cxnLst>
                  <a:cxn ang="3cd4">
                    <a:pos x="hc" y="t"/>
                  </a:cxn>
                  <a:cxn ang="cd2">
                    <a:pos x="l" y="vc"/>
                  </a:cxn>
                  <a:cxn ang="cd4">
                    <a:pos x="hc" y="b"/>
                  </a:cxn>
                  <a:cxn ang="0">
                    <a:pos x="r" y="vc"/>
                  </a:cxn>
                </a:cxnLst>
                <a:rect l="l" t="t" r="r" b="b"/>
                <a:pathLst>
                  <a:path w="24" h="73">
                    <a:moveTo>
                      <a:pt x="12" y="73"/>
                    </a:moveTo>
                    <a:cubicBezTo>
                      <a:pt x="5" y="73"/>
                      <a:pt x="0" y="68"/>
                      <a:pt x="0" y="61"/>
                    </a:cubicBezTo>
                    <a:lnTo>
                      <a:pt x="0" y="13"/>
                    </a:lnTo>
                    <a:cubicBezTo>
                      <a:pt x="0" y="6"/>
                      <a:pt x="5" y="0"/>
                      <a:pt x="12" y="0"/>
                    </a:cubicBezTo>
                    <a:cubicBezTo>
                      <a:pt x="19" y="0"/>
                      <a:pt x="24" y="6"/>
                      <a:pt x="24" y="13"/>
                    </a:cubicBezTo>
                    <a:lnTo>
                      <a:pt x="24" y="61"/>
                    </a:lnTo>
                    <a:cubicBezTo>
                      <a:pt x="24" y="68"/>
                      <a:pt x="19" y="73"/>
                      <a:pt x="12" y="73"/>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7" name="Freeform 26"/>
              <p:cNvSpPr/>
              <p:nvPr/>
            </p:nvSpPr>
            <p:spPr>
              <a:xfrm>
                <a:off x="2542680" y="6711120"/>
                <a:ext cx="8640" cy="25920"/>
              </a:xfrm>
              <a:custGeom>
                <a:avLst/>
                <a:gdLst/>
                <a:ahLst/>
                <a:cxnLst>
                  <a:cxn ang="3cd4">
                    <a:pos x="hc" y="t"/>
                  </a:cxn>
                  <a:cxn ang="cd2">
                    <a:pos x="l" y="vc"/>
                  </a:cxn>
                  <a:cxn ang="cd4">
                    <a:pos x="hc" y="b"/>
                  </a:cxn>
                  <a:cxn ang="0">
                    <a:pos x="r" y="vc"/>
                  </a:cxn>
                </a:cxnLst>
                <a:rect l="l" t="t" r="r" b="b"/>
                <a:pathLst>
                  <a:path w="25" h="73">
                    <a:moveTo>
                      <a:pt x="13" y="73"/>
                    </a:moveTo>
                    <a:cubicBezTo>
                      <a:pt x="6" y="73"/>
                      <a:pt x="0" y="67"/>
                      <a:pt x="0" y="61"/>
                    </a:cubicBezTo>
                    <a:lnTo>
                      <a:pt x="0" y="13"/>
                    </a:lnTo>
                    <a:cubicBezTo>
                      <a:pt x="0" y="6"/>
                      <a:pt x="6" y="0"/>
                      <a:pt x="13" y="0"/>
                    </a:cubicBezTo>
                    <a:cubicBezTo>
                      <a:pt x="20" y="0"/>
                      <a:pt x="25" y="6"/>
                      <a:pt x="25" y="13"/>
                    </a:cubicBezTo>
                    <a:lnTo>
                      <a:pt x="25" y="61"/>
                    </a:lnTo>
                    <a:cubicBezTo>
                      <a:pt x="25" y="67"/>
                      <a:pt x="20" y="73"/>
                      <a:pt x="13" y="73"/>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Freeform 27"/>
              <p:cNvSpPr/>
              <p:nvPr/>
            </p:nvSpPr>
            <p:spPr>
              <a:xfrm>
                <a:off x="2289600" y="6880320"/>
                <a:ext cx="261720" cy="8640"/>
              </a:xfrm>
              <a:custGeom>
                <a:avLst/>
                <a:gdLst/>
                <a:ahLst/>
                <a:cxnLst>
                  <a:cxn ang="3cd4">
                    <a:pos x="hc" y="t"/>
                  </a:cxn>
                  <a:cxn ang="cd2">
                    <a:pos x="l" y="vc"/>
                  </a:cxn>
                  <a:cxn ang="cd4">
                    <a:pos x="hc" y="b"/>
                  </a:cxn>
                  <a:cxn ang="0">
                    <a:pos x="r" y="vc"/>
                  </a:cxn>
                </a:cxnLst>
                <a:rect l="l" t="t" r="r" b="b"/>
                <a:pathLst>
                  <a:path w="728" h="25">
                    <a:moveTo>
                      <a:pt x="12" y="25"/>
                    </a:moveTo>
                    <a:cubicBezTo>
                      <a:pt x="5" y="25"/>
                      <a:pt x="0" y="20"/>
                      <a:pt x="0" y="13"/>
                    </a:cubicBezTo>
                    <a:cubicBezTo>
                      <a:pt x="0" y="6"/>
                      <a:pt x="5" y="0"/>
                      <a:pt x="12" y="0"/>
                    </a:cubicBezTo>
                    <a:lnTo>
                      <a:pt x="716" y="0"/>
                    </a:lnTo>
                    <a:cubicBezTo>
                      <a:pt x="723" y="0"/>
                      <a:pt x="728" y="6"/>
                      <a:pt x="728" y="13"/>
                    </a:cubicBezTo>
                    <a:cubicBezTo>
                      <a:pt x="728" y="20"/>
                      <a:pt x="723" y="25"/>
                      <a:pt x="716"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9" name="Freeform 28"/>
              <p:cNvSpPr/>
              <p:nvPr/>
            </p:nvSpPr>
            <p:spPr>
              <a:xfrm>
                <a:off x="2453400" y="6841440"/>
                <a:ext cx="37080" cy="23040"/>
              </a:xfrm>
              <a:custGeom>
                <a:avLst/>
                <a:gdLst/>
                <a:ahLst/>
                <a:cxnLst>
                  <a:cxn ang="3cd4">
                    <a:pos x="hc" y="t"/>
                  </a:cxn>
                  <a:cxn ang="cd2">
                    <a:pos x="l" y="vc"/>
                  </a:cxn>
                  <a:cxn ang="cd4">
                    <a:pos x="hc" y="b"/>
                  </a:cxn>
                  <a:cxn ang="0">
                    <a:pos x="r" y="vc"/>
                  </a:cxn>
                </a:cxnLst>
                <a:rect l="l" t="t" r="r" b="b"/>
                <a:pathLst>
                  <a:path w="104" h="65">
                    <a:moveTo>
                      <a:pt x="53" y="65"/>
                    </a:moveTo>
                    <a:cubicBezTo>
                      <a:pt x="49" y="65"/>
                      <a:pt x="46" y="64"/>
                      <a:pt x="44" y="62"/>
                    </a:cubicBezTo>
                    <a:lnTo>
                      <a:pt x="4" y="22"/>
                    </a:lnTo>
                    <a:cubicBezTo>
                      <a:pt x="-1" y="17"/>
                      <a:pt x="-1" y="9"/>
                      <a:pt x="4" y="4"/>
                    </a:cubicBezTo>
                    <a:cubicBezTo>
                      <a:pt x="9" y="-1"/>
                      <a:pt x="17" y="-1"/>
                      <a:pt x="21" y="4"/>
                    </a:cubicBezTo>
                    <a:lnTo>
                      <a:pt x="53" y="35"/>
                    </a:lnTo>
                    <a:lnTo>
                      <a:pt x="84" y="4"/>
                    </a:lnTo>
                    <a:cubicBezTo>
                      <a:pt x="89" y="-1"/>
                      <a:pt x="96" y="-1"/>
                      <a:pt x="101" y="4"/>
                    </a:cubicBezTo>
                    <a:cubicBezTo>
                      <a:pt x="105" y="9"/>
                      <a:pt x="106" y="17"/>
                      <a:pt x="101" y="22"/>
                    </a:cubicBezTo>
                    <a:lnTo>
                      <a:pt x="61" y="62"/>
                    </a:lnTo>
                    <a:cubicBezTo>
                      <a:pt x="59" y="64"/>
                      <a:pt x="56" y="65"/>
                      <a:pt x="53" y="65"/>
                    </a:cubicBez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0" name="Freeform 29"/>
              <p:cNvSpPr/>
              <p:nvPr/>
            </p:nvSpPr>
            <p:spPr>
              <a:xfrm>
                <a:off x="2289600" y="6863040"/>
                <a:ext cx="8280" cy="25920"/>
              </a:xfrm>
              <a:custGeom>
                <a:avLst/>
                <a:gdLst/>
                <a:ahLst/>
                <a:cxnLst>
                  <a:cxn ang="3cd4">
                    <a:pos x="hc" y="t"/>
                  </a:cxn>
                  <a:cxn ang="cd2">
                    <a:pos x="l" y="vc"/>
                  </a:cxn>
                  <a:cxn ang="cd4">
                    <a:pos x="hc" y="b"/>
                  </a:cxn>
                  <a:cxn ang="0">
                    <a:pos x="r" y="vc"/>
                  </a:cxn>
                </a:cxnLst>
                <a:rect l="l" t="t" r="r" b="b"/>
                <a:pathLst>
                  <a:path w="24" h="73">
                    <a:moveTo>
                      <a:pt x="12" y="73"/>
                    </a:moveTo>
                    <a:cubicBezTo>
                      <a:pt x="5" y="73"/>
                      <a:pt x="0" y="68"/>
                      <a:pt x="0" y="61"/>
                    </a:cubicBezTo>
                    <a:lnTo>
                      <a:pt x="0" y="13"/>
                    </a:lnTo>
                    <a:cubicBezTo>
                      <a:pt x="0" y="6"/>
                      <a:pt x="5" y="0"/>
                      <a:pt x="12" y="0"/>
                    </a:cubicBezTo>
                    <a:cubicBezTo>
                      <a:pt x="19" y="0"/>
                      <a:pt x="24" y="6"/>
                      <a:pt x="24" y="13"/>
                    </a:cubicBezTo>
                    <a:lnTo>
                      <a:pt x="24" y="61"/>
                    </a:lnTo>
                    <a:cubicBezTo>
                      <a:pt x="24" y="68"/>
                      <a:pt x="19" y="73"/>
                      <a:pt x="12" y="73"/>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1" name="Freeform 30"/>
              <p:cNvSpPr/>
              <p:nvPr/>
            </p:nvSpPr>
            <p:spPr>
              <a:xfrm>
                <a:off x="2542680" y="6863040"/>
                <a:ext cx="8640" cy="25920"/>
              </a:xfrm>
              <a:custGeom>
                <a:avLst/>
                <a:gdLst/>
                <a:ahLst/>
                <a:cxnLst>
                  <a:cxn ang="3cd4">
                    <a:pos x="hc" y="t"/>
                  </a:cxn>
                  <a:cxn ang="cd2">
                    <a:pos x="l" y="vc"/>
                  </a:cxn>
                  <a:cxn ang="cd4">
                    <a:pos x="hc" y="b"/>
                  </a:cxn>
                  <a:cxn ang="0">
                    <a:pos x="r" y="vc"/>
                  </a:cxn>
                </a:cxnLst>
                <a:rect l="l" t="t" r="r" b="b"/>
                <a:pathLst>
                  <a:path w="25" h="73">
                    <a:moveTo>
                      <a:pt x="13" y="73"/>
                    </a:moveTo>
                    <a:cubicBezTo>
                      <a:pt x="6" y="73"/>
                      <a:pt x="0" y="68"/>
                      <a:pt x="0" y="61"/>
                    </a:cubicBezTo>
                    <a:lnTo>
                      <a:pt x="0" y="13"/>
                    </a:lnTo>
                    <a:cubicBezTo>
                      <a:pt x="0" y="6"/>
                      <a:pt x="6" y="0"/>
                      <a:pt x="13" y="0"/>
                    </a:cubicBezTo>
                    <a:cubicBezTo>
                      <a:pt x="20" y="0"/>
                      <a:pt x="25" y="6"/>
                      <a:pt x="25" y="13"/>
                    </a:cubicBezTo>
                    <a:lnTo>
                      <a:pt x="25" y="61"/>
                    </a:lnTo>
                    <a:cubicBezTo>
                      <a:pt x="25" y="68"/>
                      <a:pt x="20" y="73"/>
                      <a:pt x="13" y="73"/>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2" name="Freeform 31"/>
              <p:cNvSpPr/>
              <p:nvPr/>
            </p:nvSpPr>
            <p:spPr>
              <a:xfrm>
                <a:off x="2289600" y="7023960"/>
                <a:ext cx="258840" cy="8280"/>
              </a:xfrm>
              <a:custGeom>
                <a:avLst/>
                <a:gdLst/>
                <a:ahLst/>
                <a:cxnLst>
                  <a:cxn ang="3cd4">
                    <a:pos x="hc" y="t"/>
                  </a:cxn>
                  <a:cxn ang="cd2">
                    <a:pos x="l" y="vc"/>
                  </a:cxn>
                  <a:cxn ang="cd4">
                    <a:pos x="hc" y="b"/>
                  </a:cxn>
                  <a:cxn ang="0">
                    <a:pos x="r" y="vc"/>
                  </a:cxn>
                </a:cxnLst>
                <a:rect l="l" t="t" r="r" b="b"/>
                <a:pathLst>
                  <a:path w="720" h="24">
                    <a:moveTo>
                      <a:pt x="707" y="24"/>
                    </a:moveTo>
                    <a:lnTo>
                      <a:pt x="12" y="24"/>
                    </a:lnTo>
                    <a:cubicBezTo>
                      <a:pt x="5" y="24"/>
                      <a:pt x="0" y="19"/>
                      <a:pt x="0" y="12"/>
                    </a:cubicBezTo>
                    <a:cubicBezTo>
                      <a:pt x="0" y="5"/>
                      <a:pt x="5" y="0"/>
                      <a:pt x="12" y="0"/>
                    </a:cubicBezTo>
                    <a:lnTo>
                      <a:pt x="707" y="0"/>
                    </a:lnTo>
                    <a:cubicBezTo>
                      <a:pt x="714" y="0"/>
                      <a:pt x="720" y="5"/>
                      <a:pt x="720" y="12"/>
                    </a:cubicBezTo>
                    <a:cubicBezTo>
                      <a:pt x="720" y="19"/>
                      <a:pt x="714" y="24"/>
                      <a:pt x="707" y="24"/>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3" name="Freeform 32"/>
              <p:cNvSpPr/>
              <p:nvPr/>
            </p:nvSpPr>
            <p:spPr>
              <a:xfrm>
                <a:off x="2358000" y="6984719"/>
                <a:ext cx="37440" cy="23040"/>
              </a:xfrm>
              <a:custGeom>
                <a:avLst/>
                <a:gdLst/>
                <a:ahLst/>
                <a:cxnLst>
                  <a:cxn ang="3cd4">
                    <a:pos x="hc" y="t"/>
                  </a:cxn>
                  <a:cxn ang="cd2">
                    <a:pos x="l" y="vc"/>
                  </a:cxn>
                  <a:cxn ang="cd4">
                    <a:pos x="hc" y="b"/>
                  </a:cxn>
                  <a:cxn ang="0">
                    <a:pos x="r" y="vc"/>
                  </a:cxn>
                </a:cxnLst>
                <a:rect l="l" t="t" r="r" b="b"/>
                <a:pathLst>
                  <a:path w="105" h="65">
                    <a:moveTo>
                      <a:pt x="52" y="65"/>
                    </a:moveTo>
                    <a:cubicBezTo>
                      <a:pt x="49" y="65"/>
                      <a:pt x="46" y="64"/>
                      <a:pt x="43" y="62"/>
                    </a:cubicBezTo>
                    <a:lnTo>
                      <a:pt x="3" y="22"/>
                    </a:lnTo>
                    <a:cubicBezTo>
                      <a:pt x="-1" y="17"/>
                      <a:pt x="-1" y="9"/>
                      <a:pt x="3" y="4"/>
                    </a:cubicBezTo>
                    <a:cubicBezTo>
                      <a:pt x="8" y="-1"/>
                      <a:pt x="16" y="-1"/>
                      <a:pt x="21" y="4"/>
                    </a:cubicBezTo>
                    <a:lnTo>
                      <a:pt x="52" y="36"/>
                    </a:lnTo>
                    <a:lnTo>
                      <a:pt x="83" y="4"/>
                    </a:lnTo>
                    <a:cubicBezTo>
                      <a:pt x="88" y="-1"/>
                      <a:pt x="96" y="-1"/>
                      <a:pt x="101" y="4"/>
                    </a:cubicBezTo>
                    <a:cubicBezTo>
                      <a:pt x="106" y="9"/>
                      <a:pt x="106" y="17"/>
                      <a:pt x="101" y="22"/>
                    </a:cubicBezTo>
                    <a:lnTo>
                      <a:pt x="61" y="62"/>
                    </a:lnTo>
                    <a:cubicBezTo>
                      <a:pt x="58" y="64"/>
                      <a:pt x="55" y="65"/>
                      <a:pt x="52" y="65"/>
                    </a:cubicBez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4" name="Freeform 33"/>
              <p:cNvSpPr/>
              <p:nvPr/>
            </p:nvSpPr>
            <p:spPr>
              <a:xfrm>
                <a:off x="2289600" y="7006679"/>
                <a:ext cx="8280" cy="25560"/>
              </a:xfrm>
              <a:custGeom>
                <a:avLst/>
                <a:gdLst/>
                <a:ahLst/>
                <a:cxnLst>
                  <a:cxn ang="3cd4">
                    <a:pos x="hc" y="t"/>
                  </a:cxn>
                  <a:cxn ang="cd2">
                    <a:pos x="l" y="vc"/>
                  </a:cxn>
                  <a:cxn ang="cd4">
                    <a:pos x="hc" y="b"/>
                  </a:cxn>
                  <a:cxn ang="0">
                    <a:pos x="r" y="vc"/>
                  </a:cxn>
                </a:cxnLst>
                <a:rect l="l" t="t" r="r" b="b"/>
                <a:pathLst>
                  <a:path w="24" h="72">
                    <a:moveTo>
                      <a:pt x="12" y="72"/>
                    </a:moveTo>
                    <a:cubicBezTo>
                      <a:pt x="5" y="72"/>
                      <a:pt x="0" y="67"/>
                      <a:pt x="0" y="60"/>
                    </a:cubicBezTo>
                    <a:lnTo>
                      <a:pt x="0" y="12"/>
                    </a:lnTo>
                    <a:cubicBezTo>
                      <a:pt x="0" y="5"/>
                      <a:pt x="5" y="0"/>
                      <a:pt x="12" y="0"/>
                    </a:cubicBezTo>
                    <a:cubicBezTo>
                      <a:pt x="19" y="0"/>
                      <a:pt x="24" y="5"/>
                      <a:pt x="24" y="12"/>
                    </a:cubicBezTo>
                    <a:lnTo>
                      <a:pt x="24" y="60"/>
                    </a:lnTo>
                    <a:cubicBezTo>
                      <a:pt x="24" y="67"/>
                      <a:pt x="19" y="72"/>
                      <a:pt x="12" y="7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5" name="Freeform 34"/>
              <p:cNvSpPr/>
              <p:nvPr/>
            </p:nvSpPr>
            <p:spPr>
              <a:xfrm>
                <a:off x="2542680" y="7006679"/>
                <a:ext cx="8640" cy="25560"/>
              </a:xfrm>
              <a:custGeom>
                <a:avLst/>
                <a:gdLst/>
                <a:ahLst/>
                <a:cxnLst>
                  <a:cxn ang="3cd4">
                    <a:pos x="hc" y="t"/>
                  </a:cxn>
                  <a:cxn ang="cd2">
                    <a:pos x="l" y="vc"/>
                  </a:cxn>
                  <a:cxn ang="cd4">
                    <a:pos x="hc" y="b"/>
                  </a:cxn>
                  <a:cxn ang="0">
                    <a:pos x="r" y="vc"/>
                  </a:cxn>
                </a:cxnLst>
                <a:rect l="l" t="t" r="r" b="b"/>
                <a:pathLst>
                  <a:path w="25" h="72">
                    <a:moveTo>
                      <a:pt x="13" y="72"/>
                    </a:moveTo>
                    <a:cubicBezTo>
                      <a:pt x="6" y="72"/>
                      <a:pt x="0" y="67"/>
                      <a:pt x="0" y="60"/>
                    </a:cubicBezTo>
                    <a:lnTo>
                      <a:pt x="0" y="12"/>
                    </a:lnTo>
                    <a:cubicBezTo>
                      <a:pt x="0" y="5"/>
                      <a:pt x="6" y="0"/>
                      <a:pt x="13" y="0"/>
                    </a:cubicBezTo>
                    <a:cubicBezTo>
                      <a:pt x="20" y="0"/>
                      <a:pt x="25" y="5"/>
                      <a:pt x="25" y="12"/>
                    </a:cubicBezTo>
                    <a:lnTo>
                      <a:pt x="25" y="60"/>
                    </a:lnTo>
                    <a:cubicBezTo>
                      <a:pt x="25" y="67"/>
                      <a:pt x="20" y="72"/>
                      <a:pt x="13" y="7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6" name="Freeform 35"/>
              <p:cNvSpPr/>
              <p:nvPr/>
            </p:nvSpPr>
            <p:spPr>
              <a:xfrm>
                <a:off x="2414520" y="6870599"/>
                <a:ext cx="8640" cy="18360"/>
              </a:xfrm>
              <a:custGeom>
                <a:avLst/>
                <a:gdLst/>
                <a:ahLst/>
                <a:cxnLst>
                  <a:cxn ang="3cd4">
                    <a:pos x="hc" y="t"/>
                  </a:cxn>
                  <a:cxn ang="cd2">
                    <a:pos x="l" y="vc"/>
                  </a:cxn>
                  <a:cxn ang="cd4">
                    <a:pos x="hc" y="b"/>
                  </a:cxn>
                  <a:cxn ang="0">
                    <a:pos x="r" y="vc"/>
                  </a:cxn>
                </a:cxnLst>
                <a:rect l="l" t="t" r="r" b="b"/>
                <a:pathLst>
                  <a:path w="25" h="52">
                    <a:moveTo>
                      <a:pt x="13" y="52"/>
                    </a:moveTo>
                    <a:cubicBezTo>
                      <a:pt x="6" y="52"/>
                      <a:pt x="0" y="47"/>
                      <a:pt x="0" y="40"/>
                    </a:cubicBezTo>
                    <a:lnTo>
                      <a:pt x="0" y="12"/>
                    </a:lnTo>
                    <a:cubicBezTo>
                      <a:pt x="0" y="5"/>
                      <a:pt x="6" y="0"/>
                      <a:pt x="13" y="0"/>
                    </a:cubicBezTo>
                    <a:cubicBezTo>
                      <a:pt x="20" y="0"/>
                      <a:pt x="25" y="5"/>
                      <a:pt x="25" y="12"/>
                    </a:cubicBezTo>
                    <a:lnTo>
                      <a:pt x="25" y="40"/>
                    </a:lnTo>
                    <a:cubicBezTo>
                      <a:pt x="25" y="47"/>
                      <a:pt x="20" y="52"/>
                      <a:pt x="13" y="5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7" name="Freeform 36"/>
              <p:cNvSpPr/>
              <p:nvPr/>
            </p:nvSpPr>
            <p:spPr>
              <a:xfrm>
                <a:off x="2414520" y="7013879"/>
                <a:ext cx="8640" cy="18360"/>
              </a:xfrm>
              <a:custGeom>
                <a:avLst/>
                <a:gdLst/>
                <a:ahLst/>
                <a:cxnLst>
                  <a:cxn ang="3cd4">
                    <a:pos x="hc" y="t"/>
                  </a:cxn>
                  <a:cxn ang="cd2">
                    <a:pos x="l" y="vc"/>
                  </a:cxn>
                  <a:cxn ang="cd4">
                    <a:pos x="hc" y="b"/>
                  </a:cxn>
                  <a:cxn ang="0">
                    <a:pos x="r" y="vc"/>
                  </a:cxn>
                </a:cxnLst>
                <a:rect l="l" t="t" r="r" b="b"/>
                <a:pathLst>
                  <a:path w="25" h="52">
                    <a:moveTo>
                      <a:pt x="13" y="52"/>
                    </a:moveTo>
                    <a:cubicBezTo>
                      <a:pt x="6" y="52"/>
                      <a:pt x="0" y="47"/>
                      <a:pt x="0" y="40"/>
                    </a:cubicBezTo>
                    <a:lnTo>
                      <a:pt x="0" y="12"/>
                    </a:lnTo>
                    <a:cubicBezTo>
                      <a:pt x="0" y="6"/>
                      <a:pt x="6" y="0"/>
                      <a:pt x="13" y="0"/>
                    </a:cubicBezTo>
                    <a:cubicBezTo>
                      <a:pt x="20" y="0"/>
                      <a:pt x="25" y="6"/>
                      <a:pt x="25" y="12"/>
                    </a:cubicBezTo>
                    <a:lnTo>
                      <a:pt x="25" y="40"/>
                    </a:lnTo>
                    <a:cubicBezTo>
                      <a:pt x="25" y="47"/>
                      <a:pt x="20" y="52"/>
                      <a:pt x="13" y="5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8" name="Freeform 37"/>
              <p:cNvSpPr/>
              <p:nvPr/>
            </p:nvSpPr>
            <p:spPr>
              <a:xfrm>
                <a:off x="2414520" y="6718680"/>
                <a:ext cx="8640" cy="18360"/>
              </a:xfrm>
              <a:custGeom>
                <a:avLst/>
                <a:gdLst/>
                <a:ahLst/>
                <a:cxnLst>
                  <a:cxn ang="3cd4">
                    <a:pos x="hc" y="t"/>
                  </a:cxn>
                  <a:cxn ang="cd2">
                    <a:pos x="l" y="vc"/>
                  </a:cxn>
                  <a:cxn ang="cd4">
                    <a:pos x="hc" y="b"/>
                  </a:cxn>
                  <a:cxn ang="0">
                    <a:pos x="r" y="vc"/>
                  </a:cxn>
                </a:cxnLst>
                <a:rect l="l" t="t" r="r" b="b"/>
                <a:pathLst>
                  <a:path w="25" h="52">
                    <a:moveTo>
                      <a:pt x="13" y="52"/>
                    </a:moveTo>
                    <a:cubicBezTo>
                      <a:pt x="6" y="52"/>
                      <a:pt x="0" y="46"/>
                      <a:pt x="0" y="40"/>
                    </a:cubicBezTo>
                    <a:lnTo>
                      <a:pt x="0" y="12"/>
                    </a:lnTo>
                    <a:cubicBezTo>
                      <a:pt x="0" y="5"/>
                      <a:pt x="6" y="0"/>
                      <a:pt x="13" y="0"/>
                    </a:cubicBezTo>
                    <a:cubicBezTo>
                      <a:pt x="20" y="0"/>
                      <a:pt x="25" y="5"/>
                      <a:pt x="25" y="12"/>
                    </a:cubicBezTo>
                    <a:lnTo>
                      <a:pt x="25" y="40"/>
                    </a:lnTo>
                    <a:cubicBezTo>
                      <a:pt x="25" y="46"/>
                      <a:pt x="20" y="52"/>
                      <a:pt x="13" y="5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9" name="Oval 38"/>
            <p:cNvSpPr/>
            <p:nvPr/>
          </p:nvSpPr>
          <p:spPr>
            <a:xfrm>
              <a:off x="5302729" y="729097"/>
              <a:ext cx="1001360" cy="1001360"/>
            </a:xfrm>
            <a:prstGeom prst="ellipse">
              <a:avLst/>
            </a:prstGeom>
            <a:noFill/>
            <a:ln w="12700" cmpd="sng">
              <a:solidFill>
                <a:srgbClr val="434043"/>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grpSp>
          <p:nvGrpSpPr>
            <p:cNvPr id="40" name="Group 39"/>
            <p:cNvGrpSpPr>
              <a:grpSpLocks noChangeAspect="1"/>
            </p:cNvGrpSpPr>
            <p:nvPr/>
          </p:nvGrpSpPr>
          <p:grpSpPr>
            <a:xfrm>
              <a:off x="8017406" y="965573"/>
              <a:ext cx="393981" cy="487365"/>
              <a:chOff x="4732919" y="2901600"/>
              <a:chExt cx="305280" cy="377640"/>
            </a:xfrm>
          </p:grpSpPr>
          <p:sp>
            <p:nvSpPr>
              <p:cNvPr id="41" name="Freeform 40"/>
              <p:cNvSpPr/>
              <p:nvPr/>
            </p:nvSpPr>
            <p:spPr>
              <a:xfrm>
                <a:off x="4781880" y="2901600"/>
                <a:ext cx="213120" cy="141840"/>
              </a:xfrm>
              <a:custGeom>
                <a:avLst/>
                <a:gdLst/>
                <a:ahLst/>
                <a:cxnLst>
                  <a:cxn ang="3cd4">
                    <a:pos x="hc" y="t"/>
                  </a:cxn>
                  <a:cxn ang="cd2">
                    <a:pos x="l" y="vc"/>
                  </a:cxn>
                  <a:cxn ang="cd4">
                    <a:pos x="hc" y="b"/>
                  </a:cxn>
                  <a:cxn ang="0">
                    <a:pos x="r" y="vc"/>
                  </a:cxn>
                </a:cxnLst>
                <a:rect l="l" t="t" r="r" b="b"/>
                <a:pathLst>
                  <a:path w="593" h="395">
                    <a:moveTo>
                      <a:pt x="544" y="395"/>
                    </a:moveTo>
                    <a:lnTo>
                      <a:pt x="50" y="395"/>
                    </a:lnTo>
                    <a:cubicBezTo>
                      <a:pt x="22" y="395"/>
                      <a:pt x="0" y="373"/>
                      <a:pt x="0" y="346"/>
                    </a:cubicBezTo>
                    <a:lnTo>
                      <a:pt x="0" y="49"/>
                    </a:lnTo>
                    <a:cubicBezTo>
                      <a:pt x="0" y="22"/>
                      <a:pt x="22" y="0"/>
                      <a:pt x="50" y="0"/>
                    </a:cubicBezTo>
                    <a:lnTo>
                      <a:pt x="544" y="0"/>
                    </a:lnTo>
                    <a:cubicBezTo>
                      <a:pt x="571" y="0"/>
                      <a:pt x="593" y="22"/>
                      <a:pt x="593" y="49"/>
                    </a:cubicBezTo>
                    <a:lnTo>
                      <a:pt x="593" y="346"/>
                    </a:lnTo>
                    <a:cubicBezTo>
                      <a:pt x="593" y="373"/>
                      <a:pt x="571" y="395"/>
                      <a:pt x="544" y="395"/>
                    </a:cubicBezTo>
                    <a:close/>
                    <a:moveTo>
                      <a:pt x="25" y="49"/>
                    </a:moveTo>
                    <a:lnTo>
                      <a:pt x="25" y="346"/>
                    </a:lnTo>
                    <a:cubicBezTo>
                      <a:pt x="25" y="359"/>
                      <a:pt x="36" y="370"/>
                      <a:pt x="50" y="370"/>
                    </a:cubicBezTo>
                    <a:lnTo>
                      <a:pt x="544" y="370"/>
                    </a:lnTo>
                    <a:cubicBezTo>
                      <a:pt x="557" y="370"/>
                      <a:pt x="568" y="359"/>
                      <a:pt x="568" y="346"/>
                    </a:cubicBezTo>
                    <a:lnTo>
                      <a:pt x="568" y="49"/>
                    </a:lnTo>
                    <a:cubicBezTo>
                      <a:pt x="568" y="36"/>
                      <a:pt x="557" y="25"/>
                      <a:pt x="544" y="25"/>
                    </a:cubicBezTo>
                    <a:lnTo>
                      <a:pt x="50" y="25"/>
                    </a:lnTo>
                    <a:cubicBezTo>
                      <a:pt x="36" y="25"/>
                      <a:pt x="25" y="36"/>
                      <a:pt x="25" y="49"/>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2" name="Freeform 41"/>
              <p:cNvSpPr/>
              <p:nvPr/>
            </p:nvSpPr>
            <p:spPr>
              <a:xfrm>
                <a:off x="4924080" y="2928239"/>
                <a:ext cx="44280" cy="43920"/>
              </a:xfrm>
              <a:custGeom>
                <a:avLst/>
                <a:gdLst/>
                <a:ahLst/>
                <a:cxnLst>
                  <a:cxn ang="3cd4">
                    <a:pos x="hc" y="t"/>
                  </a:cxn>
                  <a:cxn ang="cd2">
                    <a:pos x="l" y="vc"/>
                  </a:cxn>
                  <a:cxn ang="cd4">
                    <a:pos x="hc" y="b"/>
                  </a:cxn>
                  <a:cxn ang="0">
                    <a:pos x="r" y="vc"/>
                  </a:cxn>
                </a:cxnLst>
                <a:rect l="l" t="t" r="r" b="b"/>
                <a:pathLst>
                  <a:path w="124" h="123">
                    <a:moveTo>
                      <a:pt x="112" y="123"/>
                    </a:moveTo>
                    <a:lnTo>
                      <a:pt x="13" y="123"/>
                    </a:lnTo>
                    <a:cubicBezTo>
                      <a:pt x="6" y="123"/>
                      <a:pt x="0" y="118"/>
                      <a:pt x="0" y="111"/>
                    </a:cubicBezTo>
                    <a:lnTo>
                      <a:pt x="0" y="12"/>
                    </a:lnTo>
                    <a:cubicBezTo>
                      <a:pt x="0" y="5"/>
                      <a:pt x="6" y="0"/>
                      <a:pt x="13" y="0"/>
                    </a:cubicBezTo>
                    <a:lnTo>
                      <a:pt x="112" y="0"/>
                    </a:lnTo>
                    <a:cubicBezTo>
                      <a:pt x="118" y="0"/>
                      <a:pt x="124" y="5"/>
                      <a:pt x="124" y="12"/>
                    </a:cubicBezTo>
                    <a:lnTo>
                      <a:pt x="124" y="111"/>
                    </a:lnTo>
                    <a:cubicBezTo>
                      <a:pt x="124" y="118"/>
                      <a:pt x="118" y="123"/>
                      <a:pt x="112" y="123"/>
                    </a:cubicBezTo>
                    <a:close/>
                    <a:moveTo>
                      <a:pt x="25" y="99"/>
                    </a:moveTo>
                    <a:lnTo>
                      <a:pt x="99" y="99"/>
                    </a:lnTo>
                    <a:lnTo>
                      <a:pt x="99" y="25"/>
                    </a:lnTo>
                    <a:lnTo>
                      <a:pt x="25" y="25"/>
                    </a:ln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3" name="Freeform 42"/>
              <p:cNvSpPr/>
              <p:nvPr/>
            </p:nvSpPr>
            <p:spPr>
              <a:xfrm>
                <a:off x="4817520" y="2937240"/>
                <a:ext cx="26280" cy="8280"/>
              </a:xfrm>
              <a:custGeom>
                <a:avLst/>
                <a:gdLst/>
                <a:ahLst/>
                <a:cxnLst>
                  <a:cxn ang="3cd4">
                    <a:pos x="hc" y="t"/>
                  </a:cxn>
                  <a:cxn ang="cd2">
                    <a:pos x="l" y="vc"/>
                  </a:cxn>
                  <a:cxn ang="cd4">
                    <a:pos x="hc" y="b"/>
                  </a:cxn>
                  <a:cxn ang="0">
                    <a:pos x="r" y="vc"/>
                  </a:cxn>
                </a:cxnLst>
                <a:rect l="l" t="t" r="r" b="b"/>
                <a:pathLst>
                  <a:path w="74" h="24">
                    <a:moveTo>
                      <a:pt x="62" y="24"/>
                    </a:moveTo>
                    <a:lnTo>
                      <a:pt x="12" y="24"/>
                    </a:lnTo>
                    <a:cubicBezTo>
                      <a:pt x="6" y="24"/>
                      <a:pt x="0" y="19"/>
                      <a:pt x="0" y="12"/>
                    </a:cubicBezTo>
                    <a:cubicBezTo>
                      <a:pt x="0" y="5"/>
                      <a:pt x="6" y="0"/>
                      <a:pt x="12" y="0"/>
                    </a:cubicBezTo>
                    <a:lnTo>
                      <a:pt x="62" y="0"/>
                    </a:lnTo>
                    <a:cubicBezTo>
                      <a:pt x="69" y="0"/>
                      <a:pt x="74" y="5"/>
                      <a:pt x="74" y="12"/>
                    </a:cubicBezTo>
                    <a:cubicBezTo>
                      <a:pt x="74" y="19"/>
                      <a:pt x="69" y="24"/>
                      <a:pt x="62" y="24"/>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4" name="Freeform 43"/>
              <p:cNvSpPr/>
              <p:nvPr/>
            </p:nvSpPr>
            <p:spPr>
              <a:xfrm>
                <a:off x="4817520" y="2990520"/>
                <a:ext cx="88560" cy="8640"/>
              </a:xfrm>
              <a:custGeom>
                <a:avLst/>
                <a:gdLst/>
                <a:ahLst/>
                <a:cxnLst>
                  <a:cxn ang="3cd4">
                    <a:pos x="hc" y="t"/>
                  </a:cxn>
                  <a:cxn ang="cd2">
                    <a:pos x="l" y="vc"/>
                  </a:cxn>
                  <a:cxn ang="cd4">
                    <a:pos x="hc" y="b"/>
                  </a:cxn>
                  <a:cxn ang="0">
                    <a:pos x="r" y="vc"/>
                  </a:cxn>
                </a:cxnLst>
                <a:rect l="l" t="t" r="r" b="b"/>
                <a:pathLst>
                  <a:path w="247" h="25">
                    <a:moveTo>
                      <a:pt x="235" y="25"/>
                    </a:moveTo>
                    <a:lnTo>
                      <a:pt x="12" y="25"/>
                    </a:lnTo>
                    <a:cubicBezTo>
                      <a:pt x="6" y="25"/>
                      <a:pt x="0" y="19"/>
                      <a:pt x="0" y="12"/>
                    </a:cubicBezTo>
                    <a:cubicBezTo>
                      <a:pt x="0" y="5"/>
                      <a:pt x="6" y="0"/>
                      <a:pt x="12" y="0"/>
                    </a:cubicBezTo>
                    <a:lnTo>
                      <a:pt x="235" y="0"/>
                    </a:lnTo>
                    <a:cubicBezTo>
                      <a:pt x="241" y="0"/>
                      <a:pt x="247" y="5"/>
                      <a:pt x="247" y="12"/>
                    </a:cubicBezTo>
                    <a:cubicBezTo>
                      <a:pt x="247" y="19"/>
                      <a:pt x="242" y="25"/>
                      <a:pt x="235"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5" name="Freeform 44"/>
              <p:cNvSpPr/>
              <p:nvPr/>
            </p:nvSpPr>
            <p:spPr>
              <a:xfrm>
                <a:off x="4817520" y="3008160"/>
                <a:ext cx="115200" cy="8640"/>
              </a:xfrm>
              <a:custGeom>
                <a:avLst/>
                <a:gdLst/>
                <a:ahLst/>
                <a:cxnLst>
                  <a:cxn ang="3cd4">
                    <a:pos x="hc" y="t"/>
                  </a:cxn>
                  <a:cxn ang="cd2">
                    <a:pos x="l" y="vc"/>
                  </a:cxn>
                  <a:cxn ang="cd4">
                    <a:pos x="hc" y="b"/>
                  </a:cxn>
                  <a:cxn ang="0">
                    <a:pos x="r" y="vc"/>
                  </a:cxn>
                </a:cxnLst>
                <a:rect l="l" t="t" r="r" b="b"/>
                <a:pathLst>
                  <a:path w="321" h="25">
                    <a:moveTo>
                      <a:pt x="309" y="25"/>
                    </a:moveTo>
                    <a:lnTo>
                      <a:pt x="12" y="25"/>
                    </a:lnTo>
                    <a:cubicBezTo>
                      <a:pt x="6" y="25"/>
                      <a:pt x="0" y="19"/>
                      <a:pt x="0" y="13"/>
                    </a:cubicBezTo>
                    <a:cubicBezTo>
                      <a:pt x="0" y="6"/>
                      <a:pt x="6" y="0"/>
                      <a:pt x="12" y="0"/>
                    </a:cubicBezTo>
                    <a:lnTo>
                      <a:pt x="309" y="0"/>
                    </a:lnTo>
                    <a:cubicBezTo>
                      <a:pt x="316" y="0"/>
                      <a:pt x="321" y="6"/>
                      <a:pt x="321" y="13"/>
                    </a:cubicBezTo>
                    <a:cubicBezTo>
                      <a:pt x="321" y="19"/>
                      <a:pt x="316" y="25"/>
                      <a:pt x="309"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6" name="Freeform 45"/>
              <p:cNvSpPr/>
              <p:nvPr/>
            </p:nvSpPr>
            <p:spPr>
              <a:xfrm>
                <a:off x="4732919" y="3101760"/>
                <a:ext cx="106560" cy="177480"/>
              </a:xfrm>
              <a:custGeom>
                <a:avLst/>
                <a:gdLst/>
                <a:ahLst/>
                <a:cxnLst>
                  <a:cxn ang="3cd4">
                    <a:pos x="hc" y="t"/>
                  </a:cxn>
                  <a:cxn ang="cd2">
                    <a:pos x="l" y="vc"/>
                  </a:cxn>
                  <a:cxn ang="cd4">
                    <a:pos x="hc" y="b"/>
                  </a:cxn>
                  <a:cxn ang="0">
                    <a:pos x="r" y="vc"/>
                  </a:cxn>
                </a:cxnLst>
                <a:rect l="l" t="t" r="r" b="b"/>
                <a:pathLst>
                  <a:path w="297" h="494">
                    <a:moveTo>
                      <a:pt x="235" y="494"/>
                    </a:moveTo>
                    <a:lnTo>
                      <a:pt x="62" y="494"/>
                    </a:lnTo>
                    <a:cubicBezTo>
                      <a:pt x="28" y="494"/>
                      <a:pt x="0" y="467"/>
                      <a:pt x="0" y="433"/>
                    </a:cubicBezTo>
                    <a:lnTo>
                      <a:pt x="0" y="62"/>
                    </a:lnTo>
                    <a:cubicBezTo>
                      <a:pt x="0" y="28"/>
                      <a:pt x="28" y="0"/>
                      <a:pt x="62" y="0"/>
                    </a:cubicBezTo>
                    <a:lnTo>
                      <a:pt x="136" y="0"/>
                    </a:lnTo>
                    <a:cubicBezTo>
                      <a:pt x="143" y="0"/>
                      <a:pt x="149" y="6"/>
                      <a:pt x="149" y="13"/>
                    </a:cubicBezTo>
                    <a:cubicBezTo>
                      <a:pt x="149" y="19"/>
                      <a:pt x="143" y="25"/>
                      <a:pt x="136" y="25"/>
                    </a:cubicBezTo>
                    <a:lnTo>
                      <a:pt x="62" y="25"/>
                    </a:lnTo>
                    <a:cubicBezTo>
                      <a:pt x="42" y="25"/>
                      <a:pt x="25" y="42"/>
                      <a:pt x="25" y="62"/>
                    </a:cubicBezTo>
                    <a:lnTo>
                      <a:pt x="25" y="433"/>
                    </a:lnTo>
                    <a:cubicBezTo>
                      <a:pt x="25" y="453"/>
                      <a:pt x="42" y="470"/>
                      <a:pt x="62" y="470"/>
                    </a:cubicBezTo>
                    <a:lnTo>
                      <a:pt x="235" y="470"/>
                    </a:lnTo>
                    <a:cubicBezTo>
                      <a:pt x="255" y="470"/>
                      <a:pt x="272" y="453"/>
                      <a:pt x="272" y="433"/>
                    </a:cubicBezTo>
                    <a:lnTo>
                      <a:pt x="272" y="260"/>
                    </a:lnTo>
                    <a:cubicBezTo>
                      <a:pt x="272" y="253"/>
                      <a:pt x="277" y="247"/>
                      <a:pt x="284" y="247"/>
                    </a:cubicBezTo>
                    <a:cubicBezTo>
                      <a:pt x="290" y="247"/>
                      <a:pt x="297" y="253"/>
                      <a:pt x="297" y="260"/>
                    </a:cubicBezTo>
                    <a:lnTo>
                      <a:pt x="297" y="433"/>
                    </a:lnTo>
                    <a:cubicBezTo>
                      <a:pt x="297" y="467"/>
                      <a:pt x="269" y="494"/>
                      <a:pt x="235" y="494"/>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7" name="Freeform 46"/>
              <p:cNvSpPr/>
              <p:nvPr/>
            </p:nvSpPr>
            <p:spPr>
              <a:xfrm>
                <a:off x="4732919" y="3137400"/>
                <a:ext cx="106560" cy="8640"/>
              </a:xfrm>
              <a:custGeom>
                <a:avLst/>
                <a:gdLst/>
                <a:ahLst/>
                <a:cxnLst>
                  <a:cxn ang="3cd4">
                    <a:pos x="hc" y="t"/>
                  </a:cxn>
                  <a:cxn ang="cd2">
                    <a:pos x="l" y="vc"/>
                  </a:cxn>
                  <a:cxn ang="cd4">
                    <a:pos x="hc" y="b"/>
                  </a:cxn>
                  <a:cxn ang="0">
                    <a:pos x="r" y="vc"/>
                  </a:cxn>
                </a:cxnLst>
                <a:rect l="l" t="t" r="r" b="b"/>
                <a:pathLst>
                  <a:path w="297" h="25">
                    <a:moveTo>
                      <a:pt x="284" y="25"/>
                    </a:moveTo>
                    <a:lnTo>
                      <a:pt x="13" y="25"/>
                    </a:lnTo>
                    <a:cubicBezTo>
                      <a:pt x="6" y="25"/>
                      <a:pt x="0" y="18"/>
                      <a:pt x="0" y="12"/>
                    </a:cubicBezTo>
                    <a:cubicBezTo>
                      <a:pt x="0" y="5"/>
                      <a:pt x="6" y="0"/>
                      <a:pt x="13" y="0"/>
                    </a:cubicBezTo>
                    <a:lnTo>
                      <a:pt x="284" y="0"/>
                    </a:lnTo>
                    <a:cubicBezTo>
                      <a:pt x="291" y="0"/>
                      <a:pt x="297" y="5"/>
                      <a:pt x="297" y="12"/>
                    </a:cubicBezTo>
                    <a:cubicBezTo>
                      <a:pt x="297" y="18"/>
                      <a:pt x="291" y="25"/>
                      <a:pt x="284"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8" name="Freeform 47"/>
              <p:cNvSpPr/>
              <p:nvPr/>
            </p:nvSpPr>
            <p:spPr>
              <a:xfrm>
                <a:off x="4732919" y="3235320"/>
                <a:ext cx="106560" cy="8640"/>
              </a:xfrm>
              <a:custGeom>
                <a:avLst/>
                <a:gdLst/>
                <a:ahLst/>
                <a:cxnLst>
                  <a:cxn ang="3cd4">
                    <a:pos x="hc" y="t"/>
                  </a:cxn>
                  <a:cxn ang="cd2">
                    <a:pos x="l" y="vc"/>
                  </a:cxn>
                  <a:cxn ang="cd4">
                    <a:pos x="hc" y="b"/>
                  </a:cxn>
                  <a:cxn ang="0">
                    <a:pos x="r" y="vc"/>
                  </a:cxn>
                </a:cxnLst>
                <a:rect l="l" t="t" r="r" b="b"/>
                <a:pathLst>
                  <a:path w="297" h="25">
                    <a:moveTo>
                      <a:pt x="284" y="25"/>
                    </a:moveTo>
                    <a:lnTo>
                      <a:pt x="13" y="25"/>
                    </a:lnTo>
                    <a:cubicBezTo>
                      <a:pt x="6" y="25"/>
                      <a:pt x="0" y="19"/>
                      <a:pt x="0" y="12"/>
                    </a:cubicBezTo>
                    <a:cubicBezTo>
                      <a:pt x="0" y="5"/>
                      <a:pt x="6" y="0"/>
                      <a:pt x="13" y="0"/>
                    </a:cubicBezTo>
                    <a:lnTo>
                      <a:pt x="284" y="0"/>
                    </a:lnTo>
                    <a:cubicBezTo>
                      <a:pt x="291" y="0"/>
                      <a:pt x="297" y="5"/>
                      <a:pt x="297" y="12"/>
                    </a:cubicBezTo>
                    <a:cubicBezTo>
                      <a:pt x="297" y="19"/>
                      <a:pt x="291" y="25"/>
                      <a:pt x="284"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49" name="Freeform 48"/>
              <p:cNvSpPr/>
              <p:nvPr/>
            </p:nvSpPr>
            <p:spPr>
              <a:xfrm>
                <a:off x="4777560" y="3119760"/>
                <a:ext cx="17280" cy="8280"/>
              </a:xfrm>
              <a:custGeom>
                <a:avLst/>
                <a:gdLst/>
                <a:ahLst/>
                <a:cxnLst>
                  <a:cxn ang="3cd4">
                    <a:pos x="hc" y="t"/>
                  </a:cxn>
                  <a:cxn ang="cd2">
                    <a:pos x="l" y="vc"/>
                  </a:cxn>
                  <a:cxn ang="cd4">
                    <a:pos x="hc" y="b"/>
                  </a:cxn>
                  <a:cxn ang="0">
                    <a:pos x="r" y="vc"/>
                  </a:cxn>
                </a:cxnLst>
                <a:rect l="l" t="t" r="r" b="b"/>
                <a:pathLst>
                  <a:path w="49" h="24">
                    <a:moveTo>
                      <a:pt x="37" y="24"/>
                    </a:moveTo>
                    <a:lnTo>
                      <a:pt x="12" y="24"/>
                    </a:lnTo>
                    <a:cubicBezTo>
                      <a:pt x="6" y="24"/>
                      <a:pt x="0" y="19"/>
                      <a:pt x="0" y="12"/>
                    </a:cubicBezTo>
                    <a:cubicBezTo>
                      <a:pt x="0" y="5"/>
                      <a:pt x="6" y="0"/>
                      <a:pt x="12" y="0"/>
                    </a:cubicBezTo>
                    <a:lnTo>
                      <a:pt x="37" y="0"/>
                    </a:lnTo>
                    <a:cubicBezTo>
                      <a:pt x="44" y="0"/>
                      <a:pt x="49" y="5"/>
                      <a:pt x="49" y="12"/>
                    </a:cubicBezTo>
                    <a:cubicBezTo>
                      <a:pt x="49" y="19"/>
                      <a:pt x="44" y="24"/>
                      <a:pt x="37" y="24"/>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0" name="Freeform 49"/>
              <p:cNvSpPr/>
              <p:nvPr/>
            </p:nvSpPr>
            <p:spPr>
              <a:xfrm>
                <a:off x="4777560" y="3248639"/>
                <a:ext cx="17280" cy="17280"/>
              </a:xfrm>
              <a:custGeom>
                <a:avLst/>
                <a:gdLst/>
                <a:ahLst/>
                <a:cxnLst>
                  <a:cxn ang="3cd4">
                    <a:pos x="hc" y="t"/>
                  </a:cxn>
                  <a:cxn ang="cd2">
                    <a:pos x="l" y="vc"/>
                  </a:cxn>
                  <a:cxn ang="cd4">
                    <a:pos x="hc" y="b"/>
                  </a:cxn>
                  <a:cxn ang="0">
                    <a:pos x="r" y="vc"/>
                  </a:cxn>
                </a:cxnLst>
                <a:rect l="l" t="t" r="r" b="b"/>
                <a:pathLst>
                  <a:path w="49" h="49">
                    <a:moveTo>
                      <a:pt x="49" y="25"/>
                    </a:moveTo>
                    <a:cubicBezTo>
                      <a:pt x="49" y="29"/>
                      <a:pt x="48" y="33"/>
                      <a:pt x="46" y="37"/>
                    </a:cubicBezTo>
                    <a:cubicBezTo>
                      <a:pt x="44" y="41"/>
                      <a:pt x="41" y="44"/>
                      <a:pt x="37" y="46"/>
                    </a:cubicBezTo>
                    <a:cubicBezTo>
                      <a:pt x="33" y="48"/>
                      <a:pt x="29" y="49"/>
                      <a:pt x="25" y="49"/>
                    </a:cubicBezTo>
                    <a:cubicBezTo>
                      <a:pt x="20" y="49"/>
                      <a:pt x="16" y="48"/>
                      <a:pt x="12" y="46"/>
                    </a:cubicBezTo>
                    <a:cubicBezTo>
                      <a:pt x="8" y="44"/>
                      <a:pt x="5" y="41"/>
                      <a:pt x="3" y="37"/>
                    </a:cubicBezTo>
                    <a:cubicBezTo>
                      <a:pt x="1" y="33"/>
                      <a:pt x="0" y="29"/>
                      <a:pt x="0" y="25"/>
                    </a:cubicBezTo>
                    <a:cubicBezTo>
                      <a:pt x="0" y="20"/>
                      <a:pt x="1" y="16"/>
                      <a:pt x="3" y="12"/>
                    </a:cubicBezTo>
                    <a:cubicBezTo>
                      <a:pt x="5" y="8"/>
                      <a:pt x="8" y="5"/>
                      <a:pt x="12" y="3"/>
                    </a:cubicBezTo>
                    <a:cubicBezTo>
                      <a:pt x="16" y="1"/>
                      <a:pt x="20" y="0"/>
                      <a:pt x="25" y="0"/>
                    </a:cubicBezTo>
                    <a:cubicBezTo>
                      <a:pt x="29" y="0"/>
                      <a:pt x="33" y="1"/>
                      <a:pt x="37" y="3"/>
                    </a:cubicBezTo>
                    <a:cubicBezTo>
                      <a:pt x="41" y="5"/>
                      <a:pt x="44" y="8"/>
                      <a:pt x="46" y="12"/>
                    </a:cubicBezTo>
                    <a:cubicBezTo>
                      <a:pt x="48" y="16"/>
                      <a:pt x="49" y="20"/>
                      <a:pt x="49"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1" name="Freeform 50"/>
              <p:cNvSpPr/>
              <p:nvPr/>
            </p:nvSpPr>
            <p:spPr>
              <a:xfrm>
                <a:off x="4732919" y="3101760"/>
                <a:ext cx="106560" cy="177480"/>
              </a:xfrm>
              <a:custGeom>
                <a:avLst/>
                <a:gdLst/>
                <a:ahLst/>
                <a:cxnLst>
                  <a:cxn ang="3cd4">
                    <a:pos x="hc" y="t"/>
                  </a:cxn>
                  <a:cxn ang="cd2">
                    <a:pos x="l" y="vc"/>
                  </a:cxn>
                  <a:cxn ang="cd4">
                    <a:pos x="hc" y="b"/>
                  </a:cxn>
                  <a:cxn ang="0">
                    <a:pos x="r" y="vc"/>
                  </a:cxn>
                </a:cxnLst>
                <a:rect l="l" t="t" r="r" b="b"/>
                <a:pathLst>
                  <a:path w="297" h="494">
                    <a:moveTo>
                      <a:pt x="235" y="494"/>
                    </a:moveTo>
                    <a:lnTo>
                      <a:pt x="62" y="494"/>
                    </a:lnTo>
                    <a:cubicBezTo>
                      <a:pt x="28" y="494"/>
                      <a:pt x="0" y="467"/>
                      <a:pt x="0" y="433"/>
                    </a:cubicBezTo>
                    <a:lnTo>
                      <a:pt x="0" y="260"/>
                    </a:lnTo>
                    <a:cubicBezTo>
                      <a:pt x="0" y="253"/>
                      <a:pt x="6" y="247"/>
                      <a:pt x="13" y="247"/>
                    </a:cubicBezTo>
                    <a:cubicBezTo>
                      <a:pt x="19" y="247"/>
                      <a:pt x="25" y="253"/>
                      <a:pt x="25" y="260"/>
                    </a:cubicBezTo>
                    <a:lnTo>
                      <a:pt x="25" y="433"/>
                    </a:lnTo>
                    <a:cubicBezTo>
                      <a:pt x="25" y="453"/>
                      <a:pt x="42" y="470"/>
                      <a:pt x="62" y="470"/>
                    </a:cubicBezTo>
                    <a:lnTo>
                      <a:pt x="235" y="470"/>
                    </a:lnTo>
                    <a:cubicBezTo>
                      <a:pt x="255" y="470"/>
                      <a:pt x="272" y="453"/>
                      <a:pt x="272" y="433"/>
                    </a:cubicBezTo>
                    <a:lnTo>
                      <a:pt x="272" y="62"/>
                    </a:lnTo>
                    <a:cubicBezTo>
                      <a:pt x="272" y="42"/>
                      <a:pt x="255" y="25"/>
                      <a:pt x="235" y="25"/>
                    </a:cubicBezTo>
                    <a:lnTo>
                      <a:pt x="124" y="25"/>
                    </a:lnTo>
                    <a:cubicBezTo>
                      <a:pt x="117" y="25"/>
                      <a:pt x="111" y="19"/>
                      <a:pt x="111" y="13"/>
                    </a:cubicBezTo>
                    <a:cubicBezTo>
                      <a:pt x="111" y="6"/>
                      <a:pt x="117" y="0"/>
                      <a:pt x="124" y="0"/>
                    </a:cubicBezTo>
                    <a:lnTo>
                      <a:pt x="235" y="0"/>
                    </a:lnTo>
                    <a:cubicBezTo>
                      <a:pt x="269" y="0"/>
                      <a:pt x="297" y="28"/>
                      <a:pt x="297" y="62"/>
                    </a:cubicBezTo>
                    <a:lnTo>
                      <a:pt x="297" y="433"/>
                    </a:lnTo>
                    <a:cubicBezTo>
                      <a:pt x="297" y="467"/>
                      <a:pt x="269" y="494"/>
                      <a:pt x="235" y="494"/>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2" name="Freeform 51"/>
              <p:cNvSpPr/>
              <p:nvPr/>
            </p:nvSpPr>
            <p:spPr>
              <a:xfrm>
                <a:off x="4786560" y="3137400"/>
                <a:ext cx="52920" cy="8640"/>
              </a:xfrm>
              <a:custGeom>
                <a:avLst/>
                <a:gdLst/>
                <a:ahLst/>
                <a:cxnLst>
                  <a:cxn ang="3cd4">
                    <a:pos x="hc" y="t"/>
                  </a:cxn>
                  <a:cxn ang="cd2">
                    <a:pos x="l" y="vc"/>
                  </a:cxn>
                  <a:cxn ang="cd4">
                    <a:pos x="hc" y="b"/>
                  </a:cxn>
                  <a:cxn ang="0">
                    <a:pos x="r" y="vc"/>
                  </a:cxn>
                </a:cxnLst>
                <a:rect l="l" t="t" r="r" b="b"/>
                <a:pathLst>
                  <a:path w="148" h="25">
                    <a:moveTo>
                      <a:pt x="135" y="25"/>
                    </a:moveTo>
                    <a:lnTo>
                      <a:pt x="12" y="25"/>
                    </a:lnTo>
                    <a:cubicBezTo>
                      <a:pt x="5" y="25"/>
                      <a:pt x="0" y="18"/>
                      <a:pt x="0" y="12"/>
                    </a:cubicBezTo>
                    <a:cubicBezTo>
                      <a:pt x="0" y="5"/>
                      <a:pt x="5" y="0"/>
                      <a:pt x="12" y="0"/>
                    </a:cubicBezTo>
                    <a:lnTo>
                      <a:pt x="135" y="0"/>
                    </a:lnTo>
                    <a:cubicBezTo>
                      <a:pt x="142" y="0"/>
                      <a:pt x="148" y="5"/>
                      <a:pt x="148" y="12"/>
                    </a:cubicBezTo>
                    <a:cubicBezTo>
                      <a:pt x="148" y="18"/>
                      <a:pt x="142" y="25"/>
                      <a:pt x="135"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3" name="Freeform 52"/>
              <p:cNvSpPr/>
              <p:nvPr/>
            </p:nvSpPr>
            <p:spPr>
              <a:xfrm>
                <a:off x="4732919" y="3235320"/>
                <a:ext cx="106560" cy="8640"/>
              </a:xfrm>
              <a:custGeom>
                <a:avLst/>
                <a:gdLst/>
                <a:ahLst/>
                <a:cxnLst>
                  <a:cxn ang="3cd4">
                    <a:pos x="hc" y="t"/>
                  </a:cxn>
                  <a:cxn ang="cd2">
                    <a:pos x="l" y="vc"/>
                  </a:cxn>
                  <a:cxn ang="cd4">
                    <a:pos x="hc" y="b"/>
                  </a:cxn>
                  <a:cxn ang="0">
                    <a:pos x="r" y="vc"/>
                  </a:cxn>
                </a:cxnLst>
                <a:rect l="l" t="t" r="r" b="b"/>
                <a:pathLst>
                  <a:path w="297" h="25">
                    <a:moveTo>
                      <a:pt x="284" y="25"/>
                    </a:moveTo>
                    <a:lnTo>
                      <a:pt x="13" y="25"/>
                    </a:lnTo>
                    <a:cubicBezTo>
                      <a:pt x="6" y="25"/>
                      <a:pt x="0" y="19"/>
                      <a:pt x="0" y="12"/>
                    </a:cubicBezTo>
                    <a:cubicBezTo>
                      <a:pt x="0" y="5"/>
                      <a:pt x="6" y="0"/>
                      <a:pt x="13" y="0"/>
                    </a:cubicBezTo>
                    <a:lnTo>
                      <a:pt x="284" y="0"/>
                    </a:lnTo>
                    <a:cubicBezTo>
                      <a:pt x="291" y="0"/>
                      <a:pt x="297" y="5"/>
                      <a:pt x="297" y="12"/>
                    </a:cubicBezTo>
                    <a:cubicBezTo>
                      <a:pt x="297" y="19"/>
                      <a:pt x="291" y="25"/>
                      <a:pt x="284" y="25"/>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4" name="Freeform 53"/>
              <p:cNvSpPr/>
              <p:nvPr/>
            </p:nvSpPr>
            <p:spPr>
              <a:xfrm>
                <a:off x="4777560" y="3248639"/>
                <a:ext cx="17280" cy="17280"/>
              </a:xfrm>
              <a:custGeom>
                <a:avLst/>
                <a:gdLst/>
                <a:ahLst/>
                <a:cxnLst>
                  <a:cxn ang="3cd4">
                    <a:pos x="hc" y="t"/>
                  </a:cxn>
                  <a:cxn ang="cd2">
                    <a:pos x="l" y="vc"/>
                  </a:cxn>
                  <a:cxn ang="cd4">
                    <a:pos x="hc" y="b"/>
                  </a:cxn>
                  <a:cxn ang="0">
                    <a:pos x="r" y="vc"/>
                  </a:cxn>
                </a:cxnLst>
                <a:rect l="l" t="t" r="r" b="b"/>
                <a:pathLst>
                  <a:path w="49" h="49">
                    <a:moveTo>
                      <a:pt x="25" y="49"/>
                    </a:moveTo>
                    <a:cubicBezTo>
                      <a:pt x="11" y="49"/>
                      <a:pt x="0" y="38"/>
                      <a:pt x="0" y="25"/>
                    </a:cubicBezTo>
                    <a:cubicBezTo>
                      <a:pt x="0" y="11"/>
                      <a:pt x="11" y="0"/>
                      <a:pt x="25" y="0"/>
                    </a:cubicBezTo>
                    <a:cubicBezTo>
                      <a:pt x="38" y="0"/>
                      <a:pt x="49" y="11"/>
                      <a:pt x="49" y="25"/>
                    </a:cubicBezTo>
                    <a:cubicBezTo>
                      <a:pt x="49" y="38"/>
                      <a:pt x="38" y="49"/>
                      <a:pt x="25" y="49"/>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5" name="Freeform 54"/>
              <p:cNvSpPr/>
              <p:nvPr/>
            </p:nvSpPr>
            <p:spPr>
              <a:xfrm>
                <a:off x="4948919" y="3111120"/>
                <a:ext cx="89280" cy="159480"/>
              </a:xfrm>
              <a:custGeom>
                <a:avLst/>
                <a:gdLst/>
                <a:ahLst/>
                <a:cxnLst>
                  <a:cxn ang="3cd4">
                    <a:pos x="hc" y="t"/>
                  </a:cxn>
                  <a:cxn ang="cd2">
                    <a:pos x="l" y="vc"/>
                  </a:cxn>
                  <a:cxn ang="cd4">
                    <a:pos x="hc" y="b"/>
                  </a:cxn>
                  <a:cxn ang="0">
                    <a:pos x="r" y="vc"/>
                  </a:cxn>
                </a:cxnLst>
                <a:rect l="l" t="t" r="r" b="b"/>
                <a:pathLst>
                  <a:path w="249" h="444">
                    <a:moveTo>
                      <a:pt x="158" y="444"/>
                    </a:moveTo>
                    <a:lnTo>
                      <a:pt x="67" y="444"/>
                    </a:lnTo>
                    <a:cubicBezTo>
                      <a:pt x="60" y="444"/>
                      <a:pt x="55" y="438"/>
                      <a:pt x="55" y="431"/>
                    </a:cubicBezTo>
                    <a:lnTo>
                      <a:pt x="55" y="225"/>
                    </a:lnTo>
                    <a:lnTo>
                      <a:pt x="13" y="225"/>
                    </a:lnTo>
                    <a:cubicBezTo>
                      <a:pt x="6" y="225"/>
                      <a:pt x="0" y="219"/>
                      <a:pt x="0" y="212"/>
                    </a:cubicBezTo>
                    <a:lnTo>
                      <a:pt x="0" y="139"/>
                    </a:lnTo>
                    <a:cubicBezTo>
                      <a:pt x="0" y="133"/>
                      <a:pt x="6" y="127"/>
                      <a:pt x="13" y="127"/>
                    </a:cubicBezTo>
                    <a:lnTo>
                      <a:pt x="55" y="127"/>
                    </a:lnTo>
                    <a:lnTo>
                      <a:pt x="55" y="100"/>
                    </a:lnTo>
                    <a:cubicBezTo>
                      <a:pt x="55" y="77"/>
                      <a:pt x="62" y="0"/>
                      <a:pt x="152" y="0"/>
                    </a:cubicBezTo>
                    <a:lnTo>
                      <a:pt x="231" y="0"/>
                    </a:lnTo>
                    <a:cubicBezTo>
                      <a:pt x="238" y="0"/>
                      <a:pt x="244" y="6"/>
                      <a:pt x="244" y="13"/>
                    </a:cubicBezTo>
                    <a:lnTo>
                      <a:pt x="244" y="85"/>
                    </a:lnTo>
                    <a:cubicBezTo>
                      <a:pt x="244" y="91"/>
                      <a:pt x="238" y="97"/>
                      <a:pt x="231" y="97"/>
                    </a:cubicBezTo>
                    <a:lnTo>
                      <a:pt x="177" y="97"/>
                    </a:lnTo>
                    <a:cubicBezTo>
                      <a:pt x="173" y="97"/>
                      <a:pt x="171" y="98"/>
                      <a:pt x="171" y="105"/>
                    </a:cubicBezTo>
                    <a:lnTo>
                      <a:pt x="171" y="127"/>
                    </a:lnTo>
                    <a:lnTo>
                      <a:pt x="236" y="127"/>
                    </a:lnTo>
                    <a:cubicBezTo>
                      <a:pt x="240" y="127"/>
                      <a:pt x="242" y="128"/>
                      <a:pt x="245" y="131"/>
                    </a:cubicBezTo>
                    <a:cubicBezTo>
                      <a:pt x="247" y="133"/>
                      <a:pt x="249" y="137"/>
                      <a:pt x="249" y="141"/>
                    </a:cubicBezTo>
                    <a:lnTo>
                      <a:pt x="241" y="214"/>
                    </a:lnTo>
                    <a:cubicBezTo>
                      <a:pt x="240" y="220"/>
                      <a:pt x="235" y="225"/>
                      <a:pt x="229" y="225"/>
                    </a:cubicBezTo>
                    <a:lnTo>
                      <a:pt x="171" y="225"/>
                    </a:lnTo>
                    <a:lnTo>
                      <a:pt x="171" y="431"/>
                    </a:lnTo>
                    <a:cubicBezTo>
                      <a:pt x="171" y="438"/>
                      <a:pt x="165" y="444"/>
                      <a:pt x="158" y="444"/>
                    </a:cubicBezTo>
                    <a:close/>
                    <a:moveTo>
                      <a:pt x="80" y="419"/>
                    </a:moveTo>
                    <a:lnTo>
                      <a:pt x="146" y="419"/>
                    </a:lnTo>
                    <a:lnTo>
                      <a:pt x="146" y="212"/>
                    </a:lnTo>
                    <a:cubicBezTo>
                      <a:pt x="146" y="206"/>
                      <a:pt x="152" y="200"/>
                      <a:pt x="158" y="200"/>
                    </a:cubicBezTo>
                    <a:lnTo>
                      <a:pt x="218" y="200"/>
                    </a:lnTo>
                    <a:lnTo>
                      <a:pt x="223" y="152"/>
                    </a:lnTo>
                    <a:lnTo>
                      <a:pt x="158" y="152"/>
                    </a:lnTo>
                    <a:cubicBezTo>
                      <a:pt x="152" y="152"/>
                      <a:pt x="146" y="146"/>
                      <a:pt x="146" y="139"/>
                    </a:cubicBezTo>
                    <a:lnTo>
                      <a:pt x="146" y="105"/>
                    </a:lnTo>
                    <a:cubicBezTo>
                      <a:pt x="146" y="82"/>
                      <a:pt x="162" y="72"/>
                      <a:pt x="177" y="72"/>
                    </a:cubicBezTo>
                    <a:lnTo>
                      <a:pt x="219" y="72"/>
                    </a:lnTo>
                    <a:lnTo>
                      <a:pt x="219" y="25"/>
                    </a:lnTo>
                    <a:lnTo>
                      <a:pt x="152" y="25"/>
                    </a:lnTo>
                    <a:cubicBezTo>
                      <a:pt x="89" y="25"/>
                      <a:pt x="80" y="72"/>
                      <a:pt x="80" y="100"/>
                    </a:cubicBezTo>
                    <a:lnTo>
                      <a:pt x="80" y="140"/>
                    </a:lnTo>
                    <a:cubicBezTo>
                      <a:pt x="80" y="146"/>
                      <a:pt x="74" y="152"/>
                      <a:pt x="67" y="152"/>
                    </a:cubicBezTo>
                    <a:lnTo>
                      <a:pt x="25" y="152"/>
                    </a:lnTo>
                    <a:lnTo>
                      <a:pt x="25" y="200"/>
                    </a:lnTo>
                    <a:lnTo>
                      <a:pt x="67" y="200"/>
                    </a:lnTo>
                    <a:cubicBezTo>
                      <a:pt x="74" y="200"/>
                      <a:pt x="80" y="206"/>
                      <a:pt x="80" y="212"/>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56" name="Group 55"/>
            <p:cNvGrpSpPr>
              <a:grpSpLocks noChangeAspect="1"/>
            </p:cNvGrpSpPr>
            <p:nvPr/>
          </p:nvGrpSpPr>
          <p:grpSpPr>
            <a:xfrm>
              <a:off x="4344041" y="3728067"/>
              <a:ext cx="482258" cy="426118"/>
              <a:chOff x="6219720" y="2946960"/>
              <a:chExt cx="355680" cy="314280"/>
            </a:xfrm>
          </p:grpSpPr>
          <p:sp>
            <p:nvSpPr>
              <p:cNvPr id="57" name="Freeform 56"/>
              <p:cNvSpPr/>
              <p:nvPr/>
            </p:nvSpPr>
            <p:spPr>
              <a:xfrm>
                <a:off x="6309360" y="2969279"/>
                <a:ext cx="105480" cy="8280"/>
              </a:xfrm>
              <a:custGeom>
                <a:avLst/>
                <a:gdLst/>
                <a:ahLst/>
                <a:cxnLst>
                  <a:cxn ang="3cd4">
                    <a:pos x="hc" y="t"/>
                  </a:cxn>
                  <a:cxn ang="cd2">
                    <a:pos x="l" y="vc"/>
                  </a:cxn>
                  <a:cxn ang="cd4">
                    <a:pos x="hc" y="b"/>
                  </a:cxn>
                  <a:cxn ang="0">
                    <a:pos x="r" y="vc"/>
                  </a:cxn>
                </a:cxnLst>
                <a:rect l="l" t="t" r="r" b="b"/>
                <a:pathLst>
                  <a:path w="294" h="24">
                    <a:moveTo>
                      <a:pt x="281" y="24"/>
                    </a:moveTo>
                    <a:lnTo>
                      <a:pt x="12" y="24"/>
                    </a:lnTo>
                    <a:cubicBezTo>
                      <a:pt x="5" y="24"/>
                      <a:pt x="0" y="19"/>
                      <a:pt x="0" y="12"/>
                    </a:cubicBezTo>
                    <a:cubicBezTo>
                      <a:pt x="0" y="5"/>
                      <a:pt x="5" y="0"/>
                      <a:pt x="12" y="0"/>
                    </a:cubicBezTo>
                    <a:lnTo>
                      <a:pt x="281" y="0"/>
                    </a:lnTo>
                    <a:cubicBezTo>
                      <a:pt x="288" y="0"/>
                      <a:pt x="294" y="5"/>
                      <a:pt x="294" y="12"/>
                    </a:cubicBezTo>
                    <a:cubicBezTo>
                      <a:pt x="294" y="19"/>
                      <a:pt x="288" y="24"/>
                      <a:pt x="281" y="24"/>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8" name="Freeform 57"/>
              <p:cNvSpPr/>
              <p:nvPr/>
            </p:nvSpPr>
            <p:spPr>
              <a:xfrm>
                <a:off x="6309360" y="3011040"/>
                <a:ext cx="56520" cy="8640"/>
              </a:xfrm>
              <a:custGeom>
                <a:avLst/>
                <a:gdLst/>
                <a:ahLst/>
                <a:cxnLst>
                  <a:cxn ang="3cd4">
                    <a:pos x="hc" y="t"/>
                  </a:cxn>
                  <a:cxn ang="cd2">
                    <a:pos x="l" y="vc"/>
                  </a:cxn>
                  <a:cxn ang="cd4">
                    <a:pos x="hc" y="b"/>
                  </a:cxn>
                  <a:cxn ang="0">
                    <a:pos x="r" y="vc"/>
                  </a:cxn>
                </a:cxnLst>
                <a:rect l="l" t="t" r="r" b="b"/>
                <a:pathLst>
                  <a:path w="158" h="25">
                    <a:moveTo>
                      <a:pt x="146" y="25"/>
                    </a:moveTo>
                    <a:lnTo>
                      <a:pt x="12" y="25"/>
                    </a:lnTo>
                    <a:cubicBezTo>
                      <a:pt x="5" y="25"/>
                      <a:pt x="0" y="19"/>
                      <a:pt x="0" y="13"/>
                    </a:cubicBezTo>
                    <a:cubicBezTo>
                      <a:pt x="0" y="6"/>
                      <a:pt x="5" y="0"/>
                      <a:pt x="12" y="0"/>
                    </a:cubicBezTo>
                    <a:lnTo>
                      <a:pt x="146" y="0"/>
                    </a:lnTo>
                    <a:cubicBezTo>
                      <a:pt x="153" y="0"/>
                      <a:pt x="158" y="6"/>
                      <a:pt x="158" y="13"/>
                    </a:cubicBezTo>
                    <a:cubicBezTo>
                      <a:pt x="158" y="19"/>
                      <a:pt x="153" y="25"/>
                      <a:pt x="146"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59" name="Freeform 58"/>
              <p:cNvSpPr/>
              <p:nvPr/>
            </p:nvSpPr>
            <p:spPr>
              <a:xfrm>
                <a:off x="6270120" y="2962079"/>
                <a:ext cx="22680" cy="22680"/>
              </a:xfrm>
              <a:custGeom>
                <a:avLst/>
                <a:gdLst/>
                <a:ahLst/>
                <a:cxnLst>
                  <a:cxn ang="3cd4">
                    <a:pos x="hc" y="t"/>
                  </a:cxn>
                  <a:cxn ang="cd2">
                    <a:pos x="l" y="vc"/>
                  </a:cxn>
                  <a:cxn ang="cd4">
                    <a:pos x="hc" y="b"/>
                  </a:cxn>
                  <a:cxn ang="0">
                    <a:pos x="r" y="vc"/>
                  </a:cxn>
                </a:cxnLst>
                <a:rect l="l" t="t" r="r" b="b"/>
                <a:pathLst>
                  <a:path w="64" h="64">
                    <a:moveTo>
                      <a:pt x="64" y="32"/>
                    </a:moveTo>
                    <a:cubicBezTo>
                      <a:pt x="64" y="38"/>
                      <a:pt x="63" y="43"/>
                      <a:pt x="60" y="48"/>
                    </a:cubicBezTo>
                    <a:cubicBezTo>
                      <a:pt x="57" y="53"/>
                      <a:pt x="53" y="57"/>
                      <a:pt x="48" y="60"/>
                    </a:cubicBezTo>
                    <a:cubicBezTo>
                      <a:pt x="43" y="63"/>
                      <a:pt x="38" y="64"/>
                      <a:pt x="32" y="64"/>
                    </a:cubicBezTo>
                    <a:cubicBezTo>
                      <a:pt x="26" y="64"/>
                      <a:pt x="21" y="63"/>
                      <a:pt x="16" y="60"/>
                    </a:cubicBezTo>
                    <a:cubicBezTo>
                      <a:pt x="11" y="57"/>
                      <a:pt x="7" y="53"/>
                      <a:pt x="4" y="48"/>
                    </a:cubicBezTo>
                    <a:cubicBezTo>
                      <a:pt x="1" y="43"/>
                      <a:pt x="0" y="38"/>
                      <a:pt x="0" y="32"/>
                    </a:cubicBezTo>
                    <a:cubicBezTo>
                      <a:pt x="0" y="26"/>
                      <a:pt x="1" y="21"/>
                      <a:pt x="4" y="16"/>
                    </a:cubicBezTo>
                    <a:cubicBezTo>
                      <a:pt x="7" y="11"/>
                      <a:pt x="11" y="7"/>
                      <a:pt x="16" y="4"/>
                    </a:cubicBezTo>
                    <a:cubicBezTo>
                      <a:pt x="21" y="1"/>
                      <a:pt x="26" y="0"/>
                      <a:pt x="32" y="0"/>
                    </a:cubicBezTo>
                    <a:cubicBezTo>
                      <a:pt x="38" y="0"/>
                      <a:pt x="43" y="1"/>
                      <a:pt x="48" y="4"/>
                    </a:cubicBezTo>
                    <a:cubicBezTo>
                      <a:pt x="53" y="7"/>
                      <a:pt x="57" y="11"/>
                      <a:pt x="60" y="16"/>
                    </a:cubicBezTo>
                    <a:cubicBezTo>
                      <a:pt x="63" y="21"/>
                      <a:pt x="64" y="26"/>
                      <a:pt x="64" y="3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0" name="Freeform 59"/>
              <p:cNvSpPr/>
              <p:nvPr/>
            </p:nvSpPr>
            <p:spPr>
              <a:xfrm>
                <a:off x="6219720" y="2969279"/>
                <a:ext cx="345240" cy="291960"/>
              </a:xfrm>
              <a:custGeom>
                <a:avLst/>
                <a:gdLst/>
                <a:ahLst/>
                <a:cxnLst>
                  <a:cxn ang="3cd4">
                    <a:pos x="hc" y="t"/>
                  </a:cxn>
                  <a:cxn ang="cd2">
                    <a:pos x="l" y="vc"/>
                  </a:cxn>
                  <a:cxn ang="cd4">
                    <a:pos x="hc" y="b"/>
                  </a:cxn>
                  <a:cxn ang="0">
                    <a:pos x="r" y="vc"/>
                  </a:cxn>
                </a:cxnLst>
                <a:rect l="l" t="t" r="r" b="b"/>
                <a:pathLst>
                  <a:path w="960" h="812">
                    <a:moveTo>
                      <a:pt x="12" y="812"/>
                    </a:moveTo>
                    <a:cubicBezTo>
                      <a:pt x="10" y="812"/>
                      <a:pt x="7" y="812"/>
                      <a:pt x="5" y="810"/>
                    </a:cubicBezTo>
                    <a:cubicBezTo>
                      <a:pt x="0" y="806"/>
                      <a:pt x="-2" y="798"/>
                      <a:pt x="2" y="793"/>
                    </a:cubicBezTo>
                    <a:lnTo>
                      <a:pt x="243" y="446"/>
                    </a:lnTo>
                    <a:cubicBezTo>
                      <a:pt x="246" y="442"/>
                      <a:pt x="251" y="440"/>
                      <a:pt x="257" y="441"/>
                    </a:cubicBezTo>
                    <a:lnTo>
                      <a:pt x="488" y="514"/>
                    </a:lnTo>
                    <a:lnTo>
                      <a:pt x="724" y="122"/>
                    </a:lnTo>
                    <a:cubicBezTo>
                      <a:pt x="725" y="120"/>
                      <a:pt x="727" y="119"/>
                      <a:pt x="729" y="118"/>
                    </a:cubicBezTo>
                    <a:lnTo>
                      <a:pt x="942" y="1"/>
                    </a:lnTo>
                    <a:cubicBezTo>
                      <a:pt x="947" y="-2"/>
                      <a:pt x="955" y="0"/>
                      <a:pt x="958" y="6"/>
                    </a:cubicBezTo>
                    <a:cubicBezTo>
                      <a:pt x="962" y="12"/>
                      <a:pt x="959" y="19"/>
                      <a:pt x="953" y="23"/>
                    </a:cubicBezTo>
                    <a:lnTo>
                      <a:pt x="744" y="138"/>
                    </a:lnTo>
                    <a:lnTo>
                      <a:pt x="504" y="535"/>
                    </a:lnTo>
                    <a:cubicBezTo>
                      <a:pt x="501" y="540"/>
                      <a:pt x="496" y="542"/>
                      <a:pt x="490" y="541"/>
                    </a:cubicBezTo>
                    <a:lnTo>
                      <a:pt x="258" y="468"/>
                    </a:lnTo>
                    <a:lnTo>
                      <a:pt x="22" y="807"/>
                    </a:lnTo>
                    <a:cubicBezTo>
                      <a:pt x="20" y="810"/>
                      <a:pt x="16" y="812"/>
                      <a:pt x="12" y="81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1" name="Freeform 60"/>
              <p:cNvSpPr/>
              <p:nvPr/>
            </p:nvSpPr>
            <p:spPr>
              <a:xfrm>
                <a:off x="6219720" y="2946960"/>
                <a:ext cx="355680" cy="314280"/>
              </a:xfrm>
              <a:custGeom>
                <a:avLst/>
                <a:gdLst/>
                <a:ahLst/>
                <a:cxnLst>
                  <a:cxn ang="3cd4">
                    <a:pos x="hc" y="t"/>
                  </a:cxn>
                  <a:cxn ang="cd2">
                    <a:pos x="l" y="vc"/>
                  </a:cxn>
                  <a:cxn ang="cd4">
                    <a:pos x="hc" y="b"/>
                  </a:cxn>
                  <a:cxn ang="0">
                    <a:pos x="r" y="vc"/>
                  </a:cxn>
                </a:cxnLst>
                <a:rect l="l" t="t" r="r" b="b"/>
                <a:pathLst>
                  <a:path w="989" h="874">
                    <a:moveTo>
                      <a:pt x="976" y="874"/>
                    </a:moveTo>
                    <a:lnTo>
                      <a:pt x="12" y="874"/>
                    </a:lnTo>
                    <a:cubicBezTo>
                      <a:pt x="5" y="874"/>
                      <a:pt x="0" y="869"/>
                      <a:pt x="0" y="862"/>
                    </a:cubicBezTo>
                    <a:lnTo>
                      <a:pt x="0" y="802"/>
                    </a:lnTo>
                    <a:lnTo>
                      <a:pt x="0" y="12"/>
                    </a:lnTo>
                    <a:cubicBezTo>
                      <a:pt x="0" y="5"/>
                      <a:pt x="5" y="0"/>
                      <a:pt x="12" y="0"/>
                    </a:cubicBezTo>
                    <a:cubicBezTo>
                      <a:pt x="19" y="0"/>
                      <a:pt x="25" y="5"/>
                      <a:pt x="25" y="12"/>
                    </a:cubicBezTo>
                    <a:lnTo>
                      <a:pt x="24" y="802"/>
                    </a:lnTo>
                    <a:lnTo>
                      <a:pt x="25" y="850"/>
                    </a:lnTo>
                    <a:lnTo>
                      <a:pt x="976" y="850"/>
                    </a:lnTo>
                    <a:cubicBezTo>
                      <a:pt x="983" y="850"/>
                      <a:pt x="989" y="855"/>
                      <a:pt x="989" y="862"/>
                    </a:cubicBezTo>
                    <a:cubicBezTo>
                      <a:pt x="989" y="869"/>
                      <a:pt x="983" y="874"/>
                      <a:pt x="976" y="874"/>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2" name="Freeform 61"/>
              <p:cNvSpPr/>
              <p:nvPr/>
            </p:nvSpPr>
            <p:spPr>
              <a:xfrm>
                <a:off x="6270480" y="3004200"/>
                <a:ext cx="21960" cy="22320"/>
              </a:xfrm>
              <a:custGeom>
                <a:avLst/>
                <a:gdLst/>
                <a:ahLst/>
                <a:cxnLst>
                  <a:cxn ang="3cd4">
                    <a:pos x="hc" y="t"/>
                  </a:cxn>
                  <a:cxn ang="cd2">
                    <a:pos x="l" y="vc"/>
                  </a:cxn>
                  <a:cxn ang="cd4">
                    <a:pos x="hc" y="b"/>
                  </a:cxn>
                  <a:cxn ang="0">
                    <a:pos x="r" y="vc"/>
                  </a:cxn>
                </a:cxnLst>
                <a:rect l="l" t="t" r="r" b="b"/>
                <a:pathLst>
                  <a:path w="62" h="63">
                    <a:moveTo>
                      <a:pt x="62" y="32"/>
                    </a:moveTo>
                    <a:cubicBezTo>
                      <a:pt x="62" y="37"/>
                      <a:pt x="61" y="42"/>
                      <a:pt x="58" y="47"/>
                    </a:cubicBezTo>
                    <a:cubicBezTo>
                      <a:pt x="55" y="52"/>
                      <a:pt x="52" y="56"/>
                      <a:pt x="47" y="59"/>
                    </a:cubicBezTo>
                    <a:cubicBezTo>
                      <a:pt x="42" y="62"/>
                      <a:pt x="37" y="63"/>
                      <a:pt x="31" y="63"/>
                    </a:cubicBezTo>
                    <a:cubicBezTo>
                      <a:pt x="25" y="63"/>
                      <a:pt x="21" y="62"/>
                      <a:pt x="16" y="59"/>
                    </a:cubicBezTo>
                    <a:cubicBezTo>
                      <a:pt x="11" y="56"/>
                      <a:pt x="7" y="52"/>
                      <a:pt x="4" y="47"/>
                    </a:cubicBezTo>
                    <a:cubicBezTo>
                      <a:pt x="1" y="42"/>
                      <a:pt x="0" y="37"/>
                      <a:pt x="0" y="32"/>
                    </a:cubicBezTo>
                    <a:cubicBezTo>
                      <a:pt x="0" y="26"/>
                      <a:pt x="1" y="21"/>
                      <a:pt x="4" y="16"/>
                    </a:cubicBezTo>
                    <a:cubicBezTo>
                      <a:pt x="7" y="11"/>
                      <a:pt x="11" y="8"/>
                      <a:pt x="16" y="5"/>
                    </a:cubicBezTo>
                    <a:cubicBezTo>
                      <a:pt x="21" y="2"/>
                      <a:pt x="25" y="0"/>
                      <a:pt x="31" y="0"/>
                    </a:cubicBezTo>
                    <a:cubicBezTo>
                      <a:pt x="37" y="0"/>
                      <a:pt x="42" y="2"/>
                      <a:pt x="47" y="5"/>
                    </a:cubicBezTo>
                    <a:cubicBezTo>
                      <a:pt x="52" y="8"/>
                      <a:pt x="55" y="11"/>
                      <a:pt x="58" y="16"/>
                    </a:cubicBezTo>
                    <a:cubicBezTo>
                      <a:pt x="61" y="21"/>
                      <a:pt x="62" y="26"/>
                      <a:pt x="62" y="32"/>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3" name="Freeform 62"/>
              <p:cNvSpPr/>
              <p:nvPr/>
            </p:nvSpPr>
            <p:spPr>
              <a:xfrm>
                <a:off x="6549480" y="2965679"/>
                <a:ext cx="18720" cy="18720"/>
              </a:xfrm>
              <a:custGeom>
                <a:avLst/>
                <a:gdLst/>
                <a:ahLst/>
                <a:cxnLst>
                  <a:cxn ang="3cd4">
                    <a:pos x="hc" y="t"/>
                  </a:cxn>
                  <a:cxn ang="cd2">
                    <a:pos x="l" y="vc"/>
                  </a:cxn>
                  <a:cxn ang="cd4">
                    <a:pos x="hc" y="b"/>
                  </a:cxn>
                  <a:cxn ang="0">
                    <a:pos x="r" y="vc"/>
                  </a:cxn>
                </a:cxnLst>
                <a:rect l="l" t="t" r="r" b="b"/>
                <a:pathLst>
                  <a:path w="53" h="53">
                    <a:moveTo>
                      <a:pt x="53" y="26"/>
                    </a:moveTo>
                    <a:cubicBezTo>
                      <a:pt x="53" y="31"/>
                      <a:pt x="53" y="35"/>
                      <a:pt x="50" y="40"/>
                    </a:cubicBezTo>
                    <a:cubicBezTo>
                      <a:pt x="47" y="45"/>
                      <a:pt x="44" y="46"/>
                      <a:pt x="40" y="49"/>
                    </a:cubicBezTo>
                    <a:cubicBezTo>
                      <a:pt x="36" y="52"/>
                      <a:pt x="32" y="53"/>
                      <a:pt x="27" y="53"/>
                    </a:cubicBezTo>
                    <a:cubicBezTo>
                      <a:pt x="22" y="53"/>
                      <a:pt x="19" y="52"/>
                      <a:pt x="14" y="49"/>
                    </a:cubicBezTo>
                    <a:cubicBezTo>
                      <a:pt x="9" y="46"/>
                      <a:pt x="6" y="45"/>
                      <a:pt x="4" y="40"/>
                    </a:cubicBezTo>
                    <a:cubicBezTo>
                      <a:pt x="2" y="35"/>
                      <a:pt x="0" y="30"/>
                      <a:pt x="0" y="26"/>
                    </a:cubicBezTo>
                    <a:cubicBezTo>
                      <a:pt x="0" y="21"/>
                      <a:pt x="2" y="17"/>
                      <a:pt x="4" y="13"/>
                    </a:cubicBezTo>
                    <a:cubicBezTo>
                      <a:pt x="6" y="9"/>
                      <a:pt x="9" y="6"/>
                      <a:pt x="14" y="3"/>
                    </a:cubicBezTo>
                    <a:cubicBezTo>
                      <a:pt x="19" y="0"/>
                      <a:pt x="22" y="0"/>
                      <a:pt x="27" y="0"/>
                    </a:cubicBezTo>
                    <a:cubicBezTo>
                      <a:pt x="32" y="0"/>
                      <a:pt x="36" y="0"/>
                      <a:pt x="40" y="3"/>
                    </a:cubicBezTo>
                    <a:cubicBezTo>
                      <a:pt x="44" y="6"/>
                      <a:pt x="47" y="9"/>
                      <a:pt x="50" y="13"/>
                    </a:cubicBezTo>
                    <a:cubicBezTo>
                      <a:pt x="53" y="17"/>
                      <a:pt x="53" y="22"/>
                      <a:pt x="53" y="26"/>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4" name="Freeform 63"/>
              <p:cNvSpPr/>
              <p:nvPr/>
            </p:nvSpPr>
            <p:spPr>
              <a:xfrm>
                <a:off x="6545160" y="2961359"/>
                <a:ext cx="27720" cy="27360"/>
              </a:xfrm>
              <a:custGeom>
                <a:avLst/>
                <a:gdLst/>
                <a:ahLst/>
                <a:cxnLst>
                  <a:cxn ang="3cd4">
                    <a:pos x="hc" y="t"/>
                  </a:cxn>
                  <a:cxn ang="cd2">
                    <a:pos x="l" y="vc"/>
                  </a:cxn>
                  <a:cxn ang="cd4">
                    <a:pos x="hc" y="b"/>
                  </a:cxn>
                  <a:cxn ang="0">
                    <a:pos x="r" y="vc"/>
                  </a:cxn>
                </a:cxnLst>
                <a:rect l="l" t="t" r="r" b="b"/>
                <a:pathLst>
                  <a:path w="78" h="77">
                    <a:moveTo>
                      <a:pt x="39" y="77"/>
                    </a:moveTo>
                    <a:cubicBezTo>
                      <a:pt x="18" y="77"/>
                      <a:pt x="0" y="59"/>
                      <a:pt x="0" y="38"/>
                    </a:cubicBezTo>
                    <a:cubicBezTo>
                      <a:pt x="0" y="16"/>
                      <a:pt x="18" y="0"/>
                      <a:pt x="39" y="0"/>
                    </a:cubicBezTo>
                    <a:cubicBezTo>
                      <a:pt x="60" y="0"/>
                      <a:pt x="78" y="16"/>
                      <a:pt x="78" y="38"/>
                    </a:cubicBezTo>
                    <a:cubicBezTo>
                      <a:pt x="78" y="59"/>
                      <a:pt x="60" y="77"/>
                      <a:pt x="39" y="77"/>
                    </a:cubicBezTo>
                    <a:close/>
                    <a:moveTo>
                      <a:pt x="39" y="24"/>
                    </a:moveTo>
                    <a:cubicBezTo>
                      <a:pt x="31" y="24"/>
                      <a:pt x="25" y="31"/>
                      <a:pt x="25" y="38"/>
                    </a:cubicBezTo>
                    <a:cubicBezTo>
                      <a:pt x="25" y="46"/>
                      <a:pt x="31" y="52"/>
                      <a:pt x="39" y="52"/>
                    </a:cubicBezTo>
                    <a:cubicBezTo>
                      <a:pt x="47" y="52"/>
                      <a:pt x="53" y="46"/>
                      <a:pt x="53" y="38"/>
                    </a:cubicBezTo>
                    <a:cubicBezTo>
                      <a:pt x="53" y="31"/>
                      <a:pt x="47" y="24"/>
                      <a:pt x="39" y="24"/>
                    </a:cubicBezTo>
                    <a:close/>
                  </a:path>
                </a:pathLst>
              </a:custGeom>
              <a:solidFill>
                <a:srgbClr val="3C383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5" name="Freeform 64"/>
              <p:cNvSpPr/>
              <p:nvPr/>
            </p:nvSpPr>
            <p:spPr>
              <a:xfrm>
                <a:off x="6309360" y="2969279"/>
                <a:ext cx="105480" cy="8280"/>
              </a:xfrm>
              <a:custGeom>
                <a:avLst/>
                <a:gdLst/>
                <a:ahLst/>
                <a:cxnLst>
                  <a:cxn ang="3cd4">
                    <a:pos x="hc" y="t"/>
                  </a:cxn>
                  <a:cxn ang="cd2">
                    <a:pos x="l" y="vc"/>
                  </a:cxn>
                  <a:cxn ang="cd4">
                    <a:pos x="hc" y="b"/>
                  </a:cxn>
                  <a:cxn ang="0">
                    <a:pos x="r" y="vc"/>
                  </a:cxn>
                </a:cxnLst>
                <a:rect l="l" t="t" r="r" b="b"/>
                <a:pathLst>
                  <a:path w="294" h="24">
                    <a:moveTo>
                      <a:pt x="282" y="24"/>
                    </a:moveTo>
                    <a:lnTo>
                      <a:pt x="13" y="24"/>
                    </a:lnTo>
                    <a:cubicBezTo>
                      <a:pt x="6" y="24"/>
                      <a:pt x="0" y="19"/>
                      <a:pt x="0" y="12"/>
                    </a:cubicBezTo>
                    <a:cubicBezTo>
                      <a:pt x="0" y="5"/>
                      <a:pt x="6" y="0"/>
                      <a:pt x="13" y="0"/>
                    </a:cubicBezTo>
                    <a:lnTo>
                      <a:pt x="282" y="0"/>
                    </a:lnTo>
                    <a:cubicBezTo>
                      <a:pt x="289" y="0"/>
                      <a:pt x="294" y="5"/>
                      <a:pt x="294" y="12"/>
                    </a:cubicBezTo>
                    <a:cubicBezTo>
                      <a:pt x="294" y="19"/>
                      <a:pt x="289" y="24"/>
                      <a:pt x="282" y="24"/>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6" name="Freeform 65"/>
              <p:cNvSpPr/>
              <p:nvPr/>
            </p:nvSpPr>
            <p:spPr>
              <a:xfrm>
                <a:off x="6309360" y="3011040"/>
                <a:ext cx="56880" cy="8640"/>
              </a:xfrm>
              <a:custGeom>
                <a:avLst/>
                <a:gdLst/>
                <a:ahLst/>
                <a:cxnLst>
                  <a:cxn ang="3cd4">
                    <a:pos x="hc" y="t"/>
                  </a:cxn>
                  <a:cxn ang="cd2">
                    <a:pos x="l" y="vc"/>
                  </a:cxn>
                  <a:cxn ang="cd4">
                    <a:pos x="hc" y="b"/>
                  </a:cxn>
                  <a:cxn ang="0">
                    <a:pos x="r" y="vc"/>
                  </a:cxn>
                </a:cxnLst>
                <a:rect l="l" t="t" r="r" b="b"/>
                <a:pathLst>
                  <a:path w="159" h="25">
                    <a:moveTo>
                      <a:pt x="146" y="25"/>
                    </a:moveTo>
                    <a:lnTo>
                      <a:pt x="13" y="25"/>
                    </a:lnTo>
                    <a:cubicBezTo>
                      <a:pt x="6" y="25"/>
                      <a:pt x="0" y="19"/>
                      <a:pt x="0" y="13"/>
                    </a:cubicBezTo>
                    <a:cubicBezTo>
                      <a:pt x="0" y="6"/>
                      <a:pt x="6" y="0"/>
                      <a:pt x="13" y="0"/>
                    </a:cubicBezTo>
                    <a:lnTo>
                      <a:pt x="146" y="0"/>
                    </a:lnTo>
                    <a:cubicBezTo>
                      <a:pt x="153" y="0"/>
                      <a:pt x="159" y="6"/>
                      <a:pt x="159" y="13"/>
                    </a:cubicBezTo>
                    <a:cubicBezTo>
                      <a:pt x="159" y="19"/>
                      <a:pt x="153" y="25"/>
                      <a:pt x="146"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7" name="Freeform 66"/>
              <p:cNvSpPr/>
              <p:nvPr/>
            </p:nvSpPr>
            <p:spPr>
              <a:xfrm>
                <a:off x="6309360" y="3051360"/>
                <a:ext cx="56520" cy="8280"/>
              </a:xfrm>
              <a:custGeom>
                <a:avLst/>
                <a:gdLst/>
                <a:ahLst/>
                <a:cxnLst>
                  <a:cxn ang="3cd4">
                    <a:pos x="hc" y="t"/>
                  </a:cxn>
                  <a:cxn ang="cd2">
                    <a:pos x="l" y="vc"/>
                  </a:cxn>
                  <a:cxn ang="cd4">
                    <a:pos x="hc" y="b"/>
                  </a:cxn>
                  <a:cxn ang="0">
                    <a:pos x="r" y="vc"/>
                  </a:cxn>
                </a:cxnLst>
                <a:rect l="l" t="t" r="r" b="b"/>
                <a:pathLst>
                  <a:path w="158" h="24">
                    <a:moveTo>
                      <a:pt x="146" y="24"/>
                    </a:moveTo>
                    <a:lnTo>
                      <a:pt x="12" y="24"/>
                    </a:lnTo>
                    <a:cubicBezTo>
                      <a:pt x="5" y="24"/>
                      <a:pt x="0" y="19"/>
                      <a:pt x="0" y="12"/>
                    </a:cubicBezTo>
                    <a:cubicBezTo>
                      <a:pt x="0" y="5"/>
                      <a:pt x="5" y="0"/>
                      <a:pt x="12" y="0"/>
                    </a:cubicBezTo>
                    <a:lnTo>
                      <a:pt x="146" y="0"/>
                    </a:lnTo>
                    <a:cubicBezTo>
                      <a:pt x="153" y="0"/>
                      <a:pt x="158" y="5"/>
                      <a:pt x="158" y="12"/>
                    </a:cubicBezTo>
                    <a:cubicBezTo>
                      <a:pt x="158" y="19"/>
                      <a:pt x="153" y="24"/>
                      <a:pt x="146" y="24"/>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8" name="Freeform 67"/>
              <p:cNvSpPr/>
              <p:nvPr/>
            </p:nvSpPr>
            <p:spPr>
              <a:xfrm>
                <a:off x="6270480" y="3044520"/>
                <a:ext cx="21960" cy="21960"/>
              </a:xfrm>
              <a:custGeom>
                <a:avLst/>
                <a:gdLst/>
                <a:ahLst/>
                <a:cxnLst>
                  <a:cxn ang="3cd4">
                    <a:pos x="hc" y="t"/>
                  </a:cxn>
                  <a:cxn ang="cd2">
                    <a:pos x="l" y="vc"/>
                  </a:cxn>
                  <a:cxn ang="cd4">
                    <a:pos x="hc" y="b"/>
                  </a:cxn>
                  <a:cxn ang="0">
                    <a:pos x="r" y="vc"/>
                  </a:cxn>
                </a:cxnLst>
                <a:rect l="l" t="t" r="r" b="b"/>
                <a:pathLst>
                  <a:path w="62" h="62">
                    <a:moveTo>
                      <a:pt x="62" y="31"/>
                    </a:moveTo>
                    <a:cubicBezTo>
                      <a:pt x="62" y="37"/>
                      <a:pt x="61" y="42"/>
                      <a:pt x="58" y="47"/>
                    </a:cubicBezTo>
                    <a:cubicBezTo>
                      <a:pt x="55" y="52"/>
                      <a:pt x="52" y="55"/>
                      <a:pt x="47" y="58"/>
                    </a:cubicBezTo>
                    <a:cubicBezTo>
                      <a:pt x="42" y="61"/>
                      <a:pt x="37" y="62"/>
                      <a:pt x="31" y="62"/>
                    </a:cubicBezTo>
                    <a:cubicBezTo>
                      <a:pt x="25" y="62"/>
                      <a:pt x="21" y="61"/>
                      <a:pt x="16" y="58"/>
                    </a:cubicBezTo>
                    <a:cubicBezTo>
                      <a:pt x="11" y="55"/>
                      <a:pt x="7" y="52"/>
                      <a:pt x="4" y="47"/>
                    </a:cubicBezTo>
                    <a:cubicBezTo>
                      <a:pt x="1" y="42"/>
                      <a:pt x="0" y="37"/>
                      <a:pt x="0" y="31"/>
                    </a:cubicBezTo>
                    <a:cubicBezTo>
                      <a:pt x="0" y="25"/>
                      <a:pt x="1" y="20"/>
                      <a:pt x="4" y="15"/>
                    </a:cubicBezTo>
                    <a:cubicBezTo>
                      <a:pt x="7" y="10"/>
                      <a:pt x="11" y="7"/>
                      <a:pt x="16" y="4"/>
                    </a:cubicBezTo>
                    <a:cubicBezTo>
                      <a:pt x="21" y="1"/>
                      <a:pt x="25" y="0"/>
                      <a:pt x="31" y="0"/>
                    </a:cubicBezTo>
                    <a:cubicBezTo>
                      <a:pt x="37" y="0"/>
                      <a:pt x="42" y="1"/>
                      <a:pt x="47" y="4"/>
                    </a:cubicBezTo>
                    <a:cubicBezTo>
                      <a:pt x="52" y="7"/>
                      <a:pt x="55" y="10"/>
                      <a:pt x="58" y="15"/>
                    </a:cubicBezTo>
                    <a:cubicBezTo>
                      <a:pt x="61" y="20"/>
                      <a:pt x="62" y="25"/>
                      <a:pt x="62" y="31"/>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69" name="Freeform 68"/>
              <p:cNvSpPr/>
              <p:nvPr/>
            </p:nvSpPr>
            <p:spPr>
              <a:xfrm>
                <a:off x="6309360" y="3051360"/>
                <a:ext cx="86040" cy="8280"/>
              </a:xfrm>
              <a:custGeom>
                <a:avLst/>
                <a:gdLst/>
                <a:ahLst/>
                <a:cxnLst>
                  <a:cxn ang="3cd4">
                    <a:pos x="hc" y="t"/>
                  </a:cxn>
                  <a:cxn ang="cd2">
                    <a:pos x="l" y="vc"/>
                  </a:cxn>
                  <a:cxn ang="cd4">
                    <a:pos x="hc" y="b"/>
                  </a:cxn>
                  <a:cxn ang="0">
                    <a:pos x="r" y="vc"/>
                  </a:cxn>
                </a:cxnLst>
                <a:rect l="l" t="t" r="r" b="b"/>
                <a:pathLst>
                  <a:path w="240" h="24">
                    <a:moveTo>
                      <a:pt x="228" y="24"/>
                    </a:moveTo>
                    <a:lnTo>
                      <a:pt x="13" y="24"/>
                    </a:lnTo>
                    <a:cubicBezTo>
                      <a:pt x="6" y="24"/>
                      <a:pt x="0" y="19"/>
                      <a:pt x="0" y="12"/>
                    </a:cubicBezTo>
                    <a:cubicBezTo>
                      <a:pt x="0" y="5"/>
                      <a:pt x="6" y="0"/>
                      <a:pt x="13" y="0"/>
                    </a:cubicBezTo>
                    <a:lnTo>
                      <a:pt x="228" y="0"/>
                    </a:lnTo>
                    <a:cubicBezTo>
                      <a:pt x="235" y="0"/>
                      <a:pt x="240" y="5"/>
                      <a:pt x="240" y="12"/>
                    </a:cubicBezTo>
                    <a:cubicBezTo>
                      <a:pt x="240" y="19"/>
                      <a:pt x="235" y="24"/>
                      <a:pt x="228" y="24"/>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cxnSp>
          <p:nvCxnSpPr>
            <p:cNvPr id="70" name="Straight Connector 69"/>
            <p:cNvCxnSpPr/>
            <p:nvPr/>
          </p:nvCxnSpPr>
          <p:spPr>
            <a:xfrm>
              <a:off x="921547" y="2573959"/>
              <a:ext cx="7298996" cy="0"/>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07" idx="0"/>
            </p:cNvCxnSpPr>
            <p:nvPr/>
          </p:nvCxnSpPr>
          <p:spPr>
            <a:xfrm flipH="1" flipV="1">
              <a:off x="4583168" y="2573959"/>
              <a:ext cx="32" cy="849958"/>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210" idx="0"/>
            </p:cNvCxnSpPr>
            <p:nvPr/>
          </p:nvCxnSpPr>
          <p:spPr>
            <a:xfrm flipH="1" flipV="1">
              <a:off x="6989760" y="2573959"/>
              <a:ext cx="5202" cy="849958"/>
            </a:xfrm>
            <a:prstGeom prst="line">
              <a:avLst/>
            </a:prstGeom>
            <a:ln w="12700" cmpd="sng">
              <a:solidFill>
                <a:srgbClr val="D1D3D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73" name="Group 72"/>
            <p:cNvGrpSpPr>
              <a:grpSpLocks noChangeAspect="1"/>
            </p:cNvGrpSpPr>
            <p:nvPr/>
          </p:nvGrpSpPr>
          <p:grpSpPr>
            <a:xfrm>
              <a:off x="795603" y="2436957"/>
              <a:ext cx="272483" cy="274004"/>
              <a:chOff x="3639299" y="1543231"/>
              <a:chExt cx="431919" cy="431915"/>
            </a:xfrm>
          </p:grpSpPr>
          <p:sp>
            <p:nvSpPr>
              <p:cNvPr id="74" name="Oval 73"/>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75" name="TextBox 74"/>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smtClean="0">
                    <a:solidFill>
                      <a:schemeClr val="bg1"/>
                    </a:solidFill>
                    <a:latin typeface="Helvetica"/>
                    <a:cs typeface="Helvetica"/>
                  </a:rPr>
                  <a:t>1</a:t>
                </a:r>
              </a:p>
            </p:txBody>
          </p:sp>
        </p:grpSp>
        <p:grpSp>
          <p:nvGrpSpPr>
            <p:cNvPr id="76" name="Group 75"/>
            <p:cNvGrpSpPr>
              <a:grpSpLocks noChangeAspect="1"/>
            </p:cNvGrpSpPr>
            <p:nvPr/>
          </p:nvGrpSpPr>
          <p:grpSpPr>
            <a:xfrm>
              <a:off x="2016770" y="2436957"/>
              <a:ext cx="272483" cy="274004"/>
              <a:chOff x="3639299" y="1543231"/>
              <a:chExt cx="431919" cy="431915"/>
            </a:xfrm>
          </p:grpSpPr>
          <p:sp>
            <p:nvSpPr>
              <p:cNvPr id="77" name="Oval 76"/>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78" name="TextBox 77"/>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smtClean="0">
                    <a:solidFill>
                      <a:schemeClr val="bg1"/>
                    </a:solidFill>
                    <a:latin typeface="Helvetica"/>
                    <a:cs typeface="Helvetica"/>
                  </a:rPr>
                  <a:t>2</a:t>
                </a:r>
              </a:p>
            </p:txBody>
          </p:sp>
        </p:grpSp>
        <p:grpSp>
          <p:nvGrpSpPr>
            <p:cNvPr id="79" name="Group 78"/>
            <p:cNvGrpSpPr>
              <a:grpSpLocks noChangeAspect="1"/>
            </p:cNvGrpSpPr>
            <p:nvPr/>
          </p:nvGrpSpPr>
          <p:grpSpPr>
            <a:xfrm>
              <a:off x="3237515" y="2436957"/>
              <a:ext cx="272483" cy="274004"/>
              <a:chOff x="3639299" y="1543231"/>
              <a:chExt cx="431919" cy="431915"/>
            </a:xfrm>
          </p:grpSpPr>
          <p:sp>
            <p:nvSpPr>
              <p:cNvPr id="80" name="Oval 79"/>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81" name="TextBox 80"/>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a:solidFill>
                      <a:schemeClr val="bg1"/>
                    </a:solidFill>
                    <a:latin typeface="Helvetica"/>
                    <a:cs typeface="Helvetica"/>
                  </a:rPr>
                  <a:t>3</a:t>
                </a:r>
                <a:endParaRPr lang="en-US" sz="1200" b="1" dirty="0" smtClean="0">
                  <a:solidFill>
                    <a:schemeClr val="bg1"/>
                  </a:solidFill>
                  <a:latin typeface="Helvetica"/>
                  <a:cs typeface="Helvetica"/>
                </a:endParaRPr>
              </a:p>
            </p:txBody>
          </p:sp>
        </p:grpSp>
        <p:grpSp>
          <p:nvGrpSpPr>
            <p:cNvPr id="82" name="Group 81"/>
            <p:cNvGrpSpPr>
              <a:grpSpLocks noChangeAspect="1"/>
            </p:cNvGrpSpPr>
            <p:nvPr/>
          </p:nvGrpSpPr>
          <p:grpSpPr>
            <a:xfrm>
              <a:off x="4446926" y="2436957"/>
              <a:ext cx="272483" cy="274004"/>
              <a:chOff x="3639299" y="1543231"/>
              <a:chExt cx="431919" cy="431915"/>
            </a:xfrm>
          </p:grpSpPr>
          <p:sp>
            <p:nvSpPr>
              <p:cNvPr id="83" name="Oval 82"/>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84" name="TextBox 83"/>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smtClean="0">
                    <a:solidFill>
                      <a:schemeClr val="bg1"/>
                    </a:solidFill>
                    <a:latin typeface="Helvetica"/>
                    <a:cs typeface="Helvetica"/>
                  </a:rPr>
                  <a:t>4</a:t>
                </a:r>
              </a:p>
            </p:txBody>
          </p:sp>
        </p:grpSp>
        <p:grpSp>
          <p:nvGrpSpPr>
            <p:cNvPr id="85" name="Group 84"/>
            <p:cNvGrpSpPr>
              <a:grpSpLocks noChangeAspect="1"/>
            </p:cNvGrpSpPr>
            <p:nvPr/>
          </p:nvGrpSpPr>
          <p:grpSpPr>
            <a:xfrm>
              <a:off x="5668972" y="2436957"/>
              <a:ext cx="272483" cy="274004"/>
              <a:chOff x="3639299" y="1543231"/>
              <a:chExt cx="431919" cy="431915"/>
            </a:xfrm>
          </p:grpSpPr>
          <p:sp>
            <p:nvSpPr>
              <p:cNvPr id="86" name="Oval 85"/>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87" name="TextBox 86"/>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smtClean="0">
                    <a:solidFill>
                      <a:schemeClr val="bg1"/>
                    </a:solidFill>
                    <a:latin typeface="Helvetica"/>
                    <a:cs typeface="Helvetica"/>
                  </a:rPr>
                  <a:t>5</a:t>
                </a:r>
              </a:p>
            </p:txBody>
          </p:sp>
        </p:grpSp>
        <p:grpSp>
          <p:nvGrpSpPr>
            <p:cNvPr id="88" name="Group 87"/>
            <p:cNvGrpSpPr>
              <a:grpSpLocks noChangeAspect="1"/>
            </p:cNvGrpSpPr>
            <p:nvPr/>
          </p:nvGrpSpPr>
          <p:grpSpPr>
            <a:xfrm>
              <a:off x="6853518" y="2436957"/>
              <a:ext cx="272483" cy="274004"/>
              <a:chOff x="3639299" y="1543231"/>
              <a:chExt cx="431919" cy="431915"/>
            </a:xfrm>
          </p:grpSpPr>
          <p:sp>
            <p:nvSpPr>
              <p:cNvPr id="89" name="Oval 88"/>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90" name="TextBox 89"/>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smtClean="0">
                    <a:solidFill>
                      <a:schemeClr val="bg1"/>
                    </a:solidFill>
                    <a:latin typeface="Helvetica"/>
                    <a:cs typeface="Helvetica"/>
                  </a:rPr>
                  <a:t>6</a:t>
                </a:r>
              </a:p>
            </p:txBody>
          </p:sp>
        </p:grpSp>
        <p:grpSp>
          <p:nvGrpSpPr>
            <p:cNvPr id="91" name="Group 90"/>
            <p:cNvGrpSpPr>
              <a:grpSpLocks noChangeAspect="1"/>
            </p:cNvGrpSpPr>
            <p:nvPr/>
          </p:nvGrpSpPr>
          <p:grpSpPr>
            <a:xfrm>
              <a:off x="8075018" y="2436957"/>
              <a:ext cx="272483" cy="274004"/>
              <a:chOff x="3639299" y="1543231"/>
              <a:chExt cx="431919" cy="431915"/>
            </a:xfrm>
          </p:grpSpPr>
          <p:sp>
            <p:nvSpPr>
              <p:cNvPr id="92" name="Oval 91"/>
              <p:cNvSpPr/>
              <p:nvPr/>
            </p:nvSpPr>
            <p:spPr>
              <a:xfrm>
                <a:off x="3639299" y="1543231"/>
                <a:ext cx="431915" cy="431915"/>
              </a:xfrm>
              <a:prstGeom prst="ellipse">
                <a:avLst/>
              </a:prstGeom>
              <a:solidFill>
                <a:srgbClr val="434043"/>
              </a:solidFill>
              <a:ln w="28575" cmpd="sng">
                <a:solidFill>
                  <a:schemeClr val="tx2"/>
                </a:solidFill>
              </a:ln>
            </p:spPr>
            <p:style>
              <a:lnRef idx="2">
                <a:schemeClr val="accent1"/>
              </a:lnRef>
              <a:fillRef idx="1">
                <a:schemeClr val="lt1"/>
              </a:fillRef>
              <a:effectRef idx="0">
                <a:schemeClr val="accent1"/>
              </a:effectRef>
              <a:fontRef idx="minor">
                <a:schemeClr val="dk1"/>
              </a:fontRef>
            </p:style>
            <p:txBody>
              <a:bodyPr lIns="0" tIns="45720" rIns="0" rtlCol="0" anchor="ctr"/>
              <a:lstStyle/>
              <a:p>
                <a:pPr algn="ctr"/>
                <a:endParaRPr lang="en-US" sz="1500" dirty="0" smtClean="0">
                  <a:solidFill>
                    <a:schemeClr val="tx1"/>
                  </a:solidFill>
                  <a:latin typeface="Helvetica"/>
                  <a:cs typeface="Helvetica"/>
                </a:endParaRPr>
              </a:p>
            </p:txBody>
          </p:sp>
          <p:sp>
            <p:nvSpPr>
              <p:cNvPr id="93" name="TextBox 92"/>
              <p:cNvSpPr txBox="1"/>
              <p:nvPr/>
            </p:nvSpPr>
            <p:spPr>
              <a:xfrm>
                <a:off x="3639304" y="1591329"/>
                <a:ext cx="431914" cy="306833"/>
              </a:xfrm>
              <a:prstGeom prst="rect">
                <a:avLst/>
              </a:prstGeom>
              <a:noFill/>
              <a:ln w="6350">
                <a:noFill/>
              </a:ln>
              <a:extLst>
                <a:ext uri="{91240B29-F687-4f45-9708-019B960494DF}">
                  <a14:hiddenLine xmlns:a14="http://schemas.microsoft.com/office/drawing/2010/main" w="6350">
                    <a:solidFill>
                      <a:srgbClr val="000000"/>
                    </a:solidFill>
                  </a14:hiddenLine>
                </a:ext>
              </a:extLst>
            </p:spPr>
            <p:txBody>
              <a:bodyPr vert="horz" wrap="square" lIns="0" tIns="0" rIns="0" bIns="0" rtlCol="0">
                <a:noAutofit/>
              </a:bodyPr>
              <a:lstStyle/>
              <a:p>
                <a:pPr algn="ctr"/>
                <a:r>
                  <a:rPr lang="en-US" sz="1200" b="1" dirty="0" smtClean="0">
                    <a:solidFill>
                      <a:schemeClr val="bg1"/>
                    </a:solidFill>
                    <a:latin typeface="Helvetica"/>
                    <a:cs typeface="Helvetica"/>
                  </a:rPr>
                  <a:t>7</a:t>
                </a:r>
              </a:p>
            </p:txBody>
          </p:sp>
        </p:grpSp>
        <p:grpSp>
          <p:nvGrpSpPr>
            <p:cNvPr id="94" name="Group 93"/>
            <p:cNvGrpSpPr>
              <a:grpSpLocks noChangeAspect="1"/>
            </p:cNvGrpSpPr>
            <p:nvPr/>
          </p:nvGrpSpPr>
          <p:grpSpPr>
            <a:xfrm>
              <a:off x="1883749" y="3722690"/>
              <a:ext cx="520369" cy="400957"/>
              <a:chOff x="3427920" y="5808960"/>
              <a:chExt cx="320040" cy="246600"/>
            </a:xfrm>
          </p:grpSpPr>
          <p:sp>
            <p:nvSpPr>
              <p:cNvPr id="95" name="Freeform 94"/>
              <p:cNvSpPr/>
              <p:nvPr/>
            </p:nvSpPr>
            <p:spPr>
              <a:xfrm>
                <a:off x="3427920" y="5808960"/>
                <a:ext cx="39240" cy="39240"/>
              </a:xfrm>
              <a:custGeom>
                <a:avLst/>
                <a:gdLst/>
                <a:ahLst/>
                <a:cxnLst>
                  <a:cxn ang="3cd4">
                    <a:pos x="hc" y="t"/>
                  </a:cxn>
                  <a:cxn ang="cd2">
                    <a:pos x="l" y="vc"/>
                  </a:cxn>
                  <a:cxn ang="cd4">
                    <a:pos x="hc" y="b"/>
                  </a:cxn>
                  <a:cxn ang="0">
                    <a:pos x="r" y="vc"/>
                  </a:cxn>
                </a:cxnLst>
                <a:rect l="l" t="t" r="r" b="b"/>
                <a:pathLst>
                  <a:path w="110" h="110">
                    <a:moveTo>
                      <a:pt x="55" y="110"/>
                    </a:moveTo>
                    <a:cubicBezTo>
                      <a:pt x="25" y="110"/>
                      <a:pt x="0" y="85"/>
                      <a:pt x="0" y="55"/>
                    </a:cubicBezTo>
                    <a:cubicBezTo>
                      <a:pt x="0" y="25"/>
                      <a:pt x="25" y="0"/>
                      <a:pt x="55" y="0"/>
                    </a:cubicBezTo>
                    <a:cubicBezTo>
                      <a:pt x="85" y="0"/>
                      <a:pt x="110" y="25"/>
                      <a:pt x="110" y="55"/>
                    </a:cubicBezTo>
                    <a:cubicBezTo>
                      <a:pt x="110" y="85"/>
                      <a:pt x="85" y="110"/>
                      <a:pt x="55" y="110"/>
                    </a:cubicBezTo>
                    <a:close/>
                    <a:moveTo>
                      <a:pt x="55" y="25"/>
                    </a:moveTo>
                    <a:cubicBezTo>
                      <a:pt x="38" y="25"/>
                      <a:pt x="25" y="39"/>
                      <a:pt x="25" y="55"/>
                    </a:cubicBezTo>
                    <a:cubicBezTo>
                      <a:pt x="25" y="72"/>
                      <a:pt x="38" y="85"/>
                      <a:pt x="55" y="85"/>
                    </a:cubicBezTo>
                    <a:cubicBezTo>
                      <a:pt x="71" y="85"/>
                      <a:pt x="85" y="72"/>
                      <a:pt x="85" y="55"/>
                    </a:cubicBezTo>
                    <a:cubicBezTo>
                      <a:pt x="85" y="39"/>
                      <a:pt x="71" y="25"/>
                      <a:pt x="5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6" name="Freeform 95"/>
              <p:cNvSpPr/>
              <p:nvPr/>
            </p:nvSpPr>
            <p:spPr>
              <a:xfrm>
                <a:off x="3427920" y="5879160"/>
                <a:ext cx="39240" cy="39240"/>
              </a:xfrm>
              <a:custGeom>
                <a:avLst/>
                <a:gdLst/>
                <a:ahLst/>
                <a:cxnLst>
                  <a:cxn ang="3cd4">
                    <a:pos x="hc" y="t"/>
                  </a:cxn>
                  <a:cxn ang="cd2">
                    <a:pos x="l" y="vc"/>
                  </a:cxn>
                  <a:cxn ang="cd4">
                    <a:pos x="hc" y="b"/>
                  </a:cxn>
                  <a:cxn ang="0">
                    <a:pos x="r" y="vc"/>
                  </a:cxn>
                </a:cxnLst>
                <a:rect l="l" t="t" r="r" b="b"/>
                <a:pathLst>
                  <a:path w="110" h="110">
                    <a:moveTo>
                      <a:pt x="55" y="110"/>
                    </a:moveTo>
                    <a:cubicBezTo>
                      <a:pt x="25" y="110"/>
                      <a:pt x="0" y="85"/>
                      <a:pt x="0" y="55"/>
                    </a:cubicBezTo>
                    <a:cubicBezTo>
                      <a:pt x="0" y="25"/>
                      <a:pt x="25" y="0"/>
                      <a:pt x="55" y="0"/>
                    </a:cubicBezTo>
                    <a:cubicBezTo>
                      <a:pt x="85" y="0"/>
                      <a:pt x="110" y="25"/>
                      <a:pt x="110" y="55"/>
                    </a:cubicBezTo>
                    <a:cubicBezTo>
                      <a:pt x="110" y="85"/>
                      <a:pt x="85" y="110"/>
                      <a:pt x="55" y="110"/>
                    </a:cubicBezTo>
                    <a:close/>
                    <a:moveTo>
                      <a:pt x="55" y="25"/>
                    </a:moveTo>
                    <a:cubicBezTo>
                      <a:pt x="38" y="25"/>
                      <a:pt x="25" y="38"/>
                      <a:pt x="25" y="55"/>
                    </a:cubicBezTo>
                    <a:cubicBezTo>
                      <a:pt x="25" y="71"/>
                      <a:pt x="38" y="85"/>
                      <a:pt x="55" y="85"/>
                    </a:cubicBezTo>
                    <a:cubicBezTo>
                      <a:pt x="71" y="85"/>
                      <a:pt x="85" y="71"/>
                      <a:pt x="85" y="55"/>
                    </a:cubicBezTo>
                    <a:cubicBezTo>
                      <a:pt x="85" y="38"/>
                      <a:pt x="71" y="25"/>
                      <a:pt x="5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7" name="Freeform 96"/>
              <p:cNvSpPr/>
              <p:nvPr/>
            </p:nvSpPr>
            <p:spPr>
              <a:xfrm>
                <a:off x="3427920" y="6016680"/>
                <a:ext cx="39240" cy="38880"/>
              </a:xfrm>
              <a:custGeom>
                <a:avLst/>
                <a:gdLst/>
                <a:ahLst/>
                <a:cxnLst>
                  <a:cxn ang="3cd4">
                    <a:pos x="hc" y="t"/>
                  </a:cxn>
                  <a:cxn ang="cd2">
                    <a:pos x="l" y="vc"/>
                  </a:cxn>
                  <a:cxn ang="cd4">
                    <a:pos x="hc" y="b"/>
                  </a:cxn>
                  <a:cxn ang="0">
                    <a:pos x="r" y="vc"/>
                  </a:cxn>
                </a:cxnLst>
                <a:rect l="l" t="t" r="r" b="b"/>
                <a:pathLst>
                  <a:path w="110" h="109">
                    <a:moveTo>
                      <a:pt x="55" y="109"/>
                    </a:moveTo>
                    <a:cubicBezTo>
                      <a:pt x="25" y="109"/>
                      <a:pt x="0" y="85"/>
                      <a:pt x="0" y="55"/>
                    </a:cubicBezTo>
                    <a:cubicBezTo>
                      <a:pt x="0" y="24"/>
                      <a:pt x="25" y="0"/>
                      <a:pt x="55" y="0"/>
                    </a:cubicBezTo>
                    <a:cubicBezTo>
                      <a:pt x="85" y="0"/>
                      <a:pt x="110" y="24"/>
                      <a:pt x="110" y="55"/>
                    </a:cubicBezTo>
                    <a:cubicBezTo>
                      <a:pt x="110" y="85"/>
                      <a:pt x="85" y="109"/>
                      <a:pt x="55" y="109"/>
                    </a:cubicBezTo>
                    <a:close/>
                    <a:moveTo>
                      <a:pt x="55" y="25"/>
                    </a:moveTo>
                    <a:cubicBezTo>
                      <a:pt x="38" y="25"/>
                      <a:pt x="25" y="38"/>
                      <a:pt x="25" y="55"/>
                    </a:cubicBezTo>
                    <a:cubicBezTo>
                      <a:pt x="25" y="71"/>
                      <a:pt x="38" y="85"/>
                      <a:pt x="55" y="85"/>
                    </a:cubicBezTo>
                    <a:cubicBezTo>
                      <a:pt x="71" y="85"/>
                      <a:pt x="85" y="71"/>
                      <a:pt x="85" y="55"/>
                    </a:cubicBezTo>
                    <a:cubicBezTo>
                      <a:pt x="85" y="38"/>
                      <a:pt x="71" y="25"/>
                      <a:pt x="5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8" name="Freeform 97"/>
              <p:cNvSpPr/>
              <p:nvPr/>
            </p:nvSpPr>
            <p:spPr>
              <a:xfrm>
                <a:off x="3427920" y="5946480"/>
                <a:ext cx="39240" cy="38880"/>
              </a:xfrm>
              <a:custGeom>
                <a:avLst/>
                <a:gdLst/>
                <a:ahLst/>
                <a:cxnLst>
                  <a:cxn ang="3cd4">
                    <a:pos x="hc" y="t"/>
                  </a:cxn>
                  <a:cxn ang="cd2">
                    <a:pos x="l" y="vc"/>
                  </a:cxn>
                  <a:cxn ang="cd4">
                    <a:pos x="hc" y="b"/>
                  </a:cxn>
                  <a:cxn ang="0">
                    <a:pos x="r" y="vc"/>
                  </a:cxn>
                </a:cxnLst>
                <a:rect l="l" t="t" r="r" b="b"/>
                <a:pathLst>
                  <a:path w="110" h="109">
                    <a:moveTo>
                      <a:pt x="55" y="109"/>
                    </a:moveTo>
                    <a:cubicBezTo>
                      <a:pt x="25" y="109"/>
                      <a:pt x="0" y="85"/>
                      <a:pt x="0" y="55"/>
                    </a:cubicBezTo>
                    <a:cubicBezTo>
                      <a:pt x="0" y="24"/>
                      <a:pt x="25" y="0"/>
                      <a:pt x="55" y="0"/>
                    </a:cubicBezTo>
                    <a:cubicBezTo>
                      <a:pt x="85" y="0"/>
                      <a:pt x="110" y="24"/>
                      <a:pt x="110" y="55"/>
                    </a:cubicBezTo>
                    <a:cubicBezTo>
                      <a:pt x="110" y="85"/>
                      <a:pt x="85" y="109"/>
                      <a:pt x="55" y="109"/>
                    </a:cubicBezTo>
                    <a:close/>
                    <a:moveTo>
                      <a:pt x="55" y="25"/>
                    </a:moveTo>
                    <a:cubicBezTo>
                      <a:pt x="38" y="25"/>
                      <a:pt x="25" y="38"/>
                      <a:pt x="25" y="55"/>
                    </a:cubicBezTo>
                    <a:cubicBezTo>
                      <a:pt x="25" y="71"/>
                      <a:pt x="38" y="85"/>
                      <a:pt x="55" y="85"/>
                    </a:cubicBezTo>
                    <a:cubicBezTo>
                      <a:pt x="71" y="85"/>
                      <a:pt x="85" y="71"/>
                      <a:pt x="85" y="55"/>
                    </a:cubicBezTo>
                    <a:cubicBezTo>
                      <a:pt x="85" y="38"/>
                      <a:pt x="71" y="25"/>
                      <a:pt x="55"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9" name="Freeform 98"/>
              <p:cNvSpPr/>
              <p:nvPr/>
            </p:nvSpPr>
            <p:spPr>
              <a:xfrm>
                <a:off x="3524759" y="5816880"/>
                <a:ext cx="78120" cy="23400"/>
              </a:xfrm>
              <a:custGeom>
                <a:avLst/>
                <a:gdLst/>
                <a:ahLst/>
                <a:cxnLst>
                  <a:cxn ang="3cd4">
                    <a:pos x="hc" y="t"/>
                  </a:cxn>
                  <a:cxn ang="cd2">
                    <a:pos x="l" y="vc"/>
                  </a:cxn>
                  <a:cxn ang="cd4">
                    <a:pos x="hc" y="b"/>
                  </a:cxn>
                  <a:cxn ang="0">
                    <a:pos x="r" y="vc"/>
                  </a:cxn>
                </a:cxnLst>
                <a:rect l="l" t="t" r="r" b="b"/>
                <a:pathLst>
                  <a:path w="218" h="66">
                    <a:moveTo>
                      <a:pt x="109" y="66"/>
                    </a:moveTo>
                    <a:lnTo>
                      <a:pt x="0" y="66"/>
                    </a:lnTo>
                    <a:lnTo>
                      <a:pt x="0" y="0"/>
                    </a:lnTo>
                    <a:lnTo>
                      <a:pt x="218" y="0"/>
                    </a:lnTo>
                    <a:lnTo>
                      <a:pt x="218" y="66"/>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0" name="Freeform 99"/>
              <p:cNvSpPr/>
              <p:nvPr/>
            </p:nvSpPr>
            <p:spPr>
              <a:xfrm>
                <a:off x="3621240" y="5816880"/>
                <a:ext cx="126720" cy="23400"/>
              </a:xfrm>
              <a:custGeom>
                <a:avLst/>
                <a:gdLst/>
                <a:ahLst/>
                <a:cxnLst>
                  <a:cxn ang="3cd4">
                    <a:pos x="hc" y="t"/>
                  </a:cxn>
                  <a:cxn ang="cd2">
                    <a:pos x="l" y="vc"/>
                  </a:cxn>
                  <a:cxn ang="cd4">
                    <a:pos x="hc" y="b"/>
                  </a:cxn>
                  <a:cxn ang="0">
                    <a:pos x="r" y="vc"/>
                  </a:cxn>
                </a:cxnLst>
                <a:rect l="l" t="t" r="r" b="b"/>
                <a:pathLst>
                  <a:path w="353" h="66">
                    <a:moveTo>
                      <a:pt x="177" y="66"/>
                    </a:moveTo>
                    <a:lnTo>
                      <a:pt x="0" y="66"/>
                    </a:lnTo>
                    <a:lnTo>
                      <a:pt x="0" y="0"/>
                    </a:lnTo>
                    <a:lnTo>
                      <a:pt x="353" y="0"/>
                    </a:lnTo>
                    <a:lnTo>
                      <a:pt x="353" y="66"/>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1" name="Freeform 100"/>
              <p:cNvSpPr/>
              <p:nvPr/>
            </p:nvSpPr>
            <p:spPr>
              <a:xfrm>
                <a:off x="3524759" y="5887080"/>
                <a:ext cx="175320" cy="23400"/>
              </a:xfrm>
              <a:custGeom>
                <a:avLst/>
                <a:gdLst/>
                <a:ahLst/>
                <a:cxnLst>
                  <a:cxn ang="3cd4">
                    <a:pos x="hc" y="t"/>
                  </a:cxn>
                  <a:cxn ang="cd2">
                    <a:pos x="l" y="vc"/>
                  </a:cxn>
                  <a:cxn ang="cd4">
                    <a:pos x="hc" y="b"/>
                  </a:cxn>
                  <a:cxn ang="0">
                    <a:pos x="r" y="vc"/>
                  </a:cxn>
                </a:cxnLst>
                <a:rect l="l" t="t" r="r" b="b"/>
                <a:pathLst>
                  <a:path w="488" h="66">
                    <a:moveTo>
                      <a:pt x="244" y="66"/>
                    </a:moveTo>
                    <a:lnTo>
                      <a:pt x="0" y="66"/>
                    </a:lnTo>
                    <a:lnTo>
                      <a:pt x="0" y="0"/>
                    </a:lnTo>
                    <a:lnTo>
                      <a:pt x="488" y="0"/>
                    </a:lnTo>
                    <a:lnTo>
                      <a:pt x="488" y="66"/>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2" name="Freeform 101"/>
              <p:cNvSpPr/>
              <p:nvPr/>
            </p:nvSpPr>
            <p:spPr>
              <a:xfrm>
                <a:off x="3524759" y="5954400"/>
                <a:ext cx="125640" cy="23400"/>
              </a:xfrm>
              <a:custGeom>
                <a:avLst/>
                <a:gdLst/>
                <a:ahLst/>
                <a:cxnLst>
                  <a:cxn ang="3cd4">
                    <a:pos x="hc" y="t"/>
                  </a:cxn>
                  <a:cxn ang="cd2">
                    <a:pos x="l" y="vc"/>
                  </a:cxn>
                  <a:cxn ang="cd4">
                    <a:pos x="hc" y="b"/>
                  </a:cxn>
                  <a:cxn ang="0">
                    <a:pos x="r" y="vc"/>
                  </a:cxn>
                </a:cxnLst>
                <a:rect l="l" t="t" r="r" b="b"/>
                <a:pathLst>
                  <a:path w="350" h="66">
                    <a:moveTo>
                      <a:pt x="175" y="66"/>
                    </a:moveTo>
                    <a:lnTo>
                      <a:pt x="0" y="66"/>
                    </a:lnTo>
                    <a:lnTo>
                      <a:pt x="0" y="0"/>
                    </a:lnTo>
                    <a:lnTo>
                      <a:pt x="350" y="0"/>
                    </a:lnTo>
                    <a:lnTo>
                      <a:pt x="350" y="66"/>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3" name="Freeform 102"/>
              <p:cNvSpPr/>
              <p:nvPr/>
            </p:nvSpPr>
            <p:spPr>
              <a:xfrm>
                <a:off x="3661200" y="5954400"/>
                <a:ext cx="78480" cy="23400"/>
              </a:xfrm>
              <a:custGeom>
                <a:avLst/>
                <a:gdLst/>
                <a:ahLst/>
                <a:cxnLst>
                  <a:cxn ang="3cd4">
                    <a:pos x="hc" y="t"/>
                  </a:cxn>
                  <a:cxn ang="cd2">
                    <a:pos x="l" y="vc"/>
                  </a:cxn>
                  <a:cxn ang="cd4">
                    <a:pos x="hc" y="b"/>
                  </a:cxn>
                  <a:cxn ang="0">
                    <a:pos x="r" y="vc"/>
                  </a:cxn>
                </a:cxnLst>
                <a:rect l="l" t="t" r="r" b="b"/>
                <a:pathLst>
                  <a:path w="219" h="66">
                    <a:moveTo>
                      <a:pt x="109" y="66"/>
                    </a:moveTo>
                    <a:lnTo>
                      <a:pt x="0" y="66"/>
                    </a:lnTo>
                    <a:lnTo>
                      <a:pt x="0" y="0"/>
                    </a:lnTo>
                    <a:lnTo>
                      <a:pt x="219" y="0"/>
                    </a:lnTo>
                    <a:lnTo>
                      <a:pt x="219" y="66"/>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4" name="Freeform 103"/>
              <p:cNvSpPr/>
              <p:nvPr/>
            </p:nvSpPr>
            <p:spPr>
              <a:xfrm>
                <a:off x="3524759" y="6024240"/>
                <a:ext cx="62640" cy="23760"/>
              </a:xfrm>
              <a:custGeom>
                <a:avLst/>
                <a:gdLst/>
                <a:ahLst/>
                <a:cxnLst>
                  <a:cxn ang="3cd4">
                    <a:pos x="hc" y="t"/>
                  </a:cxn>
                  <a:cxn ang="cd2">
                    <a:pos x="l" y="vc"/>
                  </a:cxn>
                  <a:cxn ang="cd4">
                    <a:pos x="hc" y="b"/>
                  </a:cxn>
                  <a:cxn ang="0">
                    <a:pos x="r" y="vc"/>
                  </a:cxn>
                </a:cxnLst>
                <a:rect l="l" t="t" r="r" b="b"/>
                <a:pathLst>
                  <a:path w="175" h="67">
                    <a:moveTo>
                      <a:pt x="88" y="67"/>
                    </a:moveTo>
                    <a:lnTo>
                      <a:pt x="0" y="67"/>
                    </a:lnTo>
                    <a:lnTo>
                      <a:pt x="0" y="0"/>
                    </a:lnTo>
                    <a:lnTo>
                      <a:pt x="175" y="0"/>
                    </a:lnTo>
                    <a:lnTo>
                      <a:pt x="175" y="67"/>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5" name="Freeform 104"/>
              <p:cNvSpPr/>
              <p:nvPr/>
            </p:nvSpPr>
            <p:spPr>
              <a:xfrm>
                <a:off x="3646799" y="6024240"/>
                <a:ext cx="78120" cy="23760"/>
              </a:xfrm>
              <a:custGeom>
                <a:avLst/>
                <a:gdLst/>
                <a:ahLst/>
                <a:cxnLst>
                  <a:cxn ang="3cd4">
                    <a:pos x="hc" y="t"/>
                  </a:cxn>
                  <a:cxn ang="cd2">
                    <a:pos x="l" y="vc"/>
                  </a:cxn>
                  <a:cxn ang="cd4">
                    <a:pos x="hc" y="b"/>
                  </a:cxn>
                  <a:cxn ang="0">
                    <a:pos x="r" y="vc"/>
                  </a:cxn>
                </a:cxnLst>
                <a:rect l="l" t="t" r="r" b="b"/>
                <a:pathLst>
                  <a:path w="218" h="67">
                    <a:moveTo>
                      <a:pt x="109" y="67"/>
                    </a:moveTo>
                    <a:lnTo>
                      <a:pt x="0" y="67"/>
                    </a:lnTo>
                    <a:lnTo>
                      <a:pt x="0" y="0"/>
                    </a:lnTo>
                    <a:lnTo>
                      <a:pt x="218" y="0"/>
                    </a:lnTo>
                    <a:lnTo>
                      <a:pt x="218" y="67"/>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06" name="Freeform 105"/>
              <p:cNvSpPr/>
              <p:nvPr/>
            </p:nvSpPr>
            <p:spPr>
              <a:xfrm>
                <a:off x="3603240" y="6024240"/>
                <a:ext cx="25920" cy="23760"/>
              </a:xfrm>
              <a:custGeom>
                <a:avLst/>
                <a:gdLst/>
                <a:ahLst/>
                <a:cxnLst>
                  <a:cxn ang="3cd4">
                    <a:pos x="hc" y="t"/>
                  </a:cxn>
                  <a:cxn ang="cd2">
                    <a:pos x="l" y="vc"/>
                  </a:cxn>
                  <a:cxn ang="cd4">
                    <a:pos x="hc" y="b"/>
                  </a:cxn>
                  <a:cxn ang="0">
                    <a:pos x="r" y="vc"/>
                  </a:cxn>
                </a:cxnLst>
                <a:rect l="l" t="t" r="r" b="b"/>
                <a:pathLst>
                  <a:path w="73" h="67">
                    <a:moveTo>
                      <a:pt x="37" y="67"/>
                    </a:moveTo>
                    <a:lnTo>
                      <a:pt x="0" y="67"/>
                    </a:lnTo>
                    <a:lnTo>
                      <a:pt x="0" y="0"/>
                    </a:lnTo>
                    <a:lnTo>
                      <a:pt x="73" y="0"/>
                    </a:lnTo>
                    <a:lnTo>
                      <a:pt x="73" y="67"/>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107" name="Oval 106"/>
            <p:cNvSpPr/>
            <p:nvPr/>
          </p:nvSpPr>
          <p:spPr>
            <a:xfrm>
              <a:off x="1648471" y="3423917"/>
              <a:ext cx="1001360" cy="1001360"/>
            </a:xfrm>
            <a:prstGeom prst="ellipse">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grpSp>
          <p:nvGrpSpPr>
            <p:cNvPr id="108" name="Group 107"/>
            <p:cNvGrpSpPr/>
            <p:nvPr/>
          </p:nvGrpSpPr>
          <p:grpSpPr>
            <a:xfrm>
              <a:off x="2873077" y="734637"/>
              <a:ext cx="1001360" cy="1001360"/>
              <a:chOff x="1712536" y="4236932"/>
              <a:chExt cx="1001360" cy="1001360"/>
            </a:xfrm>
          </p:grpSpPr>
          <p:grpSp>
            <p:nvGrpSpPr>
              <p:cNvPr id="109" name="Group 108"/>
              <p:cNvGrpSpPr>
                <a:grpSpLocks noChangeAspect="1"/>
              </p:cNvGrpSpPr>
              <p:nvPr/>
            </p:nvGrpSpPr>
            <p:grpSpPr>
              <a:xfrm>
                <a:off x="1834302" y="4350458"/>
                <a:ext cx="757829" cy="774309"/>
                <a:chOff x="-283582" y="1113704"/>
                <a:chExt cx="584200" cy="596900"/>
              </a:xfrm>
              <a:solidFill>
                <a:schemeClr val="tx2"/>
              </a:solidFill>
            </p:grpSpPr>
            <p:sp>
              <p:nvSpPr>
                <p:cNvPr id="111" name="Freeform 4"/>
                <p:cNvSpPr>
                  <a:spLocks noChangeArrowheads="1"/>
                </p:cNvSpPr>
                <p:nvPr/>
              </p:nvSpPr>
              <p:spPr bwMode="auto">
                <a:xfrm>
                  <a:off x="-278820" y="1486767"/>
                  <a:ext cx="44450" cy="76200"/>
                </a:xfrm>
                <a:custGeom>
                  <a:avLst/>
                  <a:gdLst>
                    <a:gd name="T0" fmla="*/ 44086 w 122"/>
                    <a:gd name="T1" fmla="*/ 35753 h 211"/>
                    <a:gd name="T2" fmla="*/ 44086 w 122"/>
                    <a:gd name="T3" fmla="*/ 3611 h 211"/>
                    <a:gd name="T4" fmla="*/ 40442 w 122"/>
                    <a:gd name="T5" fmla="*/ 0 h 211"/>
                    <a:gd name="T6" fmla="*/ 0 w 122"/>
                    <a:gd name="T7" fmla="*/ 0 h 211"/>
                    <a:gd name="T8" fmla="*/ 1822 w 122"/>
                    <a:gd name="T9" fmla="*/ 6500 h 211"/>
                    <a:gd name="T10" fmla="*/ 37892 w 122"/>
                    <a:gd name="T11" fmla="*/ 6500 h 211"/>
                    <a:gd name="T12" fmla="*/ 37892 w 122"/>
                    <a:gd name="T13" fmla="*/ 35030 h 211"/>
                    <a:gd name="T14" fmla="*/ 27690 w 122"/>
                    <a:gd name="T15" fmla="*/ 44781 h 211"/>
                    <a:gd name="T16" fmla="*/ 24047 w 122"/>
                    <a:gd name="T17" fmla="*/ 48392 h 211"/>
                    <a:gd name="T18" fmla="*/ 24047 w 122"/>
                    <a:gd name="T19" fmla="*/ 64282 h 211"/>
                    <a:gd name="T20" fmla="*/ 30605 w 122"/>
                    <a:gd name="T21" fmla="*/ 75839 h 211"/>
                    <a:gd name="T22" fmla="*/ 30605 w 122"/>
                    <a:gd name="T23" fmla="*/ 52004 h 211"/>
                    <a:gd name="T24" fmla="*/ 44086 w 122"/>
                    <a:gd name="T25" fmla="*/ 35753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2" h="211">
                      <a:moveTo>
                        <a:pt x="121" y="99"/>
                      </a:moveTo>
                      <a:lnTo>
                        <a:pt x="121" y="10"/>
                      </a:lnTo>
                      <a:cubicBezTo>
                        <a:pt x="121" y="5"/>
                        <a:pt x="116" y="0"/>
                        <a:pt x="111" y="0"/>
                      </a:cubicBezTo>
                      <a:lnTo>
                        <a:pt x="0" y="0"/>
                      </a:lnTo>
                      <a:cubicBezTo>
                        <a:pt x="2" y="5"/>
                        <a:pt x="2" y="13"/>
                        <a:pt x="5" y="18"/>
                      </a:cubicBezTo>
                      <a:lnTo>
                        <a:pt x="104" y="18"/>
                      </a:lnTo>
                      <a:lnTo>
                        <a:pt x="104" y="97"/>
                      </a:lnTo>
                      <a:cubicBezTo>
                        <a:pt x="104" y="111"/>
                        <a:pt x="91" y="124"/>
                        <a:pt x="76" y="124"/>
                      </a:cubicBezTo>
                      <a:cubicBezTo>
                        <a:pt x="71" y="124"/>
                        <a:pt x="66" y="129"/>
                        <a:pt x="66" y="134"/>
                      </a:cubicBezTo>
                      <a:lnTo>
                        <a:pt x="66" y="178"/>
                      </a:lnTo>
                      <a:cubicBezTo>
                        <a:pt x="71" y="188"/>
                        <a:pt x="79" y="200"/>
                        <a:pt x="84" y="210"/>
                      </a:cubicBezTo>
                      <a:lnTo>
                        <a:pt x="84" y="144"/>
                      </a:lnTo>
                      <a:cubicBezTo>
                        <a:pt x="106" y="139"/>
                        <a:pt x="121" y="119"/>
                        <a:pt x="121" y="9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2" name="Freeform 5"/>
                <p:cNvSpPr>
                  <a:spLocks noChangeArrowheads="1"/>
                </p:cNvSpPr>
                <p:nvPr/>
              </p:nvSpPr>
              <p:spPr bwMode="auto">
                <a:xfrm>
                  <a:off x="-278820" y="1442317"/>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2294 h 105"/>
                    <a:gd name="T12" fmla="*/ 6169 w 105"/>
                    <a:gd name="T13" fmla="*/ 19957 h 105"/>
                    <a:gd name="T14" fmla="*/ 18869 w 105"/>
                    <a:gd name="T15" fmla="*/ 7257 h 105"/>
                    <a:gd name="T16" fmla="*/ 31206 w 105"/>
                    <a:gd name="T17" fmla="*/ 19957 h 105"/>
                    <a:gd name="T18" fmla="*/ 18869 w 105"/>
                    <a:gd name="T19" fmla="*/ 3229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2" y="0"/>
                        <a:pt x="0" y="25"/>
                        <a:pt x="0" y="52"/>
                      </a:cubicBezTo>
                      <a:cubicBezTo>
                        <a:pt x="0" y="79"/>
                        <a:pt x="24" y="104"/>
                        <a:pt x="52" y="104"/>
                      </a:cubicBezTo>
                      <a:cubicBezTo>
                        <a:pt x="81" y="104"/>
                        <a:pt x="104" y="79"/>
                        <a:pt x="104" y="52"/>
                      </a:cubicBezTo>
                      <a:cubicBezTo>
                        <a:pt x="104" y="25"/>
                        <a:pt x="81" y="0"/>
                        <a:pt x="52" y="0"/>
                      </a:cubicBezTo>
                      <a:close/>
                      <a:moveTo>
                        <a:pt x="52" y="89"/>
                      </a:moveTo>
                      <a:cubicBezTo>
                        <a:pt x="32" y="89"/>
                        <a:pt x="17" y="74"/>
                        <a:pt x="17" y="55"/>
                      </a:cubicBezTo>
                      <a:cubicBezTo>
                        <a:pt x="17" y="35"/>
                        <a:pt x="33" y="20"/>
                        <a:pt x="52" y="20"/>
                      </a:cubicBezTo>
                      <a:cubicBezTo>
                        <a:pt x="72" y="20"/>
                        <a:pt x="86" y="35"/>
                        <a:pt x="86" y="55"/>
                      </a:cubicBezTo>
                      <a:cubicBezTo>
                        <a:pt x="86" y="72"/>
                        <a:pt x="71" y="89"/>
                        <a:pt x="52" y="8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3" name="Freeform 6"/>
                <p:cNvSpPr>
                  <a:spLocks noChangeArrowheads="1"/>
                </p:cNvSpPr>
                <p:nvPr/>
              </p:nvSpPr>
              <p:spPr bwMode="auto">
                <a:xfrm>
                  <a:off x="-196270" y="1486767"/>
                  <a:ext cx="50800" cy="88900"/>
                </a:xfrm>
                <a:custGeom>
                  <a:avLst/>
                  <a:gdLst>
                    <a:gd name="T0" fmla="*/ 47580 w 142"/>
                    <a:gd name="T1" fmla="*/ 0 h 248"/>
                    <a:gd name="T2" fmla="*/ 3577 w 142"/>
                    <a:gd name="T3" fmla="*/ 0 h 248"/>
                    <a:gd name="T4" fmla="*/ 0 w 142"/>
                    <a:gd name="T5" fmla="*/ 3585 h 248"/>
                    <a:gd name="T6" fmla="*/ 0 w 142"/>
                    <a:gd name="T7" fmla="*/ 35488 h 248"/>
                    <a:gd name="T8" fmla="*/ 12521 w 142"/>
                    <a:gd name="T9" fmla="*/ 50544 h 248"/>
                    <a:gd name="T10" fmla="*/ 12521 w 142"/>
                    <a:gd name="T11" fmla="*/ 84957 h 248"/>
                    <a:gd name="T12" fmla="*/ 15741 w 142"/>
                    <a:gd name="T13" fmla="*/ 88542 h 248"/>
                    <a:gd name="T14" fmla="*/ 34344 w 142"/>
                    <a:gd name="T15" fmla="*/ 88542 h 248"/>
                    <a:gd name="T16" fmla="*/ 37921 w 142"/>
                    <a:gd name="T17" fmla="*/ 84957 h 248"/>
                    <a:gd name="T18" fmla="*/ 37921 w 142"/>
                    <a:gd name="T19" fmla="*/ 50544 h 248"/>
                    <a:gd name="T20" fmla="*/ 50442 w 142"/>
                    <a:gd name="T21" fmla="*/ 35488 h 248"/>
                    <a:gd name="T22" fmla="*/ 50442 w 142"/>
                    <a:gd name="T23" fmla="*/ 3585 h 248"/>
                    <a:gd name="T24" fmla="*/ 47580 w 142"/>
                    <a:gd name="T25" fmla="*/ 0 h 248"/>
                    <a:gd name="T26" fmla="*/ 44361 w 142"/>
                    <a:gd name="T27" fmla="*/ 34413 h 248"/>
                    <a:gd name="T28" fmla="*/ 34344 w 142"/>
                    <a:gd name="T29" fmla="*/ 44092 h 248"/>
                    <a:gd name="T30" fmla="*/ 30766 w 142"/>
                    <a:gd name="T31" fmla="*/ 47676 h 248"/>
                    <a:gd name="T32" fmla="*/ 30766 w 142"/>
                    <a:gd name="T33" fmla="*/ 82448 h 248"/>
                    <a:gd name="T34" fmla="*/ 18603 w 142"/>
                    <a:gd name="T35" fmla="*/ 82448 h 248"/>
                    <a:gd name="T36" fmla="*/ 18603 w 142"/>
                    <a:gd name="T37" fmla="*/ 47676 h 248"/>
                    <a:gd name="T38" fmla="*/ 15025 w 142"/>
                    <a:gd name="T39" fmla="*/ 44092 h 248"/>
                    <a:gd name="T40" fmla="*/ 5366 w 142"/>
                    <a:gd name="T41" fmla="*/ 34413 h 248"/>
                    <a:gd name="T42" fmla="*/ 5366 w 142"/>
                    <a:gd name="T43" fmla="*/ 6094 h 248"/>
                    <a:gd name="T44" fmla="*/ 43287 w 142"/>
                    <a:gd name="T45" fmla="*/ 6094 h 248"/>
                    <a:gd name="T46" fmla="*/ 43287 w 142"/>
                    <a:gd name="T47" fmla="*/ 34413 h 248"/>
                    <a:gd name="T48" fmla="*/ 44361 w 142"/>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48">
                      <a:moveTo>
                        <a:pt x="133" y="0"/>
                      </a:moveTo>
                      <a:lnTo>
                        <a:pt x="10" y="0"/>
                      </a:lnTo>
                      <a:cubicBezTo>
                        <a:pt x="5" y="0"/>
                        <a:pt x="0" y="5"/>
                        <a:pt x="0" y="10"/>
                      </a:cubicBezTo>
                      <a:lnTo>
                        <a:pt x="0" y="99"/>
                      </a:lnTo>
                      <a:cubicBezTo>
                        <a:pt x="0" y="121"/>
                        <a:pt x="15" y="138"/>
                        <a:pt x="35" y="141"/>
                      </a:cubicBezTo>
                      <a:lnTo>
                        <a:pt x="35" y="237"/>
                      </a:lnTo>
                      <a:cubicBezTo>
                        <a:pt x="35" y="242"/>
                        <a:pt x="40" y="247"/>
                        <a:pt x="44" y="247"/>
                      </a:cubicBezTo>
                      <a:lnTo>
                        <a:pt x="96" y="247"/>
                      </a:lnTo>
                      <a:cubicBezTo>
                        <a:pt x="101" y="247"/>
                        <a:pt x="106" y="242"/>
                        <a:pt x="106" y="237"/>
                      </a:cubicBezTo>
                      <a:lnTo>
                        <a:pt x="106" y="141"/>
                      </a:lnTo>
                      <a:cubicBezTo>
                        <a:pt x="126" y="136"/>
                        <a:pt x="141" y="118"/>
                        <a:pt x="141" y="99"/>
                      </a:cubicBezTo>
                      <a:lnTo>
                        <a:pt x="141" y="10"/>
                      </a:lnTo>
                      <a:cubicBezTo>
                        <a:pt x="141" y="2"/>
                        <a:pt x="138" y="0"/>
                        <a:pt x="133" y="0"/>
                      </a:cubicBezTo>
                      <a:close/>
                      <a:moveTo>
                        <a:pt x="124" y="96"/>
                      </a:moveTo>
                      <a:cubicBezTo>
                        <a:pt x="124" y="111"/>
                        <a:pt x="111" y="123"/>
                        <a:pt x="96" y="123"/>
                      </a:cubicBezTo>
                      <a:cubicBezTo>
                        <a:pt x="91" y="123"/>
                        <a:pt x="86" y="128"/>
                        <a:pt x="86" y="133"/>
                      </a:cubicBezTo>
                      <a:lnTo>
                        <a:pt x="86" y="230"/>
                      </a:lnTo>
                      <a:lnTo>
                        <a:pt x="52" y="230"/>
                      </a:lnTo>
                      <a:lnTo>
                        <a:pt x="52" y="133"/>
                      </a:lnTo>
                      <a:cubicBezTo>
                        <a:pt x="52" y="128"/>
                        <a:pt x="47" y="123"/>
                        <a:pt x="42" y="123"/>
                      </a:cubicBezTo>
                      <a:cubicBezTo>
                        <a:pt x="27" y="123"/>
                        <a:pt x="15" y="111"/>
                        <a:pt x="15" y="96"/>
                      </a:cubicBezTo>
                      <a:lnTo>
                        <a:pt x="15" y="17"/>
                      </a:lnTo>
                      <a:lnTo>
                        <a:pt x="121" y="17"/>
                      </a:lnTo>
                      <a:lnTo>
                        <a:pt x="121" y="96"/>
                      </a:lnTo>
                      <a:lnTo>
                        <a:pt x="124"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4" name="Freeform 7"/>
                <p:cNvSpPr>
                  <a:spLocks noChangeArrowheads="1"/>
                </p:cNvSpPr>
                <p:nvPr/>
              </p:nvSpPr>
              <p:spPr bwMode="auto">
                <a:xfrm>
                  <a:off x="-189920" y="1442317"/>
                  <a:ext cx="38100" cy="38100"/>
                </a:xfrm>
                <a:custGeom>
                  <a:avLst/>
                  <a:gdLst>
                    <a:gd name="T0" fmla="*/ 37737 w 105"/>
                    <a:gd name="T1" fmla="*/ 18516 h 107"/>
                    <a:gd name="T2" fmla="*/ 18869 w 105"/>
                    <a:gd name="T3" fmla="*/ 0 h 107"/>
                    <a:gd name="T4" fmla="*/ 0 w 105"/>
                    <a:gd name="T5" fmla="*/ 18516 h 107"/>
                    <a:gd name="T6" fmla="*/ 18869 w 105"/>
                    <a:gd name="T7" fmla="*/ 37032 h 107"/>
                    <a:gd name="T8" fmla="*/ 37737 w 105"/>
                    <a:gd name="T9" fmla="*/ 18516 h 107"/>
                    <a:gd name="T10" fmla="*/ 6169 w 105"/>
                    <a:gd name="T11" fmla="*/ 18516 h 107"/>
                    <a:gd name="T12" fmla="*/ 18869 w 105"/>
                    <a:gd name="T13" fmla="*/ 6409 h 107"/>
                    <a:gd name="T14" fmla="*/ 31206 w 105"/>
                    <a:gd name="T15" fmla="*/ 18516 h 107"/>
                    <a:gd name="T16" fmla="*/ 18869 w 105"/>
                    <a:gd name="T17" fmla="*/ 30979 h 107"/>
                    <a:gd name="T18" fmla="*/ 6169 w 105"/>
                    <a:gd name="T19" fmla="*/ 18516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7">
                      <a:moveTo>
                        <a:pt x="104" y="52"/>
                      </a:moveTo>
                      <a:cubicBezTo>
                        <a:pt x="104" y="23"/>
                        <a:pt x="79" y="0"/>
                        <a:pt x="52" y="0"/>
                      </a:cubicBezTo>
                      <a:cubicBezTo>
                        <a:pt x="22" y="0"/>
                        <a:pt x="0" y="25"/>
                        <a:pt x="0" y="52"/>
                      </a:cubicBezTo>
                      <a:cubicBezTo>
                        <a:pt x="0" y="79"/>
                        <a:pt x="24" y="104"/>
                        <a:pt x="52" y="104"/>
                      </a:cubicBezTo>
                      <a:cubicBezTo>
                        <a:pt x="81" y="106"/>
                        <a:pt x="104" y="82"/>
                        <a:pt x="104" y="52"/>
                      </a:cubicBezTo>
                      <a:close/>
                      <a:moveTo>
                        <a:pt x="17" y="52"/>
                      </a:moveTo>
                      <a:cubicBezTo>
                        <a:pt x="17" y="32"/>
                        <a:pt x="33" y="18"/>
                        <a:pt x="52" y="18"/>
                      </a:cubicBezTo>
                      <a:cubicBezTo>
                        <a:pt x="72" y="18"/>
                        <a:pt x="86" y="32"/>
                        <a:pt x="86" y="52"/>
                      </a:cubicBezTo>
                      <a:cubicBezTo>
                        <a:pt x="86" y="72"/>
                        <a:pt x="71" y="87"/>
                        <a:pt x="52" y="87"/>
                      </a:cubicBezTo>
                      <a:cubicBezTo>
                        <a:pt x="32" y="89"/>
                        <a:pt x="17" y="72"/>
                        <a:pt x="17"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5" name="Freeform 8"/>
                <p:cNvSpPr>
                  <a:spLocks noChangeArrowheads="1"/>
                </p:cNvSpPr>
                <p:nvPr/>
              </p:nvSpPr>
              <p:spPr bwMode="auto">
                <a:xfrm>
                  <a:off x="-107370" y="148676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092 h 248"/>
                    <a:gd name="T30" fmla="*/ 32379 w 144"/>
                    <a:gd name="T31" fmla="*/ 47676 h 248"/>
                    <a:gd name="T32" fmla="*/ 32379 w 144"/>
                    <a:gd name="T33" fmla="*/ 82448 h 248"/>
                    <a:gd name="T34" fmla="*/ 19646 w 144"/>
                    <a:gd name="T35" fmla="*/ 82448 h 248"/>
                    <a:gd name="T36" fmla="*/ 19646 w 144"/>
                    <a:gd name="T37" fmla="*/ 47676 h 248"/>
                    <a:gd name="T38" fmla="*/ 16371 w 144"/>
                    <a:gd name="T39" fmla="*/ 44092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8"/>
                        <a:pt x="141" y="99"/>
                      </a:cubicBezTo>
                      <a:lnTo>
                        <a:pt x="141" y="10"/>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6" name="Freeform 9"/>
                <p:cNvSpPr>
                  <a:spLocks noChangeArrowheads="1"/>
                </p:cNvSpPr>
                <p:nvPr/>
              </p:nvSpPr>
              <p:spPr bwMode="auto">
                <a:xfrm>
                  <a:off x="-99432" y="1442317"/>
                  <a:ext cx="38100" cy="38100"/>
                </a:xfrm>
                <a:custGeom>
                  <a:avLst/>
                  <a:gdLst>
                    <a:gd name="T0" fmla="*/ 37737 w 105"/>
                    <a:gd name="T1" fmla="*/ 18516 h 107"/>
                    <a:gd name="T2" fmla="*/ 18869 w 105"/>
                    <a:gd name="T3" fmla="*/ 0 h 107"/>
                    <a:gd name="T4" fmla="*/ 0 w 105"/>
                    <a:gd name="T5" fmla="*/ 18516 h 107"/>
                    <a:gd name="T6" fmla="*/ 18869 w 105"/>
                    <a:gd name="T7" fmla="*/ 37032 h 107"/>
                    <a:gd name="T8" fmla="*/ 37737 w 105"/>
                    <a:gd name="T9" fmla="*/ 18516 h 107"/>
                    <a:gd name="T10" fmla="*/ 5443 w 105"/>
                    <a:gd name="T11" fmla="*/ 18516 h 107"/>
                    <a:gd name="T12" fmla="*/ 18143 w 105"/>
                    <a:gd name="T13" fmla="*/ 6409 h 107"/>
                    <a:gd name="T14" fmla="*/ 30480 w 105"/>
                    <a:gd name="T15" fmla="*/ 18516 h 107"/>
                    <a:gd name="T16" fmla="*/ 18143 w 105"/>
                    <a:gd name="T17" fmla="*/ 30979 h 107"/>
                    <a:gd name="T18" fmla="*/ 5443 w 105"/>
                    <a:gd name="T19" fmla="*/ 18516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7">
                      <a:moveTo>
                        <a:pt x="104" y="52"/>
                      </a:moveTo>
                      <a:cubicBezTo>
                        <a:pt x="104" y="23"/>
                        <a:pt x="79" y="0"/>
                        <a:pt x="52" y="0"/>
                      </a:cubicBezTo>
                      <a:cubicBezTo>
                        <a:pt x="23" y="0"/>
                        <a:pt x="0" y="25"/>
                        <a:pt x="0" y="52"/>
                      </a:cubicBezTo>
                      <a:cubicBezTo>
                        <a:pt x="0" y="79"/>
                        <a:pt x="25" y="104"/>
                        <a:pt x="52" y="104"/>
                      </a:cubicBezTo>
                      <a:cubicBezTo>
                        <a:pt x="79" y="106"/>
                        <a:pt x="104" y="82"/>
                        <a:pt x="104" y="52"/>
                      </a:cubicBezTo>
                      <a:close/>
                      <a:moveTo>
                        <a:pt x="15" y="52"/>
                      </a:moveTo>
                      <a:cubicBezTo>
                        <a:pt x="15" y="32"/>
                        <a:pt x="31" y="18"/>
                        <a:pt x="50" y="18"/>
                      </a:cubicBezTo>
                      <a:cubicBezTo>
                        <a:pt x="70" y="18"/>
                        <a:pt x="84" y="32"/>
                        <a:pt x="84" y="52"/>
                      </a:cubicBezTo>
                      <a:cubicBezTo>
                        <a:pt x="84" y="72"/>
                        <a:pt x="69" y="87"/>
                        <a:pt x="50" y="87"/>
                      </a:cubicBezTo>
                      <a:cubicBezTo>
                        <a:pt x="30" y="89"/>
                        <a:pt x="15" y="72"/>
                        <a:pt x="15" y="52"/>
                      </a:cubicBez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7" name="Freeform 10"/>
                <p:cNvSpPr>
                  <a:spLocks noChangeArrowheads="1"/>
                </p:cNvSpPr>
                <p:nvPr/>
              </p:nvSpPr>
              <p:spPr bwMode="auto">
                <a:xfrm>
                  <a:off x="-18470" y="148676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092 h 248"/>
                    <a:gd name="T30" fmla="*/ 32379 w 144"/>
                    <a:gd name="T31" fmla="*/ 47676 h 248"/>
                    <a:gd name="T32" fmla="*/ 32379 w 144"/>
                    <a:gd name="T33" fmla="*/ 82448 h 248"/>
                    <a:gd name="T34" fmla="*/ 19646 w 144"/>
                    <a:gd name="T35" fmla="*/ 82448 h 248"/>
                    <a:gd name="T36" fmla="*/ 19646 w 144"/>
                    <a:gd name="T37" fmla="*/ 47676 h 248"/>
                    <a:gd name="T38" fmla="*/ 16371 w 144"/>
                    <a:gd name="T39" fmla="*/ 44092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8"/>
                        <a:pt x="141" y="99"/>
                      </a:cubicBezTo>
                      <a:lnTo>
                        <a:pt x="141" y="10"/>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8" name="Freeform 11"/>
                <p:cNvSpPr>
                  <a:spLocks noChangeArrowheads="1"/>
                </p:cNvSpPr>
                <p:nvPr/>
              </p:nvSpPr>
              <p:spPr bwMode="auto">
                <a:xfrm>
                  <a:off x="-10532" y="14423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5443 w 105"/>
                    <a:gd name="T11" fmla="*/ 18869 h 105"/>
                    <a:gd name="T12" fmla="*/ 18143 w 105"/>
                    <a:gd name="T13" fmla="*/ 6531 h 105"/>
                    <a:gd name="T14" fmla="*/ 30480 w 105"/>
                    <a:gd name="T15" fmla="*/ 18869 h 105"/>
                    <a:gd name="T16" fmla="*/ 18143 w 105"/>
                    <a:gd name="T17" fmla="*/ 31569 h 105"/>
                    <a:gd name="T18" fmla="*/ 5443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79"/>
                        <a:pt x="25" y="104"/>
                        <a:pt x="52" y="104"/>
                      </a:cubicBezTo>
                      <a:cubicBezTo>
                        <a:pt x="79" y="104"/>
                        <a:pt x="104" y="82"/>
                        <a:pt x="104" y="52"/>
                      </a:cubicBezTo>
                      <a:close/>
                      <a:moveTo>
                        <a:pt x="15" y="52"/>
                      </a:moveTo>
                      <a:cubicBezTo>
                        <a:pt x="15" y="32"/>
                        <a:pt x="31" y="18"/>
                        <a:pt x="50" y="18"/>
                      </a:cubicBezTo>
                      <a:cubicBezTo>
                        <a:pt x="70" y="18"/>
                        <a:pt x="84" y="32"/>
                        <a:pt x="84" y="52"/>
                      </a:cubicBezTo>
                      <a:cubicBezTo>
                        <a:pt x="84" y="72"/>
                        <a:pt x="69" y="87"/>
                        <a:pt x="50" y="87"/>
                      </a:cubicBezTo>
                      <a:cubicBezTo>
                        <a:pt x="32" y="89"/>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19" name="Freeform 12"/>
                <p:cNvSpPr>
                  <a:spLocks noChangeArrowheads="1"/>
                </p:cNvSpPr>
                <p:nvPr/>
              </p:nvSpPr>
              <p:spPr bwMode="auto">
                <a:xfrm>
                  <a:off x="70430" y="1486767"/>
                  <a:ext cx="50800" cy="88900"/>
                </a:xfrm>
                <a:custGeom>
                  <a:avLst/>
                  <a:gdLst>
                    <a:gd name="T0" fmla="*/ 47918 w 141"/>
                    <a:gd name="T1" fmla="*/ 0 h 248"/>
                    <a:gd name="T2" fmla="*/ 3243 w 141"/>
                    <a:gd name="T3" fmla="*/ 0 h 248"/>
                    <a:gd name="T4" fmla="*/ 0 w 141"/>
                    <a:gd name="T5" fmla="*/ 3585 h 248"/>
                    <a:gd name="T6" fmla="*/ 0 w 141"/>
                    <a:gd name="T7" fmla="*/ 35488 h 248"/>
                    <a:gd name="T8" fmla="*/ 12250 w 141"/>
                    <a:gd name="T9" fmla="*/ 50544 h 248"/>
                    <a:gd name="T10" fmla="*/ 12250 w 141"/>
                    <a:gd name="T11" fmla="*/ 84957 h 248"/>
                    <a:gd name="T12" fmla="*/ 15852 w 141"/>
                    <a:gd name="T13" fmla="*/ 88542 h 248"/>
                    <a:gd name="T14" fmla="*/ 34587 w 141"/>
                    <a:gd name="T15" fmla="*/ 88542 h 248"/>
                    <a:gd name="T16" fmla="*/ 38190 w 141"/>
                    <a:gd name="T17" fmla="*/ 84957 h 248"/>
                    <a:gd name="T18" fmla="*/ 38190 w 141"/>
                    <a:gd name="T19" fmla="*/ 50544 h 248"/>
                    <a:gd name="T20" fmla="*/ 50440 w 141"/>
                    <a:gd name="T21" fmla="*/ 35488 h 248"/>
                    <a:gd name="T22" fmla="*/ 50440 w 141"/>
                    <a:gd name="T23" fmla="*/ 3585 h 248"/>
                    <a:gd name="T24" fmla="*/ 47918 w 141"/>
                    <a:gd name="T25" fmla="*/ 0 h 248"/>
                    <a:gd name="T26" fmla="*/ 44315 w 141"/>
                    <a:gd name="T27" fmla="*/ 34413 h 248"/>
                    <a:gd name="T28" fmla="*/ 34587 w 141"/>
                    <a:gd name="T29" fmla="*/ 44092 h 248"/>
                    <a:gd name="T30" fmla="*/ 30984 w 141"/>
                    <a:gd name="T31" fmla="*/ 47676 h 248"/>
                    <a:gd name="T32" fmla="*/ 30984 w 141"/>
                    <a:gd name="T33" fmla="*/ 82448 h 248"/>
                    <a:gd name="T34" fmla="*/ 18374 w 141"/>
                    <a:gd name="T35" fmla="*/ 82448 h 248"/>
                    <a:gd name="T36" fmla="*/ 18374 w 141"/>
                    <a:gd name="T37" fmla="*/ 47676 h 248"/>
                    <a:gd name="T38" fmla="*/ 15132 w 141"/>
                    <a:gd name="T39" fmla="*/ 44092 h 248"/>
                    <a:gd name="T40" fmla="*/ 5044 w 141"/>
                    <a:gd name="T41" fmla="*/ 34413 h 248"/>
                    <a:gd name="T42" fmla="*/ 5044 w 141"/>
                    <a:gd name="T43" fmla="*/ 6094 h 248"/>
                    <a:gd name="T44" fmla="*/ 43594 w 141"/>
                    <a:gd name="T45" fmla="*/ 6094 h 248"/>
                    <a:gd name="T46" fmla="*/ 43594 w 141"/>
                    <a:gd name="T47" fmla="*/ 34413 h 248"/>
                    <a:gd name="T48" fmla="*/ 44315 w 141"/>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8">
                      <a:moveTo>
                        <a:pt x="133" y="0"/>
                      </a:moveTo>
                      <a:lnTo>
                        <a:pt x="9" y="0"/>
                      </a:lnTo>
                      <a:cubicBezTo>
                        <a:pt x="5" y="0"/>
                        <a:pt x="0" y="5"/>
                        <a:pt x="0" y="10"/>
                      </a:cubicBezTo>
                      <a:lnTo>
                        <a:pt x="0" y="99"/>
                      </a:lnTo>
                      <a:cubicBezTo>
                        <a:pt x="0" y="121"/>
                        <a:pt x="14" y="138"/>
                        <a:pt x="34" y="141"/>
                      </a:cubicBezTo>
                      <a:lnTo>
                        <a:pt x="34" y="237"/>
                      </a:lnTo>
                      <a:cubicBezTo>
                        <a:pt x="34" y="242"/>
                        <a:pt x="39" y="247"/>
                        <a:pt x="44" y="247"/>
                      </a:cubicBezTo>
                      <a:lnTo>
                        <a:pt x="96" y="247"/>
                      </a:lnTo>
                      <a:cubicBezTo>
                        <a:pt x="101" y="247"/>
                        <a:pt x="106" y="242"/>
                        <a:pt x="106" y="237"/>
                      </a:cubicBezTo>
                      <a:lnTo>
                        <a:pt x="106" y="141"/>
                      </a:lnTo>
                      <a:cubicBezTo>
                        <a:pt x="126" y="136"/>
                        <a:pt x="140" y="118"/>
                        <a:pt x="140" y="99"/>
                      </a:cubicBezTo>
                      <a:lnTo>
                        <a:pt x="140" y="10"/>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6"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0" name="Freeform 13"/>
                <p:cNvSpPr>
                  <a:spLocks noChangeArrowheads="1"/>
                </p:cNvSpPr>
                <p:nvPr/>
              </p:nvSpPr>
              <p:spPr bwMode="auto">
                <a:xfrm>
                  <a:off x="78368" y="14423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6531 w 105"/>
                    <a:gd name="T11" fmla="*/ 18869 h 105"/>
                    <a:gd name="T12" fmla="*/ 18869 w 105"/>
                    <a:gd name="T13" fmla="*/ 6531 h 105"/>
                    <a:gd name="T14" fmla="*/ 31569 w 105"/>
                    <a:gd name="T15" fmla="*/ 18869 h 105"/>
                    <a:gd name="T16" fmla="*/ 18869 w 105"/>
                    <a:gd name="T17" fmla="*/ 31569 h 105"/>
                    <a:gd name="T18" fmla="*/ 6531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79"/>
                        <a:pt x="25" y="104"/>
                        <a:pt x="52" y="104"/>
                      </a:cubicBezTo>
                      <a:cubicBezTo>
                        <a:pt x="79" y="104"/>
                        <a:pt x="104" y="82"/>
                        <a:pt x="104" y="52"/>
                      </a:cubicBezTo>
                      <a:close/>
                      <a:moveTo>
                        <a:pt x="18" y="52"/>
                      </a:moveTo>
                      <a:cubicBezTo>
                        <a:pt x="18" y="32"/>
                        <a:pt x="32" y="18"/>
                        <a:pt x="52" y="18"/>
                      </a:cubicBezTo>
                      <a:cubicBezTo>
                        <a:pt x="72" y="18"/>
                        <a:pt x="87" y="32"/>
                        <a:pt x="87" y="52"/>
                      </a:cubicBezTo>
                      <a:cubicBezTo>
                        <a:pt x="87" y="72"/>
                        <a:pt x="72" y="87"/>
                        <a:pt x="52" y="87"/>
                      </a:cubicBezTo>
                      <a:cubicBezTo>
                        <a:pt x="32" y="89"/>
                        <a:pt x="18" y="72"/>
                        <a:pt x="18"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1" name="Freeform 14"/>
                <p:cNvSpPr>
                  <a:spLocks noChangeArrowheads="1"/>
                </p:cNvSpPr>
                <p:nvPr/>
              </p:nvSpPr>
              <p:spPr bwMode="auto">
                <a:xfrm>
                  <a:off x="159330" y="1486767"/>
                  <a:ext cx="50800" cy="88900"/>
                </a:xfrm>
                <a:custGeom>
                  <a:avLst/>
                  <a:gdLst>
                    <a:gd name="T0" fmla="*/ 47918 w 141"/>
                    <a:gd name="T1" fmla="*/ 0 h 248"/>
                    <a:gd name="T2" fmla="*/ 3243 w 141"/>
                    <a:gd name="T3" fmla="*/ 0 h 248"/>
                    <a:gd name="T4" fmla="*/ 0 w 141"/>
                    <a:gd name="T5" fmla="*/ 3585 h 248"/>
                    <a:gd name="T6" fmla="*/ 0 w 141"/>
                    <a:gd name="T7" fmla="*/ 35488 h 248"/>
                    <a:gd name="T8" fmla="*/ 12250 w 141"/>
                    <a:gd name="T9" fmla="*/ 50544 h 248"/>
                    <a:gd name="T10" fmla="*/ 12250 w 141"/>
                    <a:gd name="T11" fmla="*/ 84957 h 248"/>
                    <a:gd name="T12" fmla="*/ 15852 w 141"/>
                    <a:gd name="T13" fmla="*/ 88542 h 248"/>
                    <a:gd name="T14" fmla="*/ 34587 w 141"/>
                    <a:gd name="T15" fmla="*/ 88542 h 248"/>
                    <a:gd name="T16" fmla="*/ 38190 w 141"/>
                    <a:gd name="T17" fmla="*/ 84957 h 248"/>
                    <a:gd name="T18" fmla="*/ 38190 w 141"/>
                    <a:gd name="T19" fmla="*/ 50544 h 248"/>
                    <a:gd name="T20" fmla="*/ 50440 w 141"/>
                    <a:gd name="T21" fmla="*/ 35488 h 248"/>
                    <a:gd name="T22" fmla="*/ 50440 w 141"/>
                    <a:gd name="T23" fmla="*/ 3585 h 248"/>
                    <a:gd name="T24" fmla="*/ 47918 w 141"/>
                    <a:gd name="T25" fmla="*/ 0 h 248"/>
                    <a:gd name="T26" fmla="*/ 44315 w 141"/>
                    <a:gd name="T27" fmla="*/ 34413 h 248"/>
                    <a:gd name="T28" fmla="*/ 34587 w 141"/>
                    <a:gd name="T29" fmla="*/ 44092 h 248"/>
                    <a:gd name="T30" fmla="*/ 30984 w 141"/>
                    <a:gd name="T31" fmla="*/ 47676 h 248"/>
                    <a:gd name="T32" fmla="*/ 30984 w 141"/>
                    <a:gd name="T33" fmla="*/ 82448 h 248"/>
                    <a:gd name="T34" fmla="*/ 18374 w 141"/>
                    <a:gd name="T35" fmla="*/ 82448 h 248"/>
                    <a:gd name="T36" fmla="*/ 18374 w 141"/>
                    <a:gd name="T37" fmla="*/ 47676 h 248"/>
                    <a:gd name="T38" fmla="*/ 15132 w 141"/>
                    <a:gd name="T39" fmla="*/ 44092 h 248"/>
                    <a:gd name="T40" fmla="*/ 5044 w 141"/>
                    <a:gd name="T41" fmla="*/ 34413 h 248"/>
                    <a:gd name="T42" fmla="*/ 5044 w 141"/>
                    <a:gd name="T43" fmla="*/ 6094 h 248"/>
                    <a:gd name="T44" fmla="*/ 43594 w 141"/>
                    <a:gd name="T45" fmla="*/ 6094 h 248"/>
                    <a:gd name="T46" fmla="*/ 43594 w 141"/>
                    <a:gd name="T47" fmla="*/ 34413 h 248"/>
                    <a:gd name="T48" fmla="*/ 44315 w 141"/>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8">
                      <a:moveTo>
                        <a:pt x="133" y="0"/>
                      </a:moveTo>
                      <a:lnTo>
                        <a:pt x="9" y="0"/>
                      </a:lnTo>
                      <a:cubicBezTo>
                        <a:pt x="5" y="0"/>
                        <a:pt x="0" y="5"/>
                        <a:pt x="0" y="10"/>
                      </a:cubicBezTo>
                      <a:lnTo>
                        <a:pt x="0" y="99"/>
                      </a:lnTo>
                      <a:cubicBezTo>
                        <a:pt x="0" y="121"/>
                        <a:pt x="14" y="138"/>
                        <a:pt x="34" y="141"/>
                      </a:cubicBezTo>
                      <a:lnTo>
                        <a:pt x="34" y="237"/>
                      </a:lnTo>
                      <a:cubicBezTo>
                        <a:pt x="34" y="242"/>
                        <a:pt x="39" y="247"/>
                        <a:pt x="44" y="247"/>
                      </a:cubicBezTo>
                      <a:lnTo>
                        <a:pt x="96" y="247"/>
                      </a:lnTo>
                      <a:cubicBezTo>
                        <a:pt x="101" y="247"/>
                        <a:pt x="106" y="242"/>
                        <a:pt x="106" y="237"/>
                      </a:cubicBezTo>
                      <a:lnTo>
                        <a:pt x="106" y="141"/>
                      </a:lnTo>
                      <a:cubicBezTo>
                        <a:pt x="126" y="136"/>
                        <a:pt x="140" y="118"/>
                        <a:pt x="140" y="99"/>
                      </a:cubicBezTo>
                      <a:lnTo>
                        <a:pt x="140" y="10"/>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7"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2" name="Freeform 15"/>
                <p:cNvSpPr>
                  <a:spLocks noChangeArrowheads="1"/>
                </p:cNvSpPr>
                <p:nvPr/>
              </p:nvSpPr>
              <p:spPr bwMode="auto">
                <a:xfrm>
                  <a:off x="167268" y="14423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6531 w 105"/>
                    <a:gd name="T11" fmla="*/ 18869 h 105"/>
                    <a:gd name="T12" fmla="*/ 18869 w 105"/>
                    <a:gd name="T13" fmla="*/ 6531 h 105"/>
                    <a:gd name="T14" fmla="*/ 31569 w 105"/>
                    <a:gd name="T15" fmla="*/ 18869 h 105"/>
                    <a:gd name="T16" fmla="*/ 18869 w 105"/>
                    <a:gd name="T17" fmla="*/ 31569 h 105"/>
                    <a:gd name="T18" fmla="*/ 6531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79"/>
                        <a:pt x="25" y="104"/>
                        <a:pt x="52" y="104"/>
                      </a:cubicBezTo>
                      <a:cubicBezTo>
                        <a:pt x="79" y="104"/>
                        <a:pt x="104" y="82"/>
                        <a:pt x="104" y="52"/>
                      </a:cubicBezTo>
                      <a:close/>
                      <a:moveTo>
                        <a:pt x="18" y="52"/>
                      </a:moveTo>
                      <a:cubicBezTo>
                        <a:pt x="18" y="32"/>
                        <a:pt x="32" y="18"/>
                        <a:pt x="52" y="18"/>
                      </a:cubicBezTo>
                      <a:cubicBezTo>
                        <a:pt x="72" y="18"/>
                        <a:pt x="87" y="32"/>
                        <a:pt x="87" y="52"/>
                      </a:cubicBezTo>
                      <a:cubicBezTo>
                        <a:pt x="87" y="72"/>
                        <a:pt x="72" y="87"/>
                        <a:pt x="52" y="87"/>
                      </a:cubicBezTo>
                      <a:cubicBezTo>
                        <a:pt x="32" y="87"/>
                        <a:pt x="18" y="72"/>
                        <a:pt x="18"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3" name="Freeform 16"/>
                <p:cNvSpPr>
                  <a:spLocks noChangeArrowheads="1"/>
                </p:cNvSpPr>
                <p:nvPr/>
              </p:nvSpPr>
              <p:spPr bwMode="auto">
                <a:xfrm>
                  <a:off x="248230" y="1486767"/>
                  <a:ext cx="50800" cy="85725"/>
                </a:xfrm>
                <a:custGeom>
                  <a:avLst/>
                  <a:gdLst>
                    <a:gd name="T0" fmla="*/ 19735 w 139"/>
                    <a:gd name="T1" fmla="*/ 48265 h 238"/>
                    <a:gd name="T2" fmla="*/ 16081 w 139"/>
                    <a:gd name="T3" fmla="*/ 44663 h 238"/>
                    <a:gd name="T4" fmla="*/ 6213 w 139"/>
                    <a:gd name="T5" fmla="*/ 34938 h 238"/>
                    <a:gd name="T6" fmla="*/ 6213 w 139"/>
                    <a:gd name="T7" fmla="*/ 6483 h 238"/>
                    <a:gd name="T8" fmla="*/ 44953 w 139"/>
                    <a:gd name="T9" fmla="*/ 6483 h 238"/>
                    <a:gd name="T10" fmla="*/ 44953 w 139"/>
                    <a:gd name="T11" fmla="*/ 18009 h 238"/>
                    <a:gd name="T12" fmla="*/ 50435 w 139"/>
                    <a:gd name="T13" fmla="*/ 1081 h 238"/>
                    <a:gd name="T14" fmla="*/ 48607 w 139"/>
                    <a:gd name="T15" fmla="*/ 0 h 238"/>
                    <a:gd name="T16" fmla="*/ 3289 w 139"/>
                    <a:gd name="T17" fmla="*/ 0 h 238"/>
                    <a:gd name="T18" fmla="*/ 0 w 139"/>
                    <a:gd name="T19" fmla="*/ 3602 h 238"/>
                    <a:gd name="T20" fmla="*/ 0 w 139"/>
                    <a:gd name="T21" fmla="*/ 35659 h 238"/>
                    <a:gd name="T22" fmla="*/ 12426 w 139"/>
                    <a:gd name="T23" fmla="*/ 50787 h 238"/>
                    <a:gd name="T24" fmla="*/ 12426 w 139"/>
                    <a:gd name="T25" fmla="*/ 85365 h 238"/>
                    <a:gd name="T26" fmla="*/ 18639 w 139"/>
                    <a:gd name="T27" fmla="*/ 74919 h 238"/>
                    <a:gd name="T28" fmla="*/ 18639 w 139"/>
                    <a:gd name="T29" fmla="*/ 48265 h 238"/>
                    <a:gd name="T30" fmla="*/ 19735 w 139"/>
                    <a:gd name="T31" fmla="*/ 48265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238">
                      <a:moveTo>
                        <a:pt x="54" y="134"/>
                      </a:moveTo>
                      <a:cubicBezTo>
                        <a:pt x="54" y="129"/>
                        <a:pt x="49" y="124"/>
                        <a:pt x="44" y="124"/>
                      </a:cubicBezTo>
                      <a:cubicBezTo>
                        <a:pt x="29" y="124"/>
                        <a:pt x="17" y="111"/>
                        <a:pt x="17" y="97"/>
                      </a:cubicBezTo>
                      <a:lnTo>
                        <a:pt x="17" y="18"/>
                      </a:lnTo>
                      <a:lnTo>
                        <a:pt x="123" y="18"/>
                      </a:lnTo>
                      <a:lnTo>
                        <a:pt x="123" y="50"/>
                      </a:lnTo>
                      <a:cubicBezTo>
                        <a:pt x="128" y="35"/>
                        <a:pt x="133" y="18"/>
                        <a:pt x="138" y="3"/>
                      </a:cubicBezTo>
                      <a:cubicBezTo>
                        <a:pt x="135" y="3"/>
                        <a:pt x="135" y="0"/>
                        <a:pt x="133" y="0"/>
                      </a:cubicBezTo>
                      <a:lnTo>
                        <a:pt x="9" y="0"/>
                      </a:lnTo>
                      <a:cubicBezTo>
                        <a:pt x="5" y="0"/>
                        <a:pt x="0" y="5"/>
                        <a:pt x="0" y="10"/>
                      </a:cubicBezTo>
                      <a:lnTo>
                        <a:pt x="0" y="99"/>
                      </a:lnTo>
                      <a:cubicBezTo>
                        <a:pt x="0" y="121"/>
                        <a:pt x="14" y="139"/>
                        <a:pt x="34" y="141"/>
                      </a:cubicBezTo>
                      <a:lnTo>
                        <a:pt x="34" y="237"/>
                      </a:lnTo>
                      <a:cubicBezTo>
                        <a:pt x="39" y="228"/>
                        <a:pt x="47" y="218"/>
                        <a:pt x="51" y="208"/>
                      </a:cubicBezTo>
                      <a:lnTo>
                        <a:pt x="51" y="134"/>
                      </a:lnTo>
                      <a:lnTo>
                        <a:pt x="54" y="134"/>
                      </a:lnTo>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4" name="Freeform 17"/>
                <p:cNvSpPr>
                  <a:spLocks noChangeArrowheads="1"/>
                </p:cNvSpPr>
                <p:nvPr/>
              </p:nvSpPr>
              <p:spPr bwMode="auto">
                <a:xfrm>
                  <a:off x="256168" y="1443904"/>
                  <a:ext cx="38100" cy="38100"/>
                </a:xfrm>
                <a:custGeom>
                  <a:avLst/>
                  <a:gdLst>
                    <a:gd name="T0" fmla="*/ 18869 w 105"/>
                    <a:gd name="T1" fmla="*/ 37734 h 104"/>
                    <a:gd name="T2" fmla="*/ 37737 w 105"/>
                    <a:gd name="T3" fmla="*/ 19050 h 104"/>
                    <a:gd name="T4" fmla="*/ 18869 w 105"/>
                    <a:gd name="T5" fmla="*/ 0 h 104"/>
                    <a:gd name="T6" fmla="*/ 0 w 105"/>
                    <a:gd name="T7" fmla="*/ 19050 h 104"/>
                    <a:gd name="T8" fmla="*/ 18869 w 105"/>
                    <a:gd name="T9" fmla="*/ 37734 h 104"/>
                    <a:gd name="T10" fmla="*/ 18869 w 105"/>
                    <a:gd name="T11" fmla="*/ 5495 h 104"/>
                    <a:gd name="T12" fmla="*/ 31569 w 105"/>
                    <a:gd name="T13" fmla="*/ 17951 h 104"/>
                    <a:gd name="T14" fmla="*/ 18869 w 105"/>
                    <a:gd name="T15" fmla="*/ 30773 h 104"/>
                    <a:gd name="T16" fmla="*/ 6531 w 105"/>
                    <a:gd name="T17" fmla="*/ 17951 h 104"/>
                    <a:gd name="T18" fmla="*/ 18869 w 105"/>
                    <a:gd name="T19" fmla="*/ 5495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4">
                      <a:moveTo>
                        <a:pt x="52" y="103"/>
                      </a:moveTo>
                      <a:cubicBezTo>
                        <a:pt x="82" y="103"/>
                        <a:pt x="104" y="80"/>
                        <a:pt x="104" y="52"/>
                      </a:cubicBezTo>
                      <a:cubicBezTo>
                        <a:pt x="104" y="25"/>
                        <a:pt x="79" y="0"/>
                        <a:pt x="52" y="0"/>
                      </a:cubicBezTo>
                      <a:cubicBezTo>
                        <a:pt x="25" y="0"/>
                        <a:pt x="0" y="25"/>
                        <a:pt x="0" y="52"/>
                      </a:cubicBezTo>
                      <a:cubicBezTo>
                        <a:pt x="0" y="80"/>
                        <a:pt x="25" y="103"/>
                        <a:pt x="52" y="103"/>
                      </a:cubicBezTo>
                      <a:close/>
                      <a:moveTo>
                        <a:pt x="52" y="15"/>
                      </a:moveTo>
                      <a:cubicBezTo>
                        <a:pt x="72" y="15"/>
                        <a:pt x="87" y="29"/>
                        <a:pt x="87" y="49"/>
                      </a:cubicBezTo>
                      <a:cubicBezTo>
                        <a:pt x="87" y="69"/>
                        <a:pt x="72" y="84"/>
                        <a:pt x="52" y="84"/>
                      </a:cubicBezTo>
                      <a:cubicBezTo>
                        <a:pt x="32" y="84"/>
                        <a:pt x="18" y="69"/>
                        <a:pt x="18" y="49"/>
                      </a:cubicBezTo>
                      <a:cubicBezTo>
                        <a:pt x="18" y="29"/>
                        <a:pt x="32" y="15"/>
                        <a:pt x="52" y="15"/>
                      </a:cubicBez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5" name="Freeform 18"/>
                <p:cNvSpPr>
                  <a:spLocks noChangeArrowheads="1"/>
                </p:cNvSpPr>
                <p:nvPr/>
              </p:nvSpPr>
              <p:spPr bwMode="auto">
                <a:xfrm>
                  <a:off x="-153407" y="1659804"/>
                  <a:ext cx="9525" cy="6350"/>
                </a:xfrm>
                <a:custGeom>
                  <a:avLst/>
                  <a:gdLst>
                    <a:gd name="T0" fmla="*/ 5334 w 25"/>
                    <a:gd name="T1" fmla="*/ 0 h 16"/>
                    <a:gd name="T2" fmla="*/ 0 w 25"/>
                    <a:gd name="T3" fmla="*/ 0 h 16"/>
                    <a:gd name="T4" fmla="*/ 9144 w 25"/>
                    <a:gd name="T5" fmla="*/ 5953 h 16"/>
                    <a:gd name="T6" fmla="*/ 9144 w 25"/>
                    <a:gd name="T7" fmla="*/ 2778 h 16"/>
                    <a:gd name="T8" fmla="*/ 5334 w 25"/>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6">
                      <a:moveTo>
                        <a:pt x="14" y="0"/>
                      </a:moveTo>
                      <a:lnTo>
                        <a:pt x="0" y="0"/>
                      </a:lnTo>
                      <a:cubicBezTo>
                        <a:pt x="7" y="5"/>
                        <a:pt x="17" y="10"/>
                        <a:pt x="24" y="15"/>
                      </a:cubicBezTo>
                      <a:lnTo>
                        <a:pt x="24" y="7"/>
                      </a:lnTo>
                      <a:cubicBezTo>
                        <a:pt x="22" y="5"/>
                        <a:pt x="19" y="0"/>
                        <a:pt x="1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6" name="Freeform 19"/>
                <p:cNvSpPr>
                  <a:spLocks noChangeArrowheads="1"/>
                </p:cNvSpPr>
                <p:nvPr/>
              </p:nvSpPr>
              <p:spPr bwMode="auto">
                <a:xfrm>
                  <a:off x="-189920" y="1616942"/>
                  <a:ext cx="38100" cy="38100"/>
                </a:xfrm>
                <a:custGeom>
                  <a:avLst/>
                  <a:gdLst>
                    <a:gd name="T0" fmla="*/ 37737 w 105"/>
                    <a:gd name="T1" fmla="*/ 18869 h 105"/>
                    <a:gd name="T2" fmla="*/ 18869 w 105"/>
                    <a:gd name="T3" fmla="*/ 0 h 105"/>
                    <a:gd name="T4" fmla="*/ 0 w 105"/>
                    <a:gd name="T5" fmla="*/ 17054 h 105"/>
                    <a:gd name="T6" fmla="*/ 7257 w 105"/>
                    <a:gd name="T7" fmla="*/ 23223 h 105"/>
                    <a:gd name="T8" fmla="*/ 6169 w 105"/>
                    <a:gd name="T9" fmla="*/ 19594 h 105"/>
                    <a:gd name="T10" fmla="*/ 18869 w 105"/>
                    <a:gd name="T11" fmla="*/ 7257 h 105"/>
                    <a:gd name="T12" fmla="*/ 31206 w 105"/>
                    <a:gd name="T13" fmla="*/ 19594 h 105"/>
                    <a:gd name="T14" fmla="*/ 18869 w 105"/>
                    <a:gd name="T15" fmla="*/ 32294 h 105"/>
                    <a:gd name="T16" fmla="*/ 17780 w 105"/>
                    <a:gd name="T17" fmla="*/ 32294 h 105"/>
                    <a:gd name="T18" fmla="*/ 25037 w 105"/>
                    <a:gd name="T19" fmla="*/ 37737 h 105"/>
                    <a:gd name="T20" fmla="*/ 37737 w 105"/>
                    <a:gd name="T21" fmla="*/ 18869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5" h="105">
                      <a:moveTo>
                        <a:pt x="104" y="52"/>
                      </a:moveTo>
                      <a:cubicBezTo>
                        <a:pt x="104" y="22"/>
                        <a:pt x="80" y="0"/>
                        <a:pt x="52" y="0"/>
                      </a:cubicBezTo>
                      <a:cubicBezTo>
                        <a:pt x="25" y="0"/>
                        <a:pt x="2" y="20"/>
                        <a:pt x="0" y="47"/>
                      </a:cubicBezTo>
                      <a:cubicBezTo>
                        <a:pt x="5" y="52"/>
                        <a:pt x="12" y="57"/>
                        <a:pt x="20" y="64"/>
                      </a:cubicBezTo>
                      <a:cubicBezTo>
                        <a:pt x="20" y="62"/>
                        <a:pt x="17" y="57"/>
                        <a:pt x="17" y="54"/>
                      </a:cubicBezTo>
                      <a:cubicBezTo>
                        <a:pt x="17" y="35"/>
                        <a:pt x="33" y="20"/>
                        <a:pt x="52" y="20"/>
                      </a:cubicBezTo>
                      <a:cubicBezTo>
                        <a:pt x="72" y="20"/>
                        <a:pt x="86" y="35"/>
                        <a:pt x="86" y="54"/>
                      </a:cubicBezTo>
                      <a:cubicBezTo>
                        <a:pt x="86" y="74"/>
                        <a:pt x="71" y="89"/>
                        <a:pt x="52" y="89"/>
                      </a:cubicBezTo>
                      <a:cubicBezTo>
                        <a:pt x="49" y="89"/>
                        <a:pt x="49" y="89"/>
                        <a:pt x="49" y="89"/>
                      </a:cubicBezTo>
                      <a:cubicBezTo>
                        <a:pt x="57" y="94"/>
                        <a:pt x="62" y="99"/>
                        <a:pt x="69" y="104"/>
                      </a:cubicBezTo>
                      <a:cubicBezTo>
                        <a:pt x="89" y="94"/>
                        <a:pt x="104" y="74"/>
                        <a:pt x="104"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7" name="Freeform 20"/>
                <p:cNvSpPr>
                  <a:spLocks noChangeArrowheads="1"/>
                </p:cNvSpPr>
                <p:nvPr/>
              </p:nvSpPr>
              <p:spPr bwMode="auto">
                <a:xfrm>
                  <a:off x="-107370" y="1659804"/>
                  <a:ext cx="52388" cy="42863"/>
                </a:xfrm>
                <a:custGeom>
                  <a:avLst/>
                  <a:gdLst>
                    <a:gd name="T0" fmla="*/ 52024 w 144"/>
                    <a:gd name="T1" fmla="*/ 3664 h 117"/>
                    <a:gd name="T2" fmla="*/ 48386 w 144"/>
                    <a:gd name="T3" fmla="*/ 0 h 117"/>
                    <a:gd name="T4" fmla="*/ 3638 w 144"/>
                    <a:gd name="T5" fmla="*/ 0 h 117"/>
                    <a:gd name="T6" fmla="*/ 0 w 144"/>
                    <a:gd name="T7" fmla="*/ 3664 h 117"/>
                    <a:gd name="T8" fmla="*/ 0 w 144"/>
                    <a:gd name="T9" fmla="*/ 26377 h 117"/>
                    <a:gd name="T10" fmla="*/ 6185 w 144"/>
                    <a:gd name="T11" fmla="*/ 28942 h 117"/>
                    <a:gd name="T12" fmla="*/ 6185 w 144"/>
                    <a:gd name="T13" fmla="*/ 6228 h 117"/>
                    <a:gd name="T14" fmla="*/ 45112 w 144"/>
                    <a:gd name="T15" fmla="*/ 6228 h 117"/>
                    <a:gd name="T16" fmla="*/ 45112 w 144"/>
                    <a:gd name="T17" fmla="*/ 35170 h 117"/>
                    <a:gd name="T18" fmla="*/ 43293 w 144"/>
                    <a:gd name="T19" fmla="*/ 40665 h 117"/>
                    <a:gd name="T20" fmla="*/ 49478 w 144"/>
                    <a:gd name="T21" fmla="*/ 42497 h 117"/>
                    <a:gd name="T22" fmla="*/ 51297 w 144"/>
                    <a:gd name="T23" fmla="*/ 35170 h 117"/>
                    <a:gd name="T24" fmla="*/ 51297 w 144"/>
                    <a:gd name="T25" fmla="*/ 3664 h 117"/>
                    <a:gd name="T26" fmla="*/ 52024 w 144"/>
                    <a:gd name="T27" fmla="*/ 3664 h 1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17">
                      <a:moveTo>
                        <a:pt x="143" y="10"/>
                      </a:moveTo>
                      <a:cubicBezTo>
                        <a:pt x="143" y="5"/>
                        <a:pt x="138" y="0"/>
                        <a:pt x="133" y="0"/>
                      </a:cubicBezTo>
                      <a:lnTo>
                        <a:pt x="10" y="0"/>
                      </a:lnTo>
                      <a:cubicBezTo>
                        <a:pt x="5" y="0"/>
                        <a:pt x="0" y="5"/>
                        <a:pt x="0" y="10"/>
                      </a:cubicBezTo>
                      <a:lnTo>
                        <a:pt x="0" y="72"/>
                      </a:lnTo>
                      <a:cubicBezTo>
                        <a:pt x="5" y="74"/>
                        <a:pt x="12" y="77"/>
                        <a:pt x="17" y="79"/>
                      </a:cubicBezTo>
                      <a:lnTo>
                        <a:pt x="17" y="17"/>
                      </a:lnTo>
                      <a:lnTo>
                        <a:pt x="124" y="17"/>
                      </a:lnTo>
                      <a:lnTo>
                        <a:pt x="124" y="96"/>
                      </a:lnTo>
                      <a:cubicBezTo>
                        <a:pt x="124" y="101"/>
                        <a:pt x="121" y="106"/>
                        <a:pt x="119" y="111"/>
                      </a:cubicBezTo>
                      <a:cubicBezTo>
                        <a:pt x="124" y="114"/>
                        <a:pt x="131" y="114"/>
                        <a:pt x="136" y="116"/>
                      </a:cubicBezTo>
                      <a:cubicBezTo>
                        <a:pt x="138" y="111"/>
                        <a:pt x="141" y="104"/>
                        <a:pt x="141" y="96"/>
                      </a:cubicBezTo>
                      <a:lnTo>
                        <a:pt x="141" y="10"/>
                      </a:lnTo>
                      <a:lnTo>
                        <a:pt x="143" y="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8" name="Freeform 21"/>
                <p:cNvSpPr>
                  <a:spLocks noChangeArrowheads="1"/>
                </p:cNvSpPr>
                <p:nvPr/>
              </p:nvSpPr>
              <p:spPr bwMode="auto">
                <a:xfrm>
                  <a:off x="-101020" y="1616942"/>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1206 h 105"/>
                    <a:gd name="T12" fmla="*/ 6169 w 105"/>
                    <a:gd name="T13" fmla="*/ 18869 h 105"/>
                    <a:gd name="T14" fmla="*/ 18869 w 105"/>
                    <a:gd name="T15" fmla="*/ 6169 h 105"/>
                    <a:gd name="T16" fmla="*/ 31206 w 105"/>
                    <a:gd name="T17" fmla="*/ 18869 h 105"/>
                    <a:gd name="T18" fmla="*/ 18869 w 105"/>
                    <a:gd name="T19" fmla="*/ 31206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2" y="0"/>
                        <a:pt x="0" y="25"/>
                        <a:pt x="0" y="52"/>
                      </a:cubicBezTo>
                      <a:cubicBezTo>
                        <a:pt x="0" y="79"/>
                        <a:pt x="25" y="104"/>
                        <a:pt x="52" y="104"/>
                      </a:cubicBezTo>
                      <a:cubicBezTo>
                        <a:pt x="81" y="104"/>
                        <a:pt x="104" y="79"/>
                        <a:pt x="104" y="52"/>
                      </a:cubicBezTo>
                      <a:cubicBezTo>
                        <a:pt x="104" y="25"/>
                        <a:pt x="81" y="0"/>
                        <a:pt x="52" y="0"/>
                      </a:cubicBezTo>
                      <a:close/>
                      <a:moveTo>
                        <a:pt x="52" y="86"/>
                      </a:moveTo>
                      <a:cubicBezTo>
                        <a:pt x="32" y="86"/>
                        <a:pt x="17" y="72"/>
                        <a:pt x="17" y="52"/>
                      </a:cubicBezTo>
                      <a:cubicBezTo>
                        <a:pt x="17" y="32"/>
                        <a:pt x="33" y="17"/>
                        <a:pt x="52" y="17"/>
                      </a:cubicBezTo>
                      <a:cubicBezTo>
                        <a:pt x="72" y="17"/>
                        <a:pt x="86" y="32"/>
                        <a:pt x="86" y="52"/>
                      </a:cubicBezTo>
                      <a:cubicBezTo>
                        <a:pt x="86" y="72"/>
                        <a:pt x="71"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29" name="Freeform 22"/>
                <p:cNvSpPr>
                  <a:spLocks noChangeArrowheads="1"/>
                </p:cNvSpPr>
                <p:nvPr/>
              </p:nvSpPr>
              <p:spPr bwMode="auto">
                <a:xfrm>
                  <a:off x="-18470" y="1659804"/>
                  <a:ext cx="52388" cy="50800"/>
                </a:xfrm>
                <a:custGeom>
                  <a:avLst/>
                  <a:gdLst>
                    <a:gd name="T0" fmla="*/ 52024 w 144"/>
                    <a:gd name="T1" fmla="*/ 35417 h 142"/>
                    <a:gd name="T2" fmla="*/ 52024 w 144"/>
                    <a:gd name="T3" fmla="*/ 3577 h 142"/>
                    <a:gd name="T4" fmla="*/ 48386 w 144"/>
                    <a:gd name="T5" fmla="*/ 0 h 142"/>
                    <a:gd name="T6" fmla="*/ 3638 w 144"/>
                    <a:gd name="T7" fmla="*/ 0 h 142"/>
                    <a:gd name="T8" fmla="*/ 0 w 144"/>
                    <a:gd name="T9" fmla="*/ 3577 h 142"/>
                    <a:gd name="T10" fmla="*/ 0 w 144"/>
                    <a:gd name="T11" fmla="*/ 35417 h 142"/>
                    <a:gd name="T12" fmla="*/ 9095 w 144"/>
                    <a:gd name="T13" fmla="*/ 49369 h 142"/>
                    <a:gd name="T14" fmla="*/ 18918 w 144"/>
                    <a:gd name="T15" fmla="*/ 49369 h 142"/>
                    <a:gd name="T16" fmla="*/ 18918 w 144"/>
                    <a:gd name="T17" fmla="*/ 47580 h 142"/>
                    <a:gd name="T18" fmla="*/ 15280 w 144"/>
                    <a:gd name="T19" fmla="*/ 44003 h 142"/>
                    <a:gd name="T20" fmla="*/ 5457 w 144"/>
                    <a:gd name="T21" fmla="*/ 34344 h 142"/>
                    <a:gd name="T22" fmla="*/ 5457 w 144"/>
                    <a:gd name="T23" fmla="*/ 6082 h 142"/>
                    <a:gd name="T24" fmla="*/ 44020 w 144"/>
                    <a:gd name="T25" fmla="*/ 6082 h 142"/>
                    <a:gd name="T26" fmla="*/ 44020 w 144"/>
                    <a:gd name="T27" fmla="*/ 34344 h 142"/>
                    <a:gd name="T28" fmla="*/ 34198 w 144"/>
                    <a:gd name="T29" fmla="*/ 44003 h 142"/>
                    <a:gd name="T30" fmla="*/ 30560 w 144"/>
                    <a:gd name="T31" fmla="*/ 47580 h 142"/>
                    <a:gd name="T32" fmla="*/ 30560 w 144"/>
                    <a:gd name="T33" fmla="*/ 50442 h 142"/>
                    <a:gd name="T34" fmla="*/ 39655 w 144"/>
                    <a:gd name="T35" fmla="*/ 50442 h 142"/>
                    <a:gd name="T36" fmla="*/ 52024 w 144"/>
                    <a:gd name="T37" fmla="*/ 35417 h 1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42">
                      <a:moveTo>
                        <a:pt x="143" y="99"/>
                      </a:moveTo>
                      <a:lnTo>
                        <a:pt x="143" y="10"/>
                      </a:lnTo>
                      <a:cubicBezTo>
                        <a:pt x="143" y="5"/>
                        <a:pt x="138" y="0"/>
                        <a:pt x="133" y="0"/>
                      </a:cubicBezTo>
                      <a:lnTo>
                        <a:pt x="10" y="0"/>
                      </a:lnTo>
                      <a:cubicBezTo>
                        <a:pt x="5" y="0"/>
                        <a:pt x="0" y="5"/>
                        <a:pt x="0" y="10"/>
                      </a:cubicBezTo>
                      <a:lnTo>
                        <a:pt x="0" y="99"/>
                      </a:lnTo>
                      <a:cubicBezTo>
                        <a:pt x="0" y="116"/>
                        <a:pt x="10" y="131"/>
                        <a:pt x="25" y="138"/>
                      </a:cubicBezTo>
                      <a:cubicBezTo>
                        <a:pt x="35" y="138"/>
                        <a:pt x="42" y="138"/>
                        <a:pt x="52" y="138"/>
                      </a:cubicBezTo>
                      <a:lnTo>
                        <a:pt x="52" y="133"/>
                      </a:lnTo>
                      <a:cubicBezTo>
                        <a:pt x="52" y="128"/>
                        <a:pt x="47" y="123"/>
                        <a:pt x="42" y="123"/>
                      </a:cubicBezTo>
                      <a:cubicBezTo>
                        <a:pt x="27" y="123"/>
                        <a:pt x="15" y="111"/>
                        <a:pt x="15" y="96"/>
                      </a:cubicBezTo>
                      <a:lnTo>
                        <a:pt x="15" y="17"/>
                      </a:lnTo>
                      <a:lnTo>
                        <a:pt x="121" y="17"/>
                      </a:lnTo>
                      <a:lnTo>
                        <a:pt x="121" y="96"/>
                      </a:lnTo>
                      <a:cubicBezTo>
                        <a:pt x="121" y="111"/>
                        <a:pt x="109" y="123"/>
                        <a:pt x="94" y="123"/>
                      </a:cubicBezTo>
                      <a:cubicBezTo>
                        <a:pt x="89" y="123"/>
                        <a:pt x="84" y="128"/>
                        <a:pt x="84" y="133"/>
                      </a:cubicBezTo>
                      <a:lnTo>
                        <a:pt x="84" y="141"/>
                      </a:lnTo>
                      <a:cubicBezTo>
                        <a:pt x="91" y="141"/>
                        <a:pt x="101" y="141"/>
                        <a:pt x="109" y="141"/>
                      </a:cubicBezTo>
                      <a:cubicBezTo>
                        <a:pt x="131" y="131"/>
                        <a:pt x="143" y="116"/>
                        <a:pt x="143" y="9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0" name="Freeform 23"/>
                <p:cNvSpPr>
                  <a:spLocks noChangeArrowheads="1"/>
                </p:cNvSpPr>
                <p:nvPr/>
              </p:nvSpPr>
              <p:spPr bwMode="auto">
                <a:xfrm>
                  <a:off x="-10532" y="1616942"/>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1206 h 105"/>
                    <a:gd name="T12" fmla="*/ 6531 w 105"/>
                    <a:gd name="T13" fmla="*/ 18869 h 105"/>
                    <a:gd name="T14" fmla="*/ 18869 w 105"/>
                    <a:gd name="T15" fmla="*/ 6169 h 105"/>
                    <a:gd name="T16" fmla="*/ 31569 w 105"/>
                    <a:gd name="T17" fmla="*/ 18869 h 105"/>
                    <a:gd name="T18" fmla="*/ 18869 w 105"/>
                    <a:gd name="T19" fmla="*/ 31206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3" y="0"/>
                        <a:pt x="0" y="25"/>
                        <a:pt x="0" y="52"/>
                      </a:cubicBezTo>
                      <a:cubicBezTo>
                        <a:pt x="0" y="79"/>
                        <a:pt x="25" y="104"/>
                        <a:pt x="52" y="104"/>
                      </a:cubicBezTo>
                      <a:cubicBezTo>
                        <a:pt x="79" y="104"/>
                        <a:pt x="104" y="79"/>
                        <a:pt x="104" y="52"/>
                      </a:cubicBezTo>
                      <a:cubicBezTo>
                        <a:pt x="104" y="25"/>
                        <a:pt x="79" y="0"/>
                        <a:pt x="52" y="0"/>
                      </a:cubicBezTo>
                      <a:close/>
                      <a:moveTo>
                        <a:pt x="52" y="86"/>
                      </a:moveTo>
                      <a:cubicBezTo>
                        <a:pt x="32" y="86"/>
                        <a:pt x="18" y="72"/>
                        <a:pt x="18" y="52"/>
                      </a:cubicBezTo>
                      <a:cubicBezTo>
                        <a:pt x="18" y="32"/>
                        <a:pt x="32" y="17"/>
                        <a:pt x="52" y="17"/>
                      </a:cubicBezTo>
                      <a:cubicBezTo>
                        <a:pt x="72" y="17"/>
                        <a:pt x="87" y="32"/>
                        <a:pt x="87" y="52"/>
                      </a:cubicBezTo>
                      <a:cubicBezTo>
                        <a:pt x="87" y="72"/>
                        <a:pt x="69"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1" name="Freeform 24"/>
                <p:cNvSpPr>
                  <a:spLocks noChangeArrowheads="1"/>
                </p:cNvSpPr>
                <p:nvPr/>
              </p:nvSpPr>
              <p:spPr bwMode="auto">
                <a:xfrm>
                  <a:off x="70430" y="1659804"/>
                  <a:ext cx="52388" cy="44450"/>
                </a:xfrm>
                <a:custGeom>
                  <a:avLst/>
                  <a:gdLst>
                    <a:gd name="T0" fmla="*/ 48386 w 144"/>
                    <a:gd name="T1" fmla="*/ 0 h 122"/>
                    <a:gd name="T2" fmla="*/ 3274 w 144"/>
                    <a:gd name="T3" fmla="*/ 0 h 122"/>
                    <a:gd name="T4" fmla="*/ 0 w 144"/>
                    <a:gd name="T5" fmla="*/ 3643 h 122"/>
                    <a:gd name="T6" fmla="*/ 0 w 144"/>
                    <a:gd name="T7" fmla="*/ 36070 h 122"/>
                    <a:gd name="T8" fmla="*/ 2547 w 144"/>
                    <a:gd name="T9" fmla="*/ 44086 h 122"/>
                    <a:gd name="T10" fmla="*/ 9823 w 144"/>
                    <a:gd name="T11" fmla="*/ 42264 h 122"/>
                    <a:gd name="T12" fmla="*/ 6912 w 144"/>
                    <a:gd name="T13" fmla="*/ 34977 h 122"/>
                    <a:gd name="T14" fmla="*/ 6912 w 144"/>
                    <a:gd name="T15" fmla="*/ 6194 h 122"/>
                    <a:gd name="T16" fmla="*/ 45840 w 144"/>
                    <a:gd name="T17" fmla="*/ 6194 h 122"/>
                    <a:gd name="T18" fmla="*/ 45840 w 144"/>
                    <a:gd name="T19" fmla="*/ 30605 h 122"/>
                    <a:gd name="T20" fmla="*/ 52024 w 144"/>
                    <a:gd name="T21" fmla="*/ 28055 h 122"/>
                    <a:gd name="T22" fmla="*/ 52024 w 144"/>
                    <a:gd name="T23" fmla="*/ 2550 h 122"/>
                    <a:gd name="T24" fmla="*/ 48386 w 144"/>
                    <a:gd name="T25" fmla="*/ 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22">
                      <a:moveTo>
                        <a:pt x="133" y="0"/>
                      </a:moveTo>
                      <a:lnTo>
                        <a:pt x="9" y="0"/>
                      </a:lnTo>
                      <a:cubicBezTo>
                        <a:pt x="5" y="0"/>
                        <a:pt x="0" y="5"/>
                        <a:pt x="0" y="10"/>
                      </a:cubicBezTo>
                      <a:lnTo>
                        <a:pt x="0" y="99"/>
                      </a:lnTo>
                      <a:cubicBezTo>
                        <a:pt x="0" y="106"/>
                        <a:pt x="2" y="116"/>
                        <a:pt x="7" y="121"/>
                      </a:cubicBezTo>
                      <a:cubicBezTo>
                        <a:pt x="14" y="119"/>
                        <a:pt x="19" y="119"/>
                        <a:pt x="27" y="116"/>
                      </a:cubicBezTo>
                      <a:cubicBezTo>
                        <a:pt x="22" y="111"/>
                        <a:pt x="19" y="104"/>
                        <a:pt x="19" y="96"/>
                      </a:cubicBezTo>
                      <a:lnTo>
                        <a:pt x="19" y="17"/>
                      </a:lnTo>
                      <a:lnTo>
                        <a:pt x="126" y="17"/>
                      </a:lnTo>
                      <a:lnTo>
                        <a:pt x="126" y="84"/>
                      </a:lnTo>
                      <a:cubicBezTo>
                        <a:pt x="130" y="82"/>
                        <a:pt x="138" y="79"/>
                        <a:pt x="143" y="77"/>
                      </a:cubicBezTo>
                      <a:lnTo>
                        <a:pt x="143" y="7"/>
                      </a:lnTo>
                      <a:cubicBezTo>
                        <a:pt x="140" y="5"/>
                        <a:pt x="138" y="0"/>
                        <a:pt x="133" y="0"/>
                      </a:cubicBezTo>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2" name="Freeform 25"/>
                <p:cNvSpPr>
                  <a:spLocks noChangeArrowheads="1"/>
                </p:cNvSpPr>
                <p:nvPr/>
              </p:nvSpPr>
              <p:spPr bwMode="auto">
                <a:xfrm>
                  <a:off x="78368" y="1616942"/>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1206 h 105"/>
                    <a:gd name="T12" fmla="*/ 6531 w 105"/>
                    <a:gd name="T13" fmla="*/ 18869 h 105"/>
                    <a:gd name="T14" fmla="*/ 18869 w 105"/>
                    <a:gd name="T15" fmla="*/ 6169 h 105"/>
                    <a:gd name="T16" fmla="*/ 31569 w 105"/>
                    <a:gd name="T17" fmla="*/ 18869 h 105"/>
                    <a:gd name="T18" fmla="*/ 18869 w 105"/>
                    <a:gd name="T19" fmla="*/ 31206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3" y="0"/>
                        <a:pt x="0" y="25"/>
                        <a:pt x="0" y="52"/>
                      </a:cubicBezTo>
                      <a:cubicBezTo>
                        <a:pt x="0" y="79"/>
                        <a:pt x="25" y="104"/>
                        <a:pt x="52" y="104"/>
                      </a:cubicBezTo>
                      <a:cubicBezTo>
                        <a:pt x="79" y="104"/>
                        <a:pt x="104" y="79"/>
                        <a:pt x="104" y="52"/>
                      </a:cubicBezTo>
                      <a:cubicBezTo>
                        <a:pt x="104" y="25"/>
                        <a:pt x="82" y="0"/>
                        <a:pt x="52" y="0"/>
                      </a:cubicBezTo>
                      <a:close/>
                      <a:moveTo>
                        <a:pt x="52" y="86"/>
                      </a:moveTo>
                      <a:cubicBezTo>
                        <a:pt x="32" y="86"/>
                        <a:pt x="18" y="72"/>
                        <a:pt x="18" y="52"/>
                      </a:cubicBezTo>
                      <a:cubicBezTo>
                        <a:pt x="18" y="32"/>
                        <a:pt x="32" y="17"/>
                        <a:pt x="52" y="17"/>
                      </a:cubicBezTo>
                      <a:cubicBezTo>
                        <a:pt x="72" y="17"/>
                        <a:pt x="87" y="32"/>
                        <a:pt x="87" y="52"/>
                      </a:cubicBezTo>
                      <a:cubicBezTo>
                        <a:pt x="87" y="72"/>
                        <a:pt x="72" y="86"/>
                        <a:pt x="52" y="86"/>
                      </a:cubicBez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3" name="Freeform 26"/>
                <p:cNvSpPr>
                  <a:spLocks noChangeArrowheads="1"/>
                </p:cNvSpPr>
                <p:nvPr/>
              </p:nvSpPr>
              <p:spPr bwMode="auto">
                <a:xfrm>
                  <a:off x="160918" y="1659804"/>
                  <a:ext cx="15875" cy="9525"/>
                </a:xfrm>
                <a:custGeom>
                  <a:avLst/>
                  <a:gdLst>
                    <a:gd name="T0" fmla="*/ 0 w 43"/>
                    <a:gd name="T1" fmla="*/ 3402 h 28"/>
                    <a:gd name="T2" fmla="*/ 0 w 43"/>
                    <a:gd name="T3" fmla="*/ 9185 h 28"/>
                    <a:gd name="T4" fmla="*/ 15506 w 43"/>
                    <a:gd name="T5" fmla="*/ 680 h 28"/>
                    <a:gd name="T6" fmla="*/ 3692 w 43"/>
                    <a:gd name="T7" fmla="*/ 680 h 28"/>
                    <a:gd name="T8" fmla="*/ 0 w 43"/>
                    <a:gd name="T9" fmla="*/ 340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8">
                      <a:moveTo>
                        <a:pt x="0" y="10"/>
                      </a:moveTo>
                      <a:lnTo>
                        <a:pt x="0" y="27"/>
                      </a:lnTo>
                      <a:cubicBezTo>
                        <a:pt x="15" y="20"/>
                        <a:pt x="27" y="10"/>
                        <a:pt x="42" y="2"/>
                      </a:cubicBezTo>
                      <a:lnTo>
                        <a:pt x="10" y="2"/>
                      </a:lnTo>
                      <a:cubicBezTo>
                        <a:pt x="3" y="0"/>
                        <a:pt x="0" y="5"/>
                        <a:pt x="0" y="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4" name="Freeform 27"/>
                <p:cNvSpPr>
                  <a:spLocks noChangeArrowheads="1"/>
                </p:cNvSpPr>
                <p:nvPr/>
              </p:nvSpPr>
              <p:spPr bwMode="auto">
                <a:xfrm>
                  <a:off x="167268" y="1616942"/>
                  <a:ext cx="38100" cy="38100"/>
                </a:xfrm>
                <a:custGeom>
                  <a:avLst/>
                  <a:gdLst>
                    <a:gd name="T0" fmla="*/ 18869 w 105"/>
                    <a:gd name="T1" fmla="*/ 0 h 105"/>
                    <a:gd name="T2" fmla="*/ 0 w 105"/>
                    <a:gd name="T3" fmla="*/ 18869 h 105"/>
                    <a:gd name="T4" fmla="*/ 18143 w 105"/>
                    <a:gd name="T5" fmla="*/ 37737 h 105"/>
                    <a:gd name="T6" fmla="*/ 37737 w 105"/>
                    <a:gd name="T7" fmla="*/ 22497 h 105"/>
                    <a:gd name="T8" fmla="*/ 37737 w 105"/>
                    <a:gd name="T9" fmla="*/ 18869 h 105"/>
                    <a:gd name="T10" fmla="*/ 18869 w 105"/>
                    <a:gd name="T11" fmla="*/ 0 h 105"/>
                    <a:gd name="T12" fmla="*/ 18869 w 105"/>
                    <a:gd name="T13" fmla="*/ 31206 h 105"/>
                    <a:gd name="T14" fmla="*/ 6531 w 105"/>
                    <a:gd name="T15" fmla="*/ 18869 h 105"/>
                    <a:gd name="T16" fmla="*/ 18869 w 105"/>
                    <a:gd name="T17" fmla="*/ 6169 h 105"/>
                    <a:gd name="T18" fmla="*/ 31569 w 105"/>
                    <a:gd name="T19" fmla="*/ 18869 h 105"/>
                    <a:gd name="T20" fmla="*/ 18869 w 105"/>
                    <a:gd name="T21" fmla="*/ 31206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5" h="105">
                      <a:moveTo>
                        <a:pt x="52" y="0"/>
                      </a:moveTo>
                      <a:cubicBezTo>
                        <a:pt x="23" y="0"/>
                        <a:pt x="0" y="25"/>
                        <a:pt x="0" y="52"/>
                      </a:cubicBezTo>
                      <a:cubicBezTo>
                        <a:pt x="0" y="79"/>
                        <a:pt x="23" y="101"/>
                        <a:pt x="50" y="104"/>
                      </a:cubicBezTo>
                      <a:cubicBezTo>
                        <a:pt x="70" y="89"/>
                        <a:pt x="87" y="77"/>
                        <a:pt x="104" y="62"/>
                      </a:cubicBezTo>
                      <a:cubicBezTo>
                        <a:pt x="104" y="59"/>
                        <a:pt x="104" y="57"/>
                        <a:pt x="104" y="52"/>
                      </a:cubicBezTo>
                      <a:cubicBezTo>
                        <a:pt x="104" y="22"/>
                        <a:pt x="82" y="0"/>
                        <a:pt x="52" y="0"/>
                      </a:cubicBezTo>
                      <a:close/>
                      <a:moveTo>
                        <a:pt x="52" y="86"/>
                      </a:moveTo>
                      <a:cubicBezTo>
                        <a:pt x="32" y="86"/>
                        <a:pt x="18" y="72"/>
                        <a:pt x="18" y="52"/>
                      </a:cubicBezTo>
                      <a:cubicBezTo>
                        <a:pt x="18" y="32"/>
                        <a:pt x="32" y="17"/>
                        <a:pt x="52" y="17"/>
                      </a:cubicBezTo>
                      <a:cubicBezTo>
                        <a:pt x="72" y="17"/>
                        <a:pt x="87" y="32"/>
                        <a:pt x="87" y="52"/>
                      </a:cubicBezTo>
                      <a:cubicBezTo>
                        <a:pt x="87" y="72"/>
                        <a:pt x="72"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5" name="Freeform 28"/>
                <p:cNvSpPr>
                  <a:spLocks noChangeArrowheads="1"/>
                </p:cNvSpPr>
                <p:nvPr/>
              </p:nvSpPr>
              <p:spPr bwMode="auto">
                <a:xfrm>
                  <a:off x="-283582" y="1320079"/>
                  <a:ext cx="50800" cy="88900"/>
                </a:xfrm>
                <a:custGeom>
                  <a:avLst/>
                  <a:gdLst>
                    <a:gd name="T0" fmla="*/ 11695 w 139"/>
                    <a:gd name="T1" fmla="*/ 50749 h 247"/>
                    <a:gd name="T2" fmla="*/ 11695 w 139"/>
                    <a:gd name="T3" fmla="*/ 85661 h 247"/>
                    <a:gd name="T4" fmla="*/ 15350 w 139"/>
                    <a:gd name="T5" fmla="*/ 88540 h 247"/>
                    <a:gd name="T6" fmla="*/ 34354 w 139"/>
                    <a:gd name="T7" fmla="*/ 88540 h 247"/>
                    <a:gd name="T8" fmla="*/ 38009 w 139"/>
                    <a:gd name="T9" fmla="*/ 85661 h 247"/>
                    <a:gd name="T10" fmla="*/ 38009 w 139"/>
                    <a:gd name="T11" fmla="*/ 50749 h 247"/>
                    <a:gd name="T12" fmla="*/ 50435 w 139"/>
                    <a:gd name="T13" fmla="*/ 35632 h 247"/>
                    <a:gd name="T14" fmla="*/ 50435 w 139"/>
                    <a:gd name="T15" fmla="*/ 3599 h 247"/>
                    <a:gd name="T16" fmla="*/ 46780 w 139"/>
                    <a:gd name="T17" fmla="*/ 0 h 247"/>
                    <a:gd name="T18" fmla="*/ 10964 w 139"/>
                    <a:gd name="T19" fmla="*/ 0 h 247"/>
                    <a:gd name="T20" fmla="*/ 9137 w 139"/>
                    <a:gd name="T21" fmla="*/ 6479 h 247"/>
                    <a:gd name="T22" fmla="*/ 44222 w 139"/>
                    <a:gd name="T23" fmla="*/ 6479 h 247"/>
                    <a:gd name="T24" fmla="*/ 44222 w 139"/>
                    <a:gd name="T25" fmla="*/ 34912 h 247"/>
                    <a:gd name="T26" fmla="*/ 34354 w 139"/>
                    <a:gd name="T27" fmla="*/ 44630 h 247"/>
                    <a:gd name="T28" fmla="*/ 30699 w 139"/>
                    <a:gd name="T29" fmla="*/ 48229 h 247"/>
                    <a:gd name="T30" fmla="*/ 30699 w 139"/>
                    <a:gd name="T31" fmla="*/ 82781 h 247"/>
                    <a:gd name="T32" fmla="*/ 17908 w 139"/>
                    <a:gd name="T33" fmla="*/ 82781 h 247"/>
                    <a:gd name="T34" fmla="*/ 17908 w 139"/>
                    <a:gd name="T35" fmla="*/ 48229 h 247"/>
                    <a:gd name="T36" fmla="*/ 14253 w 139"/>
                    <a:gd name="T37" fmla="*/ 44630 h 247"/>
                    <a:gd name="T38" fmla="*/ 4386 w 139"/>
                    <a:gd name="T39" fmla="*/ 34912 h 247"/>
                    <a:gd name="T40" fmla="*/ 4386 w 139"/>
                    <a:gd name="T41" fmla="*/ 18716 h 247"/>
                    <a:gd name="T42" fmla="*/ 0 w 139"/>
                    <a:gd name="T43" fmla="*/ 41751 h 247"/>
                    <a:gd name="T44" fmla="*/ 11695 w 139"/>
                    <a:gd name="T45" fmla="*/ 50749 h 2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9" h="247">
                      <a:moveTo>
                        <a:pt x="32" y="141"/>
                      </a:moveTo>
                      <a:lnTo>
                        <a:pt x="32" y="238"/>
                      </a:lnTo>
                      <a:cubicBezTo>
                        <a:pt x="32" y="241"/>
                        <a:pt x="37" y="246"/>
                        <a:pt x="42" y="246"/>
                      </a:cubicBezTo>
                      <a:lnTo>
                        <a:pt x="94" y="246"/>
                      </a:lnTo>
                      <a:cubicBezTo>
                        <a:pt x="99" y="246"/>
                        <a:pt x="104" y="241"/>
                        <a:pt x="104" y="238"/>
                      </a:cubicBezTo>
                      <a:lnTo>
                        <a:pt x="104" y="141"/>
                      </a:lnTo>
                      <a:cubicBezTo>
                        <a:pt x="123" y="136"/>
                        <a:pt x="138" y="119"/>
                        <a:pt x="138" y="99"/>
                      </a:cubicBezTo>
                      <a:lnTo>
                        <a:pt x="138" y="10"/>
                      </a:lnTo>
                      <a:cubicBezTo>
                        <a:pt x="138" y="5"/>
                        <a:pt x="133" y="0"/>
                        <a:pt x="128" y="0"/>
                      </a:cubicBezTo>
                      <a:lnTo>
                        <a:pt x="30" y="0"/>
                      </a:lnTo>
                      <a:cubicBezTo>
                        <a:pt x="27" y="5"/>
                        <a:pt x="27" y="13"/>
                        <a:pt x="25" y="18"/>
                      </a:cubicBezTo>
                      <a:lnTo>
                        <a:pt x="121" y="18"/>
                      </a:lnTo>
                      <a:lnTo>
                        <a:pt x="121" y="97"/>
                      </a:lnTo>
                      <a:cubicBezTo>
                        <a:pt x="121" y="112"/>
                        <a:pt x="109" y="124"/>
                        <a:pt x="94" y="124"/>
                      </a:cubicBezTo>
                      <a:cubicBezTo>
                        <a:pt x="89" y="124"/>
                        <a:pt x="84" y="129"/>
                        <a:pt x="84" y="134"/>
                      </a:cubicBezTo>
                      <a:lnTo>
                        <a:pt x="84" y="230"/>
                      </a:lnTo>
                      <a:lnTo>
                        <a:pt x="49" y="230"/>
                      </a:lnTo>
                      <a:lnTo>
                        <a:pt x="49" y="134"/>
                      </a:lnTo>
                      <a:cubicBezTo>
                        <a:pt x="49" y="129"/>
                        <a:pt x="44" y="124"/>
                        <a:pt x="39" y="124"/>
                      </a:cubicBezTo>
                      <a:cubicBezTo>
                        <a:pt x="25" y="124"/>
                        <a:pt x="12" y="112"/>
                        <a:pt x="12" y="97"/>
                      </a:cubicBezTo>
                      <a:lnTo>
                        <a:pt x="12" y="52"/>
                      </a:lnTo>
                      <a:cubicBezTo>
                        <a:pt x="7" y="75"/>
                        <a:pt x="2" y="94"/>
                        <a:pt x="0" y="116"/>
                      </a:cubicBezTo>
                      <a:cubicBezTo>
                        <a:pt x="5" y="129"/>
                        <a:pt x="17" y="139"/>
                        <a:pt x="32" y="14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6" name="Freeform 29"/>
                <p:cNvSpPr>
                  <a:spLocks noChangeArrowheads="1"/>
                </p:cNvSpPr>
                <p:nvPr/>
              </p:nvSpPr>
              <p:spPr bwMode="auto">
                <a:xfrm>
                  <a:off x="-270882" y="1277217"/>
                  <a:ext cx="30162" cy="38100"/>
                </a:xfrm>
                <a:custGeom>
                  <a:avLst/>
                  <a:gdLst>
                    <a:gd name="T0" fmla="*/ 29799 w 83"/>
                    <a:gd name="T1" fmla="*/ 18344 h 108"/>
                    <a:gd name="T2" fmla="*/ 14536 w 83"/>
                    <a:gd name="T3" fmla="*/ 0 h 108"/>
                    <a:gd name="T4" fmla="*/ 11629 w 83"/>
                    <a:gd name="T5" fmla="*/ 6350 h 108"/>
                    <a:gd name="T6" fmla="*/ 23257 w 83"/>
                    <a:gd name="T7" fmla="*/ 18344 h 108"/>
                    <a:gd name="T8" fmla="*/ 10902 w 83"/>
                    <a:gd name="T9" fmla="*/ 30692 h 108"/>
                    <a:gd name="T10" fmla="*/ 2544 w 83"/>
                    <a:gd name="T11" fmla="*/ 27869 h 108"/>
                    <a:gd name="T12" fmla="*/ 0 w 83"/>
                    <a:gd name="T13" fmla="*/ 34219 h 108"/>
                    <a:gd name="T14" fmla="*/ 10902 w 83"/>
                    <a:gd name="T15" fmla="*/ 37747 h 108"/>
                    <a:gd name="T16" fmla="*/ 29799 w 83"/>
                    <a:gd name="T17" fmla="*/ 18344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08">
                      <a:moveTo>
                        <a:pt x="82" y="52"/>
                      </a:moveTo>
                      <a:cubicBezTo>
                        <a:pt x="82" y="28"/>
                        <a:pt x="64" y="5"/>
                        <a:pt x="40" y="0"/>
                      </a:cubicBezTo>
                      <a:cubicBezTo>
                        <a:pt x="37" y="5"/>
                        <a:pt x="35" y="10"/>
                        <a:pt x="32" y="18"/>
                      </a:cubicBezTo>
                      <a:cubicBezTo>
                        <a:pt x="49" y="20"/>
                        <a:pt x="64" y="35"/>
                        <a:pt x="64" y="52"/>
                      </a:cubicBezTo>
                      <a:cubicBezTo>
                        <a:pt x="64" y="72"/>
                        <a:pt x="49" y="87"/>
                        <a:pt x="30" y="87"/>
                      </a:cubicBezTo>
                      <a:cubicBezTo>
                        <a:pt x="20" y="87"/>
                        <a:pt x="12" y="84"/>
                        <a:pt x="7" y="79"/>
                      </a:cubicBezTo>
                      <a:cubicBezTo>
                        <a:pt x="5" y="84"/>
                        <a:pt x="2" y="92"/>
                        <a:pt x="0" y="97"/>
                      </a:cubicBezTo>
                      <a:cubicBezTo>
                        <a:pt x="7" y="102"/>
                        <a:pt x="17" y="107"/>
                        <a:pt x="30" y="107"/>
                      </a:cubicBezTo>
                      <a:cubicBezTo>
                        <a:pt x="59" y="104"/>
                        <a:pt x="82" y="82"/>
                        <a:pt x="82"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7" name="Freeform 30"/>
                <p:cNvSpPr>
                  <a:spLocks noChangeArrowheads="1"/>
                </p:cNvSpPr>
                <p:nvPr/>
              </p:nvSpPr>
              <p:spPr bwMode="auto">
                <a:xfrm>
                  <a:off x="-196270" y="1321667"/>
                  <a:ext cx="50800" cy="88900"/>
                </a:xfrm>
                <a:custGeom>
                  <a:avLst/>
                  <a:gdLst>
                    <a:gd name="T0" fmla="*/ 47580 w 142"/>
                    <a:gd name="T1" fmla="*/ 0 h 247"/>
                    <a:gd name="T2" fmla="*/ 3577 w 142"/>
                    <a:gd name="T3" fmla="*/ 0 h 247"/>
                    <a:gd name="T4" fmla="*/ 0 w 142"/>
                    <a:gd name="T5" fmla="*/ 3599 h 247"/>
                    <a:gd name="T6" fmla="*/ 0 w 142"/>
                    <a:gd name="T7" fmla="*/ 35632 h 247"/>
                    <a:gd name="T8" fmla="*/ 12521 w 142"/>
                    <a:gd name="T9" fmla="*/ 50749 h 247"/>
                    <a:gd name="T10" fmla="*/ 12521 w 142"/>
                    <a:gd name="T11" fmla="*/ 85301 h 247"/>
                    <a:gd name="T12" fmla="*/ 15741 w 142"/>
                    <a:gd name="T13" fmla="*/ 88540 h 247"/>
                    <a:gd name="T14" fmla="*/ 34344 w 142"/>
                    <a:gd name="T15" fmla="*/ 88540 h 247"/>
                    <a:gd name="T16" fmla="*/ 37921 w 142"/>
                    <a:gd name="T17" fmla="*/ 85301 h 247"/>
                    <a:gd name="T18" fmla="*/ 37921 w 142"/>
                    <a:gd name="T19" fmla="*/ 49669 h 247"/>
                    <a:gd name="T20" fmla="*/ 50442 w 142"/>
                    <a:gd name="T21" fmla="*/ 34552 h 247"/>
                    <a:gd name="T22" fmla="*/ 50442 w 142"/>
                    <a:gd name="T23" fmla="*/ 2519 h 247"/>
                    <a:gd name="T24" fmla="*/ 47580 w 142"/>
                    <a:gd name="T25" fmla="*/ 0 h 247"/>
                    <a:gd name="T26" fmla="*/ 44361 w 142"/>
                    <a:gd name="T27" fmla="*/ 34552 h 247"/>
                    <a:gd name="T28" fmla="*/ 34344 w 142"/>
                    <a:gd name="T29" fmla="*/ 44270 h 247"/>
                    <a:gd name="T30" fmla="*/ 30766 w 142"/>
                    <a:gd name="T31" fmla="*/ 47869 h 247"/>
                    <a:gd name="T32" fmla="*/ 30766 w 142"/>
                    <a:gd name="T33" fmla="*/ 82781 h 247"/>
                    <a:gd name="T34" fmla="*/ 18603 w 142"/>
                    <a:gd name="T35" fmla="*/ 82781 h 247"/>
                    <a:gd name="T36" fmla="*/ 18603 w 142"/>
                    <a:gd name="T37" fmla="*/ 47869 h 247"/>
                    <a:gd name="T38" fmla="*/ 15025 w 142"/>
                    <a:gd name="T39" fmla="*/ 44270 h 247"/>
                    <a:gd name="T40" fmla="*/ 5366 w 142"/>
                    <a:gd name="T41" fmla="*/ 34552 h 247"/>
                    <a:gd name="T42" fmla="*/ 5366 w 142"/>
                    <a:gd name="T43" fmla="*/ 6119 h 247"/>
                    <a:gd name="T44" fmla="*/ 43287 w 142"/>
                    <a:gd name="T45" fmla="*/ 6119 h 247"/>
                    <a:gd name="T46" fmla="*/ 43287 w 142"/>
                    <a:gd name="T47" fmla="*/ 34552 h 247"/>
                    <a:gd name="T48" fmla="*/ 44361 w 142"/>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47">
                      <a:moveTo>
                        <a:pt x="133" y="0"/>
                      </a:moveTo>
                      <a:lnTo>
                        <a:pt x="10" y="0"/>
                      </a:lnTo>
                      <a:cubicBezTo>
                        <a:pt x="5" y="0"/>
                        <a:pt x="0" y="5"/>
                        <a:pt x="0" y="10"/>
                      </a:cubicBezTo>
                      <a:lnTo>
                        <a:pt x="0" y="99"/>
                      </a:lnTo>
                      <a:cubicBezTo>
                        <a:pt x="0" y="121"/>
                        <a:pt x="15" y="138"/>
                        <a:pt x="35" y="141"/>
                      </a:cubicBezTo>
                      <a:lnTo>
                        <a:pt x="35" y="237"/>
                      </a:lnTo>
                      <a:cubicBezTo>
                        <a:pt x="35" y="241"/>
                        <a:pt x="40" y="246"/>
                        <a:pt x="44" y="246"/>
                      </a:cubicBezTo>
                      <a:lnTo>
                        <a:pt x="96" y="246"/>
                      </a:lnTo>
                      <a:cubicBezTo>
                        <a:pt x="101" y="246"/>
                        <a:pt x="106" y="241"/>
                        <a:pt x="106" y="237"/>
                      </a:cubicBezTo>
                      <a:lnTo>
                        <a:pt x="106" y="138"/>
                      </a:lnTo>
                      <a:cubicBezTo>
                        <a:pt x="126" y="133"/>
                        <a:pt x="141" y="116"/>
                        <a:pt x="141" y="96"/>
                      </a:cubicBezTo>
                      <a:lnTo>
                        <a:pt x="141" y="7"/>
                      </a:lnTo>
                      <a:cubicBezTo>
                        <a:pt x="141" y="2"/>
                        <a:pt x="138" y="0"/>
                        <a:pt x="133" y="0"/>
                      </a:cubicBezTo>
                      <a:close/>
                      <a:moveTo>
                        <a:pt x="124" y="96"/>
                      </a:moveTo>
                      <a:cubicBezTo>
                        <a:pt x="124" y="111"/>
                        <a:pt x="111" y="123"/>
                        <a:pt x="96" y="123"/>
                      </a:cubicBezTo>
                      <a:cubicBezTo>
                        <a:pt x="91" y="123"/>
                        <a:pt x="86" y="128"/>
                        <a:pt x="86" y="133"/>
                      </a:cubicBezTo>
                      <a:lnTo>
                        <a:pt x="86" y="230"/>
                      </a:lnTo>
                      <a:lnTo>
                        <a:pt x="52" y="230"/>
                      </a:lnTo>
                      <a:lnTo>
                        <a:pt x="52" y="133"/>
                      </a:lnTo>
                      <a:cubicBezTo>
                        <a:pt x="52" y="128"/>
                        <a:pt x="47" y="123"/>
                        <a:pt x="42" y="123"/>
                      </a:cubicBezTo>
                      <a:cubicBezTo>
                        <a:pt x="27" y="123"/>
                        <a:pt x="15" y="111"/>
                        <a:pt x="15" y="96"/>
                      </a:cubicBezTo>
                      <a:lnTo>
                        <a:pt x="15" y="17"/>
                      </a:lnTo>
                      <a:lnTo>
                        <a:pt x="121" y="17"/>
                      </a:lnTo>
                      <a:lnTo>
                        <a:pt x="121" y="96"/>
                      </a:lnTo>
                      <a:lnTo>
                        <a:pt x="124" y="96"/>
                      </a:ln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8" name="Freeform 31"/>
                <p:cNvSpPr>
                  <a:spLocks noChangeArrowheads="1"/>
                </p:cNvSpPr>
                <p:nvPr/>
              </p:nvSpPr>
              <p:spPr bwMode="auto">
                <a:xfrm>
                  <a:off x="-189920" y="1277217"/>
                  <a:ext cx="38100" cy="38100"/>
                </a:xfrm>
                <a:custGeom>
                  <a:avLst/>
                  <a:gdLst>
                    <a:gd name="T0" fmla="*/ 18869 w 105"/>
                    <a:gd name="T1" fmla="*/ 37737 h 105"/>
                    <a:gd name="T2" fmla="*/ 37737 w 105"/>
                    <a:gd name="T3" fmla="*/ 18869 h 105"/>
                    <a:gd name="T4" fmla="*/ 18869 w 105"/>
                    <a:gd name="T5" fmla="*/ 0 h 105"/>
                    <a:gd name="T6" fmla="*/ 0 w 105"/>
                    <a:gd name="T7" fmla="*/ 18869 h 105"/>
                    <a:gd name="T8" fmla="*/ 18869 w 105"/>
                    <a:gd name="T9" fmla="*/ 37737 h 105"/>
                    <a:gd name="T10" fmla="*/ 18869 w 105"/>
                    <a:gd name="T11" fmla="*/ 6531 h 105"/>
                    <a:gd name="T12" fmla="*/ 31206 w 105"/>
                    <a:gd name="T13" fmla="*/ 18869 h 105"/>
                    <a:gd name="T14" fmla="*/ 18869 w 105"/>
                    <a:gd name="T15" fmla="*/ 31569 h 105"/>
                    <a:gd name="T16" fmla="*/ 6169 w 105"/>
                    <a:gd name="T17" fmla="*/ 18869 h 105"/>
                    <a:gd name="T18" fmla="*/ 18869 w 105"/>
                    <a:gd name="T19" fmla="*/ 653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104"/>
                      </a:moveTo>
                      <a:cubicBezTo>
                        <a:pt x="81" y="104"/>
                        <a:pt x="104" y="79"/>
                        <a:pt x="104" y="52"/>
                      </a:cubicBezTo>
                      <a:cubicBezTo>
                        <a:pt x="104" y="23"/>
                        <a:pt x="79" y="0"/>
                        <a:pt x="52" y="0"/>
                      </a:cubicBezTo>
                      <a:cubicBezTo>
                        <a:pt x="22" y="0"/>
                        <a:pt x="0" y="25"/>
                        <a:pt x="0" y="52"/>
                      </a:cubicBezTo>
                      <a:cubicBezTo>
                        <a:pt x="0" y="82"/>
                        <a:pt x="22" y="104"/>
                        <a:pt x="52" y="104"/>
                      </a:cubicBezTo>
                      <a:close/>
                      <a:moveTo>
                        <a:pt x="52" y="18"/>
                      </a:moveTo>
                      <a:cubicBezTo>
                        <a:pt x="71" y="18"/>
                        <a:pt x="86" y="32"/>
                        <a:pt x="86" y="52"/>
                      </a:cubicBezTo>
                      <a:cubicBezTo>
                        <a:pt x="86" y="72"/>
                        <a:pt x="72" y="87"/>
                        <a:pt x="52" y="87"/>
                      </a:cubicBezTo>
                      <a:cubicBezTo>
                        <a:pt x="33" y="87"/>
                        <a:pt x="17" y="72"/>
                        <a:pt x="17" y="52"/>
                      </a:cubicBezTo>
                      <a:cubicBezTo>
                        <a:pt x="17" y="32"/>
                        <a:pt x="32" y="18"/>
                        <a:pt x="52" y="18"/>
                      </a:cubicBez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39" name="Freeform 32"/>
                <p:cNvSpPr>
                  <a:spLocks noChangeArrowheads="1"/>
                </p:cNvSpPr>
                <p:nvPr/>
              </p:nvSpPr>
              <p:spPr bwMode="auto">
                <a:xfrm>
                  <a:off x="-107370" y="1321667"/>
                  <a:ext cx="52388" cy="88900"/>
                </a:xfrm>
                <a:custGeom>
                  <a:avLst/>
                  <a:gdLst>
                    <a:gd name="T0" fmla="*/ 48386 w 144"/>
                    <a:gd name="T1" fmla="*/ 0 h 247"/>
                    <a:gd name="T2" fmla="*/ 3638 w 144"/>
                    <a:gd name="T3" fmla="*/ 0 h 247"/>
                    <a:gd name="T4" fmla="*/ 0 w 144"/>
                    <a:gd name="T5" fmla="*/ 3599 h 247"/>
                    <a:gd name="T6" fmla="*/ 0 w 144"/>
                    <a:gd name="T7" fmla="*/ 35632 h 247"/>
                    <a:gd name="T8" fmla="*/ 12733 w 144"/>
                    <a:gd name="T9" fmla="*/ 50749 h 247"/>
                    <a:gd name="T10" fmla="*/ 12733 w 144"/>
                    <a:gd name="T11" fmla="*/ 85301 h 247"/>
                    <a:gd name="T12" fmla="*/ 16371 w 144"/>
                    <a:gd name="T13" fmla="*/ 88540 h 247"/>
                    <a:gd name="T14" fmla="*/ 34925 w 144"/>
                    <a:gd name="T15" fmla="*/ 88540 h 247"/>
                    <a:gd name="T16" fmla="*/ 38563 w 144"/>
                    <a:gd name="T17" fmla="*/ 85301 h 247"/>
                    <a:gd name="T18" fmla="*/ 38563 w 144"/>
                    <a:gd name="T19" fmla="*/ 49669 h 247"/>
                    <a:gd name="T20" fmla="*/ 51297 w 144"/>
                    <a:gd name="T21" fmla="*/ 34552 h 247"/>
                    <a:gd name="T22" fmla="*/ 51297 w 144"/>
                    <a:gd name="T23" fmla="*/ 2519 h 247"/>
                    <a:gd name="T24" fmla="*/ 48386 w 144"/>
                    <a:gd name="T25" fmla="*/ 0 h 247"/>
                    <a:gd name="T26" fmla="*/ 45840 w 144"/>
                    <a:gd name="T27" fmla="*/ 34552 h 247"/>
                    <a:gd name="T28" fmla="*/ 36017 w 144"/>
                    <a:gd name="T29" fmla="*/ 44270 h 247"/>
                    <a:gd name="T30" fmla="*/ 32379 w 144"/>
                    <a:gd name="T31" fmla="*/ 47869 h 247"/>
                    <a:gd name="T32" fmla="*/ 32379 w 144"/>
                    <a:gd name="T33" fmla="*/ 82781 h 247"/>
                    <a:gd name="T34" fmla="*/ 19646 w 144"/>
                    <a:gd name="T35" fmla="*/ 82781 h 247"/>
                    <a:gd name="T36" fmla="*/ 19646 w 144"/>
                    <a:gd name="T37" fmla="*/ 47869 h 247"/>
                    <a:gd name="T38" fmla="*/ 16371 w 144"/>
                    <a:gd name="T39" fmla="*/ 44270 h 247"/>
                    <a:gd name="T40" fmla="*/ 6185 w 144"/>
                    <a:gd name="T41" fmla="*/ 34552 h 247"/>
                    <a:gd name="T42" fmla="*/ 6185 w 144"/>
                    <a:gd name="T43" fmla="*/ 6119 h 247"/>
                    <a:gd name="T44" fmla="*/ 45112 w 144"/>
                    <a:gd name="T45" fmla="*/ 6119 h 247"/>
                    <a:gd name="T46" fmla="*/ 45112 w 144"/>
                    <a:gd name="T47" fmla="*/ 34552 h 247"/>
                    <a:gd name="T48" fmla="*/ 45840 w 144"/>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7">
                      <a:moveTo>
                        <a:pt x="133" y="0"/>
                      </a:moveTo>
                      <a:lnTo>
                        <a:pt x="10" y="0"/>
                      </a:lnTo>
                      <a:cubicBezTo>
                        <a:pt x="5" y="0"/>
                        <a:pt x="0" y="5"/>
                        <a:pt x="0" y="10"/>
                      </a:cubicBezTo>
                      <a:lnTo>
                        <a:pt x="0" y="99"/>
                      </a:lnTo>
                      <a:cubicBezTo>
                        <a:pt x="0" y="121"/>
                        <a:pt x="15" y="138"/>
                        <a:pt x="35" y="141"/>
                      </a:cubicBezTo>
                      <a:lnTo>
                        <a:pt x="35" y="237"/>
                      </a:lnTo>
                      <a:cubicBezTo>
                        <a:pt x="35" y="241"/>
                        <a:pt x="40" y="246"/>
                        <a:pt x="45" y="246"/>
                      </a:cubicBezTo>
                      <a:lnTo>
                        <a:pt x="96" y="246"/>
                      </a:lnTo>
                      <a:cubicBezTo>
                        <a:pt x="101" y="246"/>
                        <a:pt x="106" y="241"/>
                        <a:pt x="106" y="237"/>
                      </a:cubicBezTo>
                      <a:lnTo>
                        <a:pt x="106" y="138"/>
                      </a:lnTo>
                      <a:cubicBezTo>
                        <a:pt x="126" y="133"/>
                        <a:pt x="141" y="116"/>
                        <a:pt x="141" y="96"/>
                      </a:cubicBezTo>
                      <a:lnTo>
                        <a:pt x="141" y="7"/>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0" name="Freeform 33"/>
                <p:cNvSpPr>
                  <a:spLocks noChangeArrowheads="1"/>
                </p:cNvSpPr>
                <p:nvPr/>
              </p:nvSpPr>
              <p:spPr bwMode="auto">
                <a:xfrm>
                  <a:off x="-99432" y="12772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5443 w 105"/>
                    <a:gd name="T11" fmla="*/ 18869 h 105"/>
                    <a:gd name="T12" fmla="*/ 18143 w 105"/>
                    <a:gd name="T13" fmla="*/ 6531 h 105"/>
                    <a:gd name="T14" fmla="*/ 30480 w 105"/>
                    <a:gd name="T15" fmla="*/ 18869 h 105"/>
                    <a:gd name="T16" fmla="*/ 18143 w 105"/>
                    <a:gd name="T17" fmla="*/ 31569 h 105"/>
                    <a:gd name="T18" fmla="*/ 5443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3" y="0"/>
                        <a:pt x="0" y="25"/>
                        <a:pt x="0" y="52"/>
                      </a:cubicBezTo>
                      <a:cubicBezTo>
                        <a:pt x="0" y="82"/>
                        <a:pt x="25" y="104"/>
                        <a:pt x="52" y="104"/>
                      </a:cubicBezTo>
                      <a:cubicBezTo>
                        <a:pt x="79" y="104"/>
                        <a:pt x="104" y="82"/>
                        <a:pt x="104" y="52"/>
                      </a:cubicBezTo>
                      <a:close/>
                      <a:moveTo>
                        <a:pt x="15" y="52"/>
                      </a:moveTo>
                      <a:cubicBezTo>
                        <a:pt x="15" y="32"/>
                        <a:pt x="31" y="18"/>
                        <a:pt x="50" y="18"/>
                      </a:cubicBezTo>
                      <a:cubicBezTo>
                        <a:pt x="70" y="18"/>
                        <a:pt x="84" y="32"/>
                        <a:pt x="84" y="52"/>
                      </a:cubicBezTo>
                      <a:cubicBezTo>
                        <a:pt x="84" y="72"/>
                        <a:pt x="70" y="87"/>
                        <a:pt x="50" y="87"/>
                      </a:cubicBezTo>
                      <a:cubicBezTo>
                        <a:pt x="31" y="87"/>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1" name="Freeform 34"/>
                <p:cNvSpPr>
                  <a:spLocks noChangeArrowheads="1"/>
                </p:cNvSpPr>
                <p:nvPr/>
              </p:nvSpPr>
              <p:spPr bwMode="auto">
                <a:xfrm>
                  <a:off x="-18470" y="1321667"/>
                  <a:ext cx="52388" cy="88900"/>
                </a:xfrm>
                <a:custGeom>
                  <a:avLst/>
                  <a:gdLst>
                    <a:gd name="T0" fmla="*/ 48386 w 144"/>
                    <a:gd name="T1" fmla="*/ 0 h 247"/>
                    <a:gd name="T2" fmla="*/ 3638 w 144"/>
                    <a:gd name="T3" fmla="*/ 0 h 247"/>
                    <a:gd name="T4" fmla="*/ 0 w 144"/>
                    <a:gd name="T5" fmla="*/ 3599 h 247"/>
                    <a:gd name="T6" fmla="*/ 0 w 144"/>
                    <a:gd name="T7" fmla="*/ 35632 h 247"/>
                    <a:gd name="T8" fmla="*/ 12733 w 144"/>
                    <a:gd name="T9" fmla="*/ 50749 h 247"/>
                    <a:gd name="T10" fmla="*/ 12733 w 144"/>
                    <a:gd name="T11" fmla="*/ 85301 h 247"/>
                    <a:gd name="T12" fmla="*/ 16371 w 144"/>
                    <a:gd name="T13" fmla="*/ 88540 h 247"/>
                    <a:gd name="T14" fmla="*/ 34925 w 144"/>
                    <a:gd name="T15" fmla="*/ 88540 h 247"/>
                    <a:gd name="T16" fmla="*/ 38563 w 144"/>
                    <a:gd name="T17" fmla="*/ 85301 h 247"/>
                    <a:gd name="T18" fmla="*/ 38563 w 144"/>
                    <a:gd name="T19" fmla="*/ 49669 h 247"/>
                    <a:gd name="T20" fmla="*/ 51297 w 144"/>
                    <a:gd name="T21" fmla="*/ 34552 h 247"/>
                    <a:gd name="T22" fmla="*/ 51297 w 144"/>
                    <a:gd name="T23" fmla="*/ 2519 h 247"/>
                    <a:gd name="T24" fmla="*/ 48386 w 144"/>
                    <a:gd name="T25" fmla="*/ 0 h 247"/>
                    <a:gd name="T26" fmla="*/ 45840 w 144"/>
                    <a:gd name="T27" fmla="*/ 34552 h 247"/>
                    <a:gd name="T28" fmla="*/ 36017 w 144"/>
                    <a:gd name="T29" fmla="*/ 44270 h 247"/>
                    <a:gd name="T30" fmla="*/ 32379 w 144"/>
                    <a:gd name="T31" fmla="*/ 47869 h 247"/>
                    <a:gd name="T32" fmla="*/ 32379 w 144"/>
                    <a:gd name="T33" fmla="*/ 82781 h 247"/>
                    <a:gd name="T34" fmla="*/ 19646 w 144"/>
                    <a:gd name="T35" fmla="*/ 82781 h 247"/>
                    <a:gd name="T36" fmla="*/ 19646 w 144"/>
                    <a:gd name="T37" fmla="*/ 47869 h 247"/>
                    <a:gd name="T38" fmla="*/ 16371 w 144"/>
                    <a:gd name="T39" fmla="*/ 44270 h 247"/>
                    <a:gd name="T40" fmla="*/ 6185 w 144"/>
                    <a:gd name="T41" fmla="*/ 34552 h 247"/>
                    <a:gd name="T42" fmla="*/ 6185 w 144"/>
                    <a:gd name="T43" fmla="*/ 6119 h 247"/>
                    <a:gd name="T44" fmla="*/ 45112 w 144"/>
                    <a:gd name="T45" fmla="*/ 6119 h 247"/>
                    <a:gd name="T46" fmla="*/ 45112 w 144"/>
                    <a:gd name="T47" fmla="*/ 34552 h 247"/>
                    <a:gd name="T48" fmla="*/ 45840 w 144"/>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7">
                      <a:moveTo>
                        <a:pt x="133" y="0"/>
                      </a:moveTo>
                      <a:lnTo>
                        <a:pt x="10" y="0"/>
                      </a:lnTo>
                      <a:cubicBezTo>
                        <a:pt x="5" y="0"/>
                        <a:pt x="0" y="5"/>
                        <a:pt x="0" y="10"/>
                      </a:cubicBezTo>
                      <a:lnTo>
                        <a:pt x="0" y="99"/>
                      </a:lnTo>
                      <a:cubicBezTo>
                        <a:pt x="0" y="121"/>
                        <a:pt x="15" y="138"/>
                        <a:pt x="35" y="141"/>
                      </a:cubicBezTo>
                      <a:lnTo>
                        <a:pt x="35" y="237"/>
                      </a:lnTo>
                      <a:cubicBezTo>
                        <a:pt x="35" y="241"/>
                        <a:pt x="40" y="246"/>
                        <a:pt x="45" y="246"/>
                      </a:cubicBezTo>
                      <a:lnTo>
                        <a:pt x="96" y="246"/>
                      </a:lnTo>
                      <a:cubicBezTo>
                        <a:pt x="101" y="246"/>
                        <a:pt x="106" y="241"/>
                        <a:pt x="106" y="237"/>
                      </a:cubicBezTo>
                      <a:lnTo>
                        <a:pt x="106" y="138"/>
                      </a:lnTo>
                      <a:cubicBezTo>
                        <a:pt x="126" y="133"/>
                        <a:pt x="141" y="116"/>
                        <a:pt x="141" y="96"/>
                      </a:cubicBezTo>
                      <a:lnTo>
                        <a:pt x="141" y="7"/>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2" name="Freeform 35"/>
                <p:cNvSpPr>
                  <a:spLocks noChangeArrowheads="1"/>
                </p:cNvSpPr>
                <p:nvPr/>
              </p:nvSpPr>
              <p:spPr bwMode="auto">
                <a:xfrm>
                  <a:off x="-10532" y="12772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5443 w 105"/>
                    <a:gd name="T11" fmla="*/ 18869 h 105"/>
                    <a:gd name="T12" fmla="*/ 18143 w 105"/>
                    <a:gd name="T13" fmla="*/ 6531 h 105"/>
                    <a:gd name="T14" fmla="*/ 30480 w 105"/>
                    <a:gd name="T15" fmla="*/ 18869 h 105"/>
                    <a:gd name="T16" fmla="*/ 18143 w 105"/>
                    <a:gd name="T17" fmla="*/ 31569 h 105"/>
                    <a:gd name="T18" fmla="*/ 5443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82"/>
                        <a:pt x="25" y="104"/>
                        <a:pt x="52" y="104"/>
                      </a:cubicBezTo>
                      <a:cubicBezTo>
                        <a:pt x="79" y="104"/>
                        <a:pt x="104" y="82"/>
                        <a:pt x="104" y="52"/>
                      </a:cubicBezTo>
                      <a:close/>
                      <a:moveTo>
                        <a:pt x="15" y="52"/>
                      </a:moveTo>
                      <a:cubicBezTo>
                        <a:pt x="15" y="32"/>
                        <a:pt x="31" y="18"/>
                        <a:pt x="50" y="18"/>
                      </a:cubicBezTo>
                      <a:cubicBezTo>
                        <a:pt x="70" y="18"/>
                        <a:pt x="84" y="32"/>
                        <a:pt x="84" y="52"/>
                      </a:cubicBezTo>
                      <a:cubicBezTo>
                        <a:pt x="84" y="72"/>
                        <a:pt x="69" y="87"/>
                        <a:pt x="50" y="87"/>
                      </a:cubicBezTo>
                      <a:cubicBezTo>
                        <a:pt x="32" y="87"/>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3" name="Freeform 36"/>
                <p:cNvSpPr>
                  <a:spLocks noChangeArrowheads="1"/>
                </p:cNvSpPr>
                <p:nvPr/>
              </p:nvSpPr>
              <p:spPr bwMode="auto">
                <a:xfrm>
                  <a:off x="70430" y="1321667"/>
                  <a:ext cx="50800" cy="88900"/>
                </a:xfrm>
                <a:custGeom>
                  <a:avLst/>
                  <a:gdLst>
                    <a:gd name="T0" fmla="*/ 47918 w 141"/>
                    <a:gd name="T1" fmla="*/ 0 h 247"/>
                    <a:gd name="T2" fmla="*/ 3243 w 141"/>
                    <a:gd name="T3" fmla="*/ 0 h 247"/>
                    <a:gd name="T4" fmla="*/ 0 w 141"/>
                    <a:gd name="T5" fmla="*/ 3599 h 247"/>
                    <a:gd name="T6" fmla="*/ 0 w 141"/>
                    <a:gd name="T7" fmla="*/ 35632 h 247"/>
                    <a:gd name="T8" fmla="*/ 12250 w 141"/>
                    <a:gd name="T9" fmla="*/ 50749 h 247"/>
                    <a:gd name="T10" fmla="*/ 12250 w 141"/>
                    <a:gd name="T11" fmla="*/ 85301 h 247"/>
                    <a:gd name="T12" fmla="*/ 15852 w 141"/>
                    <a:gd name="T13" fmla="*/ 88540 h 247"/>
                    <a:gd name="T14" fmla="*/ 34587 w 141"/>
                    <a:gd name="T15" fmla="*/ 88540 h 247"/>
                    <a:gd name="T16" fmla="*/ 38190 w 141"/>
                    <a:gd name="T17" fmla="*/ 85301 h 247"/>
                    <a:gd name="T18" fmla="*/ 38190 w 141"/>
                    <a:gd name="T19" fmla="*/ 49669 h 247"/>
                    <a:gd name="T20" fmla="*/ 50440 w 141"/>
                    <a:gd name="T21" fmla="*/ 34552 h 247"/>
                    <a:gd name="T22" fmla="*/ 50440 w 141"/>
                    <a:gd name="T23" fmla="*/ 2519 h 247"/>
                    <a:gd name="T24" fmla="*/ 47918 w 141"/>
                    <a:gd name="T25" fmla="*/ 0 h 247"/>
                    <a:gd name="T26" fmla="*/ 44315 w 141"/>
                    <a:gd name="T27" fmla="*/ 34552 h 247"/>
                    <a:gd name="T28" fmla="*/ 34587 w 141"/>
                    <a:gd name="T29" fmla="*/ 44270 h 247"/>
                    <a:gd name="T30" fmla="*/ 30984 w 141"/>
                    <a:gd name="T31" fmla="*/ 47869 h 247"/>
                    <a:gd name="T32" fmla="*/ 30984 w 141"/>
                    <a:gd name="T33" fmla="*/ 82781 h 247"/>
                    <a:gd name="T34" fmla="*/ 18374 w 141"/>
                    <a:gd name="T35" fmla="*/ 82781 h 247"/>
                    <a:gd name="T36" fmla="*/ 18374 w 141"/>
                    <a:gd name="T37" fmla="*/ 47869 h 247"/>
                    <a:gd name="T38" fmla="*/ 15132 w 141"/>
                    <a:gd name="T39" fmla="*/ 44270 h 247"/>
                    <a:gd name="T40" fmla="*/ 5044 w 141"/>
                    <a:gd name="T41" fmla="*/ 34552 h 247"/>
                    <a:gd name="T42" fmla="*/ 5044 w 141"/>
                    <a:gd name="T43" fmla="*/ 6119 h 247"/>
                    <a:gd name="T44" fmla="*/ 43594 w 141"/>
                    <a:gd name="T45" fmla="*/ 6119 h 247"/>
                    <a:gd name="T46" fmla="*/ 43594 w 141"/>
                    <a:gd name="T47" fmla="*/ 34552 h 247"/>
                    <a:gd name="T48" fmla="*/ 44315 w 141"/>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7">
                      <a:moveTo>
                        <a:pt x="133" y="0"/>
                      </a:moveTo>
                      <a:lnTo>
                        <a:pt x="9" y="0"/>
                      </a:lnTo>
                      <a:cubicBezTo>
                        <a:pt x="5" y="0"/>
                        <a:pt x="0" y="5"/>
                        <a:pt x="0" y="10"/>
                      </a:cubicBezTo>
                      <a:lnTo>
                        <a:pt x="0" y="99"/>
                      </a:lnTo>
                      <a:cubicBezTo>
                        <a:pt x="0" y="121"/>
                        <a:pt x="14" y="138"/>
                        <a:pt x="34" y="141"/>
                      </a:cubicBezTo>
                      <a:lnTo>
                        <a:pt x="34" y="237"/>
                      </a:lnTo>
                      <a:cubicBezTo>
                        <a:pt x="34" y="241"/>
                        <a:pt x="39" y="246"/>
                        <a:pt x="44" y="246"/>
                      </a:cubicBezTo>
                      <a:lnTo>
                        <a:pt x="96" y="246"/>
                      </a:lnTo>
                      <a:cubicBezTo>
                        <a:pt x="101" y="246"/>
                        <a:pt x="106" y="241"/>
                        <a:pt x="106" y="237"/>
                      </a:cubicBezTo>
                      <a:lnTo>
                        <a:pt x="106" y="138"/>
                      </a:lnTo>
                      <a:cubicBezTo>
                        <a:pt x="126" y="133"/>
                        <a:pt x="140" y="116"/>
                        <a:pt x="140" y="96"/>
                      </a:cubicBezTo>
                      <a:lnTo>
                        <a:pt x="140" y="7"/>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6" y="123"/>
                        <a:pt x="42" y="123"/>
                      </a:cubicBezTo>
                      <a:cubicBezTo>
                        <a:pt x="27" y="123"/>
                        <a:pt x="14" y="111"/>
                        <a:pt x="14" y="96"/>
                      </a:cubicBezTo>
                      <a:lnTo>
                        <a:pt x="14" y="17"/>
                      </a:lnTo>
                      <a:lnTo>
                        <a:pt x="121" y="17"/>
                      </a:lnTo>
                      <a:lnTo>
                        <a:pt x="121" y="96"/>
                      </a:lnTo>
                      <a:lnTo>
                        <a:pt x="123" y="96"/>
                      </a:ln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4" name="Freeform 37"/>
                <p:cNvSpPr>
                  <a:spLocks noChangeArrowheads="1"/>
                </p:cNvSpPr>
                <p:nvPr/>
              </p:nvSpPr>
              <p:spPr bwMode="auto">
                <a:xfrm>
                  <a:off x="78368" y="12772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6531 w 105"/>
                    <a:gd name="T11" fmla="*/ 18869 h 105"/>
                    <a:gd name="T12" fmla="*/ 18869 w 105"/>
                    <a:gd name="T13" fmla="*/ 6531 h 105"/>
                    <a:gd name="T14" fmla="*/ 31569 w 105"/>
                    <a:gd name="T15" fmla="*/ 18869 h 105"/>
                    <a:gd name="T16" fmla="*/ 18869 w 105"/>
                    <a:gd name="T17" fmla="*/ 31569 h 105"/>
                    <a:gd name="T18" fmla="*/ 6531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82"/>
                        <a:pt x="25" y="104"/>
                        <a:pt x="52" y="104"/>
                      </a:cubicBezTo>
                      <a:cubicBezTo>
                        <a:pt x="79" y="104"/>
                        <a:pt x="104" y="82"/>
                        <a:pt x="104" y="52"/>
                      </a:cubicBezTo>
                      <a:close/>
                      <a:moveTo>
                        <a:pt x="18" y="52"/>
                      </a:moveTo>
                      <a:cubicBezTo>
                        <a:pt x="18" y="32"/>
                        <a:pt x="32" y="18"/>
                        <a:pt x="52" y="18"/>
                      </a:cubicBezTo>
                      <a:cubicBezTo>
                        <a:pt x="72" y="18"/>
                        <a:pt x="87" y="32"/>
                        <a:pt x="87" y="52"/>
                      </a:cubicBezTo>
                      <a:cubicBezTo>
                        <a:pt x="87" y="72"/>
                        <a:pt x="72" y="87"/>
                        <a:pt x="52" y="87"/>
                      </a:cubicBezTo>
                      <a:cubicBezTo>
                        <a:pt x="32" y="87"/>
                        <a:pt x="18" y="72"/>
                        <a:pt x="18" y="52"/>
                      </a:cubicBezTo>
                      <a:close/>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5" name="Freeform 38"/>
                <p:cNvSpPr>
                  <a:spLocks noChangeArrowheads="1"/>
                </p:cNvSpPr>
                <p:nvPr/>
              </p:nvSpPr>
              <p:spPr bwMode="auto">
                <a:xfrm>
                  <a:off x="159330" y="1321667"/>
                  <a:ext cx="50800" cy="88900"/>
                </a:xfrm>
                <a:custGeom>
                  <a:avLst/>
                  <a:gdLst>
                    <a:gd name="T0" fmla="*/ 47918 w 141"/>
                    <a:gd name="T1" fmla="*/ 0 h 247"/>
                    <a:gd name="T2" fmla="*/ 3243 w 141"/>
                    <a:gd name="T3" fmla="*/ 0 h 247"/>
                    <a:gd name="T4" fmla="*/ 0 w 141"/>
                    <a:gd name="T5" fmla="*/ 3599 h 247"/>
                    <a:gd name="T6" fmla="*/ 0 w 141"/>
                    <a:gd name="T7" fmla="*/ 35632 h 247"/>
                    <a:gd name="T8" fmla="*/ 12250 w 141"/>
                    <a:gd name="T9" fmla="*/ 50749 h 247"/>
                    <a:gd name="T10" fmla="*/ 12250 w 141"/>
                    <a:gd name="T11" fmla="*/ 85301 h 247"/>
                    <a:gd name="T12" fmla="*/ 15852 w 141"/>
                    <a:gd name="T13" fmla="*/ 88540 h 247"/>
                    <a:gd name="T14" fmla="*/ 34587 w 141"/>
                    <a:gd name="T15" fmla="*/ 88540 h 247"/>
                    <a:gd name="T16" fmla="*/ 38190 w 141"/>
                    <a:gd name="T17" fmla="*/ 85301 h 247"/>
                    <a:gd name="T18" fmla="*/ 38190 w 141"/>
                    <a:gd name="T19" fmla="*/ 49669 h 247"/>
                    <a:gd name="T20" fmla="*/ 50440 w 141"/>
                    <a:gd name="T21" fmla="*/ 34552 h 247"/>
                    <a:gd name="T22" fmla="*/ 50440 w 141"/>
                    <a:gd name="T23" fmla="*/ 2519 h 247"/>
                    <a:gd name="T24" fmla="*/ 47918 w 141"/>
                    <a:gd name="T25" fmla="*/ 0 h 247"/>
                    <a:gd name="T26" fmla="*/ 44315 w 141"/>
                    <a:gd name="T27" fmla="*/ 34552 h 247"/>
                    <a:gd name="T28" fmla="*/ 34587 w 141"/>
                    <a:gd name="T29" fmla="*/ 44270 h 247"/>
                    <a:gd name="T30" fmla="*/ 30984 w 141"/>
                    <a:gd name="T31" fmla="*/ 47869 h 247"/>
                    <a:gd name="T32" fmla="*/ 30984 w 141"/>
                    <a:gd name="T33" fmla="*/ 82781 h 247"/>
                    <a:gd name="T34" fmla="*/ 18374 w 141"/>
                    <a:gd name="T35" fmla="*/ 82781 h 247"/>
                    <a:gd name="T36" fmla="*/ 18374 w 141"/>
                    <a:gd name="T37" fmla="*/ 47869 h 247"/>
                    <a:gd name="T38" fmla="*/ 15132 w 141"/>
                    <a:gd name="T39" fmla="*/ 44270 h 247"/>
                    <a:gd name="T40" fmla="*/ 5044 w 141"/>
                    <a:gd name="T41" fmla="*/ 34552 h 247"/>
                    <a:gd name="T42" fmla="*/ 5044 w 141"/>
                    <a:gd name="T43" fmla="*/ 6119 h 247"/>
                    <a:gd name="T44" fmla="*/ 43594 w 141"/>
                    <a:gd name="T45" fmla="*/ 6119 h 247"/>
                    <a:gd name="T46" fmla="*/ 43594 w 141"/>
                    <a:gd name="T47" fmla="*/ 34552 h 247"/>
                    <a:gd name="T48" fmla="*/ 44315 w 141"/>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7">
                      <a:moveTo>
                        <a:pt x="133" y="0"/>
                      </a:moveTo>
                      <a:lnTo>
                        <a:pt x="9" y="0"/>
                      </a:lnTo>
                      <a:cubicBezTo>
                        <a:pt x="5" y="0"/>
                        <a:pt x="0" y="5"/>
                        <a:pt x="0" y="10"/>
                      </a:cubicBezTo>
                      <a:lnTo>
                        <a:pt x="0" y="99"/>
                      </a:lnTo>
                      <a:cubicBezTo>
                        <a:pt x="0" y="121"/>
                        <a:pt x="14" y="138"/>
                        <a:pt x="34" y="141"/>
                      </a:cubicBezTo>
                      <a:lnTo>
                        <a:pt x="34" y="237"/>
                      </a:lnTo>
                      <a:cubicBezTo>
                        <a:pt x="34" y="241"/>
                        <a:pt x="39" y="246"/>
                        <a:pt x="44" y="246"/>
                      </a:cubicBezTo>
                      <a:lnTo>
                        <a:pt x="96" y="246"/>
                      </a:lnTo>
                      <a:cubicBezTo>
                        <a:pt x="101" y="246"/>
                        <a:pt x="106" y="241"/>
                        <a:pt x="106" y="237"/>
                      </a:cubicBezTo>
                      <a:lnTo>
                        <a:pt x="106" y="138"/>
                      </a:lnTo>
                      <a:cubicBezTo>
                        <a:pt x="126" y="133"/>
                        <a:pt x="140" y="116"/>
                        <a:pt x="140" y="96"/>
                      </a:cubicBezTo>
                      <a:lnTo>
                        <a:pt x="140" y="7"/>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7"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6" name="Freeform 39"/>
                <p:cNvSpPr>
                  <a:spLocks noChangeArrowheads="1"/>
                </p:cNvSpPr>
                <p:nvPr/>
              </p:nvSpPr>
              <p:spPr bwMode="auto">
                <a:xfrm>
                  <a:off x="167268" y="1277217"/>
                  <a:ext cx="38100" cy="38100"/>
                </a:xfrm>
                <a:custGeom>
                  <a:avLst/>
                  <a:gdLst>
                    <a:gd name="T0" fmla="*/ 18869 w 105"/>
                    <a:gd name="T1" fmla="*/ 37737 h 105"/>
                    <a:gd name="T2" fmla="*/ 37737 w 105"/>
                    <a:gd name="T3" fmla="*/ 18869 h 105"/>
                    <a:gd name="T4" fmla="*/ 18869 w 105"/>
                    <a:gd name="T5" fmla="*/ 0 h 105"/>
                    <a:gd name="T6" fmla="*/ 0 w 105"/>
                    <a:gd name="T7" fmla="*/ 18869 h 105"/>
                    <a:gd name="T8" fmla="*/ 18869 w 105"/>
                    <a:gd name="T9" fmla="*/ 37737 h 105"/>
                    <a:gd name="T10" fmla="*/ 18869 w 105"/>
                    <a:gd name="T11" fmla="*/ 6531 h 105"/>
                    <a:gd name="T12" fmla="*/ 31569 w 105"/>
                    <a:gd name="T13" fmla="*/ 18869 h 105"/>
                    <a:gd name="T14" fmla="*/ 18869 w 105"/>
                    <a:gd name="T15" fmla="*/ 31569 h 105"/>
                    <a:gd name="T16" fmla="*/ 6531 w 105"/>
                    <a:gd name="T17" fmla="*/ 18869 h 105"/>
                    <a:gd name="T18" fmla="*/ 18869 w 105"/>
                    <a:gd name="T19" fmla="*/ 653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104"/>
                      </a:moveTo>
                      <a:cubicBezTo>
                        <a:pt x="82" y="104"/>
                        <a:pt x="104" y="79"/>
                        <a:pt x="104" y="52"/>
                      </a:cubicBezTo>
                      <a:cubicBezTo>
                        <a:pt x="104" y="23"/>
                        <a:pt x="79" y="0"/>
                        <a:pt x="52" y="0"/>
                      </a:cubicBezTo>
                      <a:cubicBezTo>
                        <a:pt x="25" y="0"/>
                        <a:pt x="0" y="25"/>
                        <a:pt x="0" y="52"/>
                      </a:cubicBezTo>
                      <a:cubicBezTo>
                        <a:pt x="0" y="82"/>
                        <a:pt x="23" y="104"/>
                        <a:pt x="52" y="104"/>
                      </a:cubicBezTo>
                      <a:close/>
                      <a:moveTo>
                        <a:pt x="52" y="18"/>
                      </a:moveTo>
                      <a:cubicBezTo>
                        <a:pt x="72" y="18"/>
                        <a:pt x="87" y="32"/>
                        <a:pt x="87" y="52"/>
                      </a:cubicBezTo>
                      <a:cubicBezTo>
                        <a:pt x="87" y="72"/>
                        <a:pt x="72" y="87"/>
                        <a:pt x="52" y="87"/>
                      </a:cubicBezTo>
                      <a:cubicBezTo>
                        <a:pt x="32" y="87"/>
                        <a:pt x="18" y="72"/>
                        <a:pt x="18" y="52"/>
                      </a:cubicBezTo>
                      <a:cubicBezTo>
                        <a:pt x="18" y="32"/>
                        <a:pt x="32" y="18"/>
                        <a:pt x="52"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7" name="Freeform 40"/>
                <p:cNvSpPr>
                  <a:spLocks noChangeArrowheads="1"/>
                </p:cNvSpPr>
                <p:nvPr/>
              </p:nvSpPr>
              <p:spPr bwMode="auto">
                <a:xfrm>
                  <a:off x="249818" y="1321667"/>
                  <a:ext cx="50800" cy="87312"/>
                </a:xfrm>
                <a:custGeom>
                  <a:avLst/>
                  <a:gdLst>
                    <a:gd name="T0" fmla="*/ 0 w 142"/>
                    <a:gd name="T1" fmla="*/ 2505 h 244"/>
                    <a:gd name="T2" fmla="*/ 0 w 142"/>
                    <a:gd name="T3" fmla="*/ 34352 h 244"/>
                    <a:gd name="T4" fmla="*/ 12521 w 142"/>
                    <a:gd name="T5" fmla="*/ 49381 h 244"/>
                    <a:gd name="T6" fmla="*/ 12521 w 142"/>
                    <a:gd name="T7" fmla="*/ 84091 h 244"/>
                    <a:gd name="T8" fmla="*/ 16099 w 142"/>
                    <a:gd name="T9" fmla="*/ 86954 h 244"/>
                    <a:gd name="T10" fmla="*/ 34344 w 142"/>
                    <a:gd name="T11" fmla="*/ 86954 h 244"/>
                    <a:gd name="T12" fmla="*/ 37921 w 142"/>
                    <a:gd name="T13" fmla="*/ 84091 h 244"/>
                    <a:gd name="T14" fmla="*/ 37921 w 142"/>
                    <a:gd name="T15" fmla="*/ 49381 h 244"/>
                    <a:gd name="T16" fmla="*/ 50442 w 142"/>
                    <a:gd name="T17" fmla="*/ 34352 h 244"/>
                    <a:gd name="T18" fmla="*/ 50442 w 142"/>
                    <a:gd name="T19" fmla="*/ 19323 h 244"/>
                    <a:gd name="T20" fmla="*/ 45076 w 142"/>
                    <a:gd name="T21" fmla="*/ 0 h 244"/>
                    <a:gd name="T22" fmla="*/ 3577 w 142"/>
                    <a:gd name="T23" fmla="*/ 0 h 244"/>
                    <a:gd name="T24" fmla="*/ 0 w 142"/>
                    <a:gd name="T25" fmla="*/ 2505 h 244"/>
                    <a:gd name="T26" fmla="*/ 6082 w 142"/>
                    <a:gd name="T27" fmla="*/ 6083 h 244"/>
                    <a:gd name="T28" fmla="*/ 44361 w 142"/>
                    <a:gd name="T29" fmla="*/ 6083 h 244"/>
                    <a:gd name="T30" fmla="*/ 44361 w 142"/>
                    <a:gd name="T31" fmla="*/ 34352 h 244"/>
                    <a:gd name="T32" fmla="*/ 34344 w 142"/>
                    <a:gd name="T33" fmla="*/ 44014 h 244"/>
                    <a:gd name="T34" fmla="*/ 31124 w 142"/>
                    <a:gd name="T35" fmla="*/ 47592 h 244"/>
                    <a:gd name="T36" fmla="*/ 31124 w 142"/>
                    <a:gd name="T37" fmla="*/ 82302 h 244"/>
                    <a:gd name="T38" fmla="*/ 18603 w 142"/>
                    <a:gd name="T39" fmla="*/ 82302 h 244"/>
                    <a:gd name="T40" fmla="*/ 18603 w 142"/>
                    <a:gd name="T41" fmla="*/ 47592 h 244"/>
                    <a:gd name="T42" fmla="*/ 15025 w 142"/>
                    <a:gd name="T43" fmla="*/ 44014 h 244"/>
                    <a:gd name="T44" fmla="*/ 5366 w 142"/>
                    <a:gd name="T45" fmla="*/ 34352 h 244"/>
                    <a:gd name="T46" fmla="*/ 5366 w 142"/>
                    <a:gd name="T47" fmla="*/ 6083 h 244"/>
                    <a:gd name="T48" fmla="*/ 6082 w 142"/>
                    <a:gd name="T49" fmla="*/ 6083 h 2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44">
                      <a:moveTo>
                        <a:pt x="0" y="7"/>
                      </a:moveTo>
                      <a:lnTo>
                        <a:pt x="0" y="96"/>
                      </a:lnTo>
                      <a:cubicBezTo>
                        <a:pt x="0" y="118"/>
                        <a:pt x="15" y="136"/>
                        <a:pt x="35" y="138"/>
                      </a:cubicBezTo>
                      <a:lnTo>
                        <a:pt x="35" y="235"/>
                      </a:lnTo>
                      <a:cubicBezTo>
                        <a:pt x="35" y="238"/>
                        <a:pt x="40" y="243"/>
                        <a:pt x="45" y="243"/>
                      </a:cubicBezTo>
                      <a:lnTo>
                        <a:pt x="96" y="243"/>
                      </a:lnTo>
                      <a:cubicBezTo>
                        <a:pt x="101" y="243"/>
                        <a:pt x="106" y="238"/>
                        <a:pt x="106" y="235"/>
                      </a:cubicBezTo>
                      <a:lnTo>
                        <a:pt x="106" y="138"/>
                      </a:lnTo>
                      <a:cubicBezTo>
                        <a:pt x="126" y="133"/>
                        <a:pt x="141" y="116"/>
                        <a:pt x="141" y="96"/>
                      </a:cubicBezTo>
                      <a:lnTo>
                        <a:pt x="141" y="54"/>
                      </a:lnTo>
                      <a:cubicBezTo>
                        <a:pt x="136" y="37"/>
                        <a:pt x="131" y="17"/>
                        <a:pt x="126" y="0"/>
                      </a:cubicBezTo>
                      <a:lnTo>
                        <a:pt x="10" y="0"/>
                      </a:lnTo>
                      <a:cubicBezTo>
                        <a:pt x="3" y="0"/>
                        <a:pt x="0" y="2"/>
                        <a:pt x="0" y="7"/>
                      </a:cubicBezTo>
                      <a:close/>
                      <a:moveTo>
                        <a:pt x="17" y="17"/>
                      </a:moveTo>
                      <a:lnTo>
                        <a:pt x="124" y="17"/>
                      </a:lnTo>
                      <a:lnTo>
                        <a:pt x="124" y="96"/>
                      </a:lnTo>
                      <a:cubicBezTo>
                        <a:pt x="124" y="111"/>
                        <a:pt x="111" y="123"/>
                        <a:pt x="96" y="123"/>
                      </a:cubicBezTo>
                      <a:cubicBezTo>
                        <a:pt x="91" y="123"/>
                        <a:pt x="87" y="128"/>
                        <a:pt x="87" y="133"/>
                      </a:cubicBezTo>
                      <a:lnTo>
                        <a:pt x="87" y="230"/>
                      </a:lnTo>
                      <a:lnTo>
                        <a:pt x="52" y="230"/>
                      </a:lnTo>
                      <a:lnTo>
                        <a:pt x="52" y="133"/>
                      </a:lnTo>
                      <a:cubicBezTo>
                        <a:pt x="52" y="128"/>
                        <a:pt x="47" y="123"/>
                        <a:pt x="42" y="123"/>
                      </a:cubicBezTo>
                      <a:cubicBezTo>
                        <a:pt x="27" y="123"/>
                        <a:pt x="15" y="111"/>
                        <a:pt x="15" y="96"/>
                      </a:cubicBezTo>
                      <a:lnTo>
                        <a:pt x="15" y="17"/>
                      </a:lnTo>
                      <a:lnTo>
                        <a:pt x="17" y="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8" name="Freeform 41"/>
                <p:cNvSpPr>
                  <a:spLocks noChangeArrowheads="1"/>
                </p:cNvSpPr>
                <p:nvPr/>
              </p:nvSpPr>
              <p:spPr bwMode="auto">
                <a:xfrm>
                  <a:off x="256168" y="1277217"/>
                  <a:ext cx="34925" cy="38100"/>
                </a:xfrm>
                <a:custGeom>
                  <a:avLst/>
                  <a:gdLst>
                    <a:gd name="T0" fmla="*/ 0 w 95"/>
                    <a:gd name="T1" fmla="*/ 18869 h 105"/>
                    <a:gd name="T2" fmla="*/ 19117 w 95"/>
                    <a:gd name="T3" fmla="*/ 37737 h 105"/>
                    <a:gd name="T4" fmla="*/ 34557 w 95"/>
                    <a:gd name="T5" fmla="*/ 30480 h 105"/>
                    <a:gd name="T6" fmla="*/ 31984 w 95"/>
                    <a:gd name="T7" fmla="*/ 22497 h 105"/>
                    <a:gd name="T8" fmla="*/ 20220 w 95"/>
                    <a:gd name="T9" fmla="*/ 31569 h 105"/>
                    <a:gd name="T10" fmla="*/ 7353 w 95"/>
                    <a:gd name="T11" fmla="*/ 18869 h 105"/>
                    <a:gd name="T12" fmla="*/ 20220 w 95"/>
                    <a:gd name="T13" fmla="*/ 6531 h 105"/>
                    <a:gd name="T14" fmla="*/ 25734 w 95"/>
                    <a:gd name="T15" fmla="*/ 7257 h 105"/>
                    <a:gd name="T16" fmla="*/ 22058 w 95"/>
                    <a:gd name="T17" fmla="*/ 0 h 105"/>
                    <a:gd name="T18" fmla="*/ 20220 w 95"/>
                    <a:gd name="T19" fmla="*/ 0 h 105"/>
                    <a:gd name="T20" fmla="*/ 0 w 95"/>
                    <a:gd name="T21" fmla="*/ 18869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105">
                      <a:moveTo>
                        <a:pt x="0" y="52"/>
                      </a:moveTo>
                      <a:cubicBezTo>
                        <a:pt x="0" y="82"/>
                        <a:pt x="25" y="104"/>
                        <a:pt x="52" y="104"/>
                      </a:cubicBezTo>
                      <a:cubicBezTo>
                        <a:pt x="70" y="104"/>
                        <a:pt x="84" y="97"/>
                        <a:pt x="94" y="84"/>
                      </a:cubicBezTo>
                      <a:cubicBezTo>
                        <a:pt x="92" y="77"/>
                        <a:pt x="89" y="70"/>
                        <a:pt x="87" y="62"/>
                      </a:cubicBezTo>
                      <a:cubicBezTo>
                        <a:pt x="82" y="77"/>
                        <a:pt x="70" y="87"/>
                        <a:pt x="55" y="87"/>
                      </a:cubicBezTo>
                      <a:cubicBezTo>
                        <a:pt x="35" y="87"/>
                        <a:pt x="20" y="72"/>
                        <a:pt x="20" y="52"/>
                      </a:cubicBezTo>
                      <a:cubicBezTo>
                        <a:pt x="20" y="32"/>
                        <a:pt x="35" y="18"/>
                        <a:pt x="55" y="18"/>
                      </a:cubicBezTo>
                      <a:cubicBezTo>
                        <a:pt x="60" y="18"/>
                        <a:pt x="65" y="18"/>
                        <a:pt x="70" y="20"/>
                      </a:cubicBezTo>
                      <a:cubicBezTo>
                        <a:pt x="67" y="13"/>
                        <a:pt x="62" y="8"/>
                        <a:pt x="60" y="0"/>
                      </a:cubicBezTo>
                      <a:cubicBezTo>
                        <a:pt x="57" y="0"/>
                        <a:pt x="57" y="0"/>
                        <a:pt x="55" y="0"/>
                      </a:cubicBezTo>
                      <a:cubicBezTo>
                        <a:pt x="25" y="0"/>
                        <a:pt x="0" y="23"/>
                        <a:pt x="0"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49" name="Freeform 42"/>
                <p:cNvSpPr>
                  <a:spLocks noChangeArrowheads="1"/>
                </p:cNvSpPr>
                <p:nvPr/>
              </p:nvSpPr>
              <p:spPr bwMode="auto">
                <a:xfrm>
                  <a:off x="-193095" y="1158154"/>
                  <a:ext cx="47625" cy="80963"/>
                </a:xfrm>
                <a:custGeom>
                  <a:avLst/>
                  <a:gdLst>
                    <a:gd name="T0" fmla="*/ 9596 w 134"/>
                    <a:gd name="T1" fmla="*/ 42631 h 226"/>
                    <a:gd name="T2" fmla="*/ 9596 w 134"/>
                    <a:gd name="T3" fmla="*/ 77022 h 226"/>
                    <a:gd name="T4" fmla="*/ 13150 w 134"/>
                    <a:gd name="T5" fmla="*/ 80605 h 226"/>
                    <a:gd name="T6" fmla="*/ 31632 w 134"/>
                    <a:gd name="T7" fmla="*/ 80605 h 226"/>
                    <a:gd name="T8" fmla="*/ 35186 w 134"/>
                    <a:gd name="T9" fmla="*/ 77022 h 226"/>
                    <a:gd name="T10" fmla="*/ 35186 w 134"/>
                    <a:gd name="T11" fmla="*/ 42631 h 226"/>
                    <a:gd name="T12" fmla="*/ 47270 w 134"/>
                    <a:gd name="T13" fmla="*/ 27585 h 226"/>
                    <a:gd name="T14" fmla="*/ 47270 w 134"/>
                    <a:gd name="T15" fmla="*/ 0 h 226"/>
                    <a:gd name="T16" fmla="*/ 41228 w 134"/>
                    <a:gd name="T17" fmla="*/ 4657 h 226"/>
                    <a:gd name="T18" fmla="*/ 41228 w 134"/>
                    <a:gd name="T19" fmla="*/ 27585 h 226"/>
                    <a:gd name="T20" fmla="*/ 31632 w 134"/>
                    <a:gd name="T21" fmla="*/ 37257 h 226"/>
                    <a:gd name="T22" fmla="*/ 28077 w 134"/>
                    <a:gd name="T23" fmla="*/ 40840 h 226"/>
                    <a:gd name="T24" fmla="*/ 28077 w 134"/>
                    <a:gd name="T25" fmla="*/ 75231 h 226"/>
                    <a:gd name="T26" fmla="*/ 15638 w 134"/>
                    <a:gd name="T27" fmla="*/ 75231 h 226"/>
                    <a:gd name="T28" fmla="*/ 15638 w 134"/>
                    <a:gd name="T29" fmla="*/ 40840 h 226"/>
                    <a:gd name="T30" fmla="*/ 12084 w 134"/>
                    <a:gd name="T31" fmla="*/ 37257 h 226"/>
                    <a:gd name="T32" fmla="*/ 4265 w 134"/>
                    <a:gd name="T33" fmla="*/ 32958 h 226"/>
                    <a:gd name="T34" fmla="*/ 0 w 134"/>
                    <a:gd name="T35" fmla="*/ 37257 h 226"/>
                    <a:gd name="T36" fmla="*/ 9596 w 134"/>
                    <a:gd name="T37" fmla="*/ 42631 h 2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226">
                      <a:moveTo>
                        <a:pt x="27" y="119"/>
                      </a:moveTo>
                      <a:lnTo>
                        <a:pt x="27" y="215"/>
                      </a:lnTo>
                      <a:cubicBezTo>
                        <a:pt x="27" y="220"/>
                        <a:pt x="32" y="225"/>
                        <a:pt x="37" y="225"/>
                      </a:cubicBezTo>
                      <a:lnTo>
                        <a:pt x="89" y="225"/>
                      </a:lnTo>
                      <a:cubicBezTo>
                        <a:pt x="94" y="225"/>
                        <a:pt x="99" y="220"/>
                        <a:pt x="99" y="215"/>
                      </a:cubicBezTo>
                      <a:lnTo>
                        <a:pt x="99" y="119"/>
                      </a:lnTo>
                      <a:cubicBezTo>
                        <a:pt x="118" y="114"/>
                        <a:pt x="133" y="97"/>
                        <a:pt x="133" y="77"/>
                      </a:cubicBezTo>
                      <a:lnTo>
                        <a:pt x="133" y="0"/>
                      </a:lnTo>
                      <a:cubicBezTo>
                        <a:pt x="128" y="3"/>
                        <a:pt x="121" y="8"/>
                        <a:pt x="116" y="13"/>
                      </a:cubicBezTo>
                      <a:lnTo>
                        <a:pt x="116" y="77"/>
                      </a:lnTo>
                      <a:cubicBezTo>
                        <a:pt x="116" y="92"/>
                        <a:pt x="104" y="104"/>
                        <a:pt x="89" y="104"/>
                      </a:cubicBezTo>
                      <a:cubicBezTo>
                        <a:pt x="84" y="104"/>
                        <a:pt x="79" y="109"/>
                        <a:pt x="79" y="114"/>
                      </a:cubicBezTo>
                      <a:lnTo>
                        <a:pt x="79" y="210"/>
                      </a:lnTo>
                      <a:lnTo>
                        <a:pt x="44" y="210"/>
                      </a:lnTo>
                      <a:lnTo>
                        <a:pt x="44" y="114"/>
                      </a:lnTo>
                      <a:cubicBezTo>
                        <a:pt x="44" y="109"/>
                        <a:pt x="39" y="104"/>
                        <a:pt x="34" y="104"/>
                      </a:cubicBezTo>
                      <a:cubicBezTo>
                        <a:pt x="25" y="104"/>
                        <a:pt x="17" y="99"/>
                        <a:pt x="12" y="92"/>
                      </a:cubicBezTo>
                      <a:cubicBezTo>
                        <a:pt x="7" y="97"/>
                        <a:pt x="2" y="99"/>
                        <a:pt x="0" y="104"/>
                      </a:cubicBezTo>
                      <a:cubicBezTo>
                        <a:pt x="7" y="109"/>
                        <a:pt x="15" y="116"/>
                        <a:pt x="27" y="1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0" name="Freeform 43"/>
                <p:cNvSpPr>
                  <a:spLocks noChangeArrowheads="1"/>
                </p:cNvSpPr>
                <p:nvPr/>
              </p:nvSpPr>
              <p:spPr bwMode="auto">
                <a:xfrm>
                  <a:off x="-107370" y="115021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450 h 248"/>
                    <a:gd name="T30" fmla="*/ 32379 w 144"/>
                    <a:gd name="T31" fmla="*/ 48035 h 248"/>
                    <a:gd name="T32" fmla="*/ 32379 w 144"/>
                    <a:gd name="T33" fmla="*/ 82448 h 248"/>
                    <a:gd name="T34" fmla="*/ 19646 w 144"/>
                    <a:gd name="T35" fmla="*/ 82448 h 248"/>
                    <a:gd name="T36" fmla="*/ 19646 w 144"/>
                    <a:gd name="T37" fmla="*/ 48035 h 248"/>
                    <a:gd name="T38" fmla="*/ 16371 w 144"/>
                    <a:gd name="T39" fmla="*/ 44450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9"/>
                        <a:pt x="141" y="99"/>
                      </a:cubicBezTo>
                      <a:lnTo>
                        <a:pt x="141" y="10"/>
                      </a:lnTo>
                      <a:cubicBezTo>
                        <a:pt x="143" y="5"/>
                        <a:pt x="138" y="0"/>
                        <a:pt x="133" y="0"/>
                      </a:cubicBezTo>
                      <a:close/>
                      <a:moveTo>
                        <a:pt x="126" y="96"/>
                      </a:moveTo>
                      <a:cubicBezTo>
                        <a:pt x="126" y="111"/>
                        <a:pt x="114" y="124"/>
                        <a:pt x="99" y="124"/>
                      </a:cubicBezTo>
                      <a:cubicBezTo>
                        <a:pt x="94" y="124"/>
                        <a:pt x="89" y="129"/>
                        <a:pt x="89" y="134"/>
                      </a:cubicBezTo>
                      <a:lnTo>
                        <a:pt x="89" y="230"/>
                      </a:lnTo>
                      <a:lnTo>
                        <a:pt x="54" y="230"/>
                      </a:lnTo>
                      <a:lnTo>
                        <a:pt x="54" y="134"/>
                      </a:lnTo>
                      <a:cubicBezTo>
                        <a:pt x="54" y="129"/>
                        <a:pt x="49" y="124"/>
                        <a:pt x="45" y="124"/>
                      </a:cubicBezTo>
                      <a:cubicBezTo>
                        <a:pt x="30" y="124"/>
                        <a:pt x="17" y="111"/>
                        <a:pt x="17" y="96"/>
                      </a:cubicBezTo>
                      <a:lnTo>
                        <a:pt x="17" y="17"/>
                      </a:lnTo>
                      <a:lnTo>
                        <a:pt x="124" y="17"/>
                      </a:lnTo>
                      <a:lnTo>
                        <a:pt x="124" y="96"/>
                      </a:lnTo>
                      <a:lnTo>
                        <a:pt x="126" y="96"/>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1" name="Freeform 44"/>
                <p:cNvSpPr>
                  <a:spLocks noChangeArrowheads="1"/>
                </p:cNvSpPr>
                <p:nvPr/>
              </p:nvSpPr>
              <p:spPr bwMode="auto">
                <a:xfrm>
                  <a:off x="-99432" y="1123229"/>
                  <a:ext cx="36512" cy="20638"/>
                </a:xfrm>
                <a:custGeom>
                  <a:avLst/>
                  <a:gdLst>
                    <a:gd name="T0" fmla="*/ 17161 w 100"/>
                    <a:gd name="T1" fmla="*/ 20282 h 58"/>
                    <a:gd name="T2" fmla="*/ 36147 w 100"/>
                    <a:gd name="T3" fmla="*/ 1779 h 58"/>
                    <a:gd name="T4" fmla="*/ 36147 w 100"/>
                    <a:gd name="T5" fmla="*/ 0 h 58"/>
                    <a:gd name="T6" fmla="*/ 29575 w 100"/>
                    <a:gd name="T7" fmla="*/ 1779 h 58"/>
                    <a:gd name="T8" fmla="*/ 29575 w 100"/>
                    <a:gd name="T9" fmla="*/ 1779 h 58"/>
                    <a:gd name="T10" fmla="*/ 17161 w 100"/>
                    <a:gd name="T11" fmla="*/ 14233 h 58"/>
                    <a:gd name="T12" fmla="*/ 6207 w 100"/>
                    <a:gd name="T13" fmla="*/ 8896 h 58"/>
                    <a:gd name="T14" fmla="*/ 0 w 100"/>
                    <a:gd name="T15" fmla="*/ 11386 h 58"/>
                    <a:gd name="T16" fmla="*/ 17161 w 100"/>
                    <a:gd name="T17" fmla="*/ 20282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58">
                      <a:moveTo>
                        <a:pt x="47" y="57"/>
                      </a:moveTo>
                      <a:cubicBezTo>
                        <a:pt x="76" y="57"/>
                        <a:pt x="99" y="32"/>
                        <a:pt x="99" y="5"/>
                      </a:cubicBezTo>
                      <a:cubicBezTo>
                        <a:pt x="99" y="2"/>
                        <a:pt x="99" y="0"/>
                        <a:pt x="99" y="0"/>
                      </a:cubicBezTo>
                      <a:cubicBezTo>
                        <a:pt x="94" y="2"/>
                        <a:pt x="86" y="2"/>
                        <a:pt x="81" y="5"/>
                      </a:cubicBezTo>
                      <a:cubicBezTo>
                        <a:pt x="81" y="25"/>
                        <a:pt x="66" y="40"/>
                        <a:pt x="47" y="40"/>
                      </a:cubicBezTo>
                      <a:cubicBezTo>
                        <a:pt x="34" y="40"/>
                        <a:pt x="24" y="32"/>
                        <a:pt x="17" y="25"/>
                      </a:cubicBezTo>
                      <a:cubicBezTo>
                        <a:pt x="12" y="27"/>
                        <a:pt x="7" y="30"/>
                        <a:pt x="0" y="32"/>
                      </a:cubicBezTo>
                      <a:cubicBezTo>
                        <a:pt x="10" y="47"/>
                        <a:pt x="27" y="57"/>
                        <a:pt x="47" y="57"/>
                      </a:cubicBezTo>
                    </a:path>
                  </a:pathLst>
                </a:custGeom>
                <a:solidFill>
                  <a:srgbClr val="0194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2" name="Freeform 45"/>
                <p:cNvSpPr>
                  <a:spLocks noChangeArrowheads="1"/>
                </p:cNvSpPr>
                <p:nvPr/>
              </p:nvSpPr>
              <p:spPr bwMode="auto">
                <a:xfrm>
                  <a:off x="-18470" y="115021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450 h 248"/>
                    <a:gd name="T30" fmla="*/ 32379 w 144"/>
                    <a:gd name="T31" fmla="*/ 48035 h 248"/>
                    <a:gd name="T32" fmla="*/ 32379 w 144"/>
                    <a:gd name="T33" fmla="*/ 82448 h 248"/>
                    <a:gd name="T34" fmla="*/ 19646 w 144"/>
                    <a:gd name="T35" fmla="*/ 82448 h 248"/>
                    <a:gd name="T36" fmla="*/ 19646 w 144"/>
                    <a:gd name="T37" fmla="*/ 48035 h 248"/>
                    <a:gd name="T38" fmla="*/ 16371 w 144"/>
                    <a:gd name="T39" fmla="*/ 44450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9"/>
                        <a:pt x="141" y="99"/>
                      </a:cubicBezTo>
                      <a:lnTo>
                        <a:pt x="141" y="10"/>
                      </a:lnTo>
                      <a:cubicBezTo>
                        <a:pt x="143" y="5"/>
                        <a:pt x="138" y="0"/>
                        <a:pt x="133" y="0"/>
                      </a:cubicBezTo>
                      <a:close/>
                      <a:moveTo>
                        <a:pt x="126" y="96"/>
                      </a:moveTo>
                      <a:cubicBezTo>
                        <a:pt x="126" y="111"/>
                        <a:pt x="114" y="124"/>
                        <a:pt x="99" y="124"/>
                      </a:cubicBezTo>
                      <a:cubicBezTo>
                        <a:pt x="94" y="124"/>
                        <a:pt x="89" y="129"/>
                        <a:pt x="89" y="134"/>
                      </a:cubicBezTo>
                      <a:lnTo>
                        <a:pt x="89" y="230"/>
                      </a:lnTo>
                      <a:lnTo>
                        <a:pt x="54" y="230"/>
                      </a:lnTo>
                      <a:lnTo>
                        <a:pt x="54" y="134"/>
                      </a:lnTo>
                      <a:cubicBezTo>
                        <a:pt x="54" y="129"/>
                        <a:pt x="49" y="124"/>
                        <a:pt x="45" y="124"/>
                      </a:cubicBezTo>
                      <a:cubicBezTo>
                        <a:pt x="30" y="124"/>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3" name="Freeform 46"/>
                <p:cNvSpPr>
                  <a:spLocks noChangeArrowheads="1"/>
                </p:cNvSpPr>
                <p:nvPr/>
              </p:nvSpPr>
              <p:spPr bwMode="auto">
                <a:xfrm>
                  <a:off x="-12120" y="1113704"/>
                  <a:ext cx="38100" cy="30163"/>
                </a:xfrm>
                <a:custGeom>
                  <a:avLst/>
                  <a:gdLst>
                    <a:gd name="T0" fmla="*/ 19228 w 107"/>
                    <a:gd name="T1" fmla="*/ 29800 h 83"/>
                    <a:gd name="T2" fmla="*/ 37744 w 107"/>
                    <a:gd name="T3" fmla="*/ 10902 h 83"/>
                    <a:gd name="T4" fmla="*/ 34183 w 107"/>
                    <a:gd name="T5" fmla="*/ 0 h 83"/>
                    <a:gd name="T6" fmla="*/ 24569 w 107"/>
                    <a:gd name="T7" fmla="*/ 0 h 83"/>
                    <a:gd name="T8" fmla="*/ 31691 w 107"/>
                    <a:gd name="T9" fmla="*/ 10902 h 83"/>
                    <a:gd name="T10" fmla="*/ 19228 w 107"/>
                    <a:gd name="T11" fmla="*/ 23622 h 83"/>
                    <a:gd name="T12" fmla="*/ 7121 w 107"/>
                    <a:gd name="T13" fmla="*/ 10902 h 83"/>
                    <a:gd name="T14" fmla="*/ 13175 w 107"/>
                    <a:gd name="T15" fmla="*/ 0 h 83"/>
                    <a:gd name="T16" fmla="*/ 3561 w 107"/>
                    <a:gd name="T17" fmla="*/ 0 h 83"/>
                    <a:gd name="T18" fmla="*/ 0 w 107"/>
                    <a:gd name="T19" fmla="*/ 10902 h 83"/>
                    <a:gd name="T20" fmla="*/ 19228 w 107"/>
                    <a:gd name="T21" fmla="*/ 29800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7" h="83">
                      <a:moveTo>
                        <a:pt x="54" y="82"/>
                      </a:moveTo>
                      <a:cubicBezTo>
                        <a:pt x="84" y="82"/>
                        <a:pt x="106" y="57"/>
                        <a:pt x="106" y="30"/>
                      </a:cubicBezTo>
                      <a:cubicBezTo>
                        <a:pt x="106" y="18"/>
                        <a:pt x="104" y="8"/>
                        <a:pt x="96" y="0"/>
                      </a:cubicBezTo>
                      <a:cubicBezTo>
                        <a:pt x="86" y="0"/>
                        <a:pt x="79" y="0"/>
                        <a:pt x="69" y="0"/>
                      </a:cubicBezTo>
                      <a:cubicBezTo>
                        <a:pt x="79" y="5"/>
                        <a:pt x="89" y="18"/>
                        <a:pt x="89" y="30"/>
                      </a:cubicBezTo>
                      <a:cubicBezTo>
                        <a:pt x="89" y="50"/>
                        <a:pt x="74" y="65"/>
                        <a:pt x="54" y="65"/>
                      </a:cubicBezTo>
                      <a:cubicBezTo>
                        <a:pt x="34" y="65"/>
                        <a:pt x="20" y="50"/>
                        <a:pt x="20" y="30"/>
                      </a:cubicBezTo>
                      <a:cubicBezTo>
                        <a:pt x="20" y="18"/>
                        <a:pt x="27" y="5"/>
                        <a:pt x="37" y="0"/>
                      </a:cubicBezTo>
                      <a:cubicBezTo>
                        <a:pt x="27" y="0"/>
                        <a:pt x="20" y="0"/>
                        <a:pt x="10" y="0"/>
                      </a:cubicBezTo>
                      <a:cubicBezTo>
                        <a:pt x="5" y="8"/>
                        <a:pt x="0" y="18"/>
                        <a:pt x="0" y="30"/>
                      </a:cubicBezTo>
                      <a:cubicBezTo>
                        <a:pt x="0" y="60"/>
                        <a:pt x="25" y="82"/>
                        <a:pt x="54" y="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4" name="Freeform 47"/>
                <p:cNvSpPr>
                  <a:spLocks noChangeArrowheads="1"/>
                </p:cNvSpPr>
                <p:nvPr/>
              </p:nvSpPr>
              <p:spPr bwMode="auto">
                <a:xfrm>
                  <a:off x="70430" y="1150217"/>
                  <a:ext cx="50800" cy="88900"/>
                </a:xfrm>
                <a:custGeom>
                  <a:avLst/>
                  <a:gdLst>
                    <a:gd name="T0" fmla="*/ 47918 w 141"/>
                    <a:gd name="T1" fmla="*/ 0 h 248"/>
                    <a:gd name="T2" fmla="*/ 3243 w 141"/>
                    <a:gd name="T3" fmla="*/ 0 h 248"/>
                    <a:gd name="T4" fmla="*/ 0 w 141"/>
                    <a:gd name="T5" fmla="*/ 3585 h 248"/>
                    <a:gd name="T6" fmla="*/ 0 w 141"/>
                    <a:gd name="T7" fmla="*/ 35488 h 248"/>
                    <a:gd name="T8" fmla="*/ 12250 w 141"/>
                    <a:gd name="T9" fmla="*/ 50544 h 248"/>
                    <a:gd name="T10" fmla="*/ 12250 w 141"/>
                    <a:gd name="T11" fmla="*/ 84957 h 248"/>
                    <a:gd name="T12" fmla="*/ 15852 w 141"/>
                    <a:gd name="T13" fmla="*/ 88542 h 248"/>
                    <a:gd name="T14" fmla="*/ 34587 w 141"/>
                    <a:gd name="T15" fmla="*/ 88542 h 248"/>
                    <a:gd name="T16" fmla="*/ 38190 w 141"/>
                    <a:gd name="T17" fmla="*/ 84957 h 248"/>
                    <a:gd name="T18" fmla="*/ 38190 w 141"/>
                    <a:gd name="T19" fmla="*/ 50544 h 248"/>
                    <a:gd name="T20" fmla="*/ 50440 w 141"/>
                    <a:gd name="T21" fmla="*/ 35488 h 248"/>
                    <a:gd name="T22" fmla="*/ 50440 w 141"/>
                    <a:gd name="T23" fmla="*/ 3585 h 248"/>
                    <a:gd name="T24" fmla="*/ 47918 w 141"/>
                    <a:gd name="T25" fmla="*/ 0 h 248"/>
                    <a:gd name="T26" fmla="*/ 44315 w 141"/>
                    <a:gd name="T27" fmla="*/ 34413 h 248"/>
                    <a:gd name="T28" fmla="*/ 34587 w 141"/>
                    <a:gd name="T29" fmla="*/ 44450 h 248"/>
                    <a:gd name="T30" fmla="*/ 30984 w 141"/>
                    <a:gd name="T31" fmla="*/ 48035 h 248"/>
                    <a:gd name="T32" fmla="*/ 30984 w 141"/>
                    <a:gd name="T33" fmla="*/ 82448 h 248"/>
                    <a:gd name="T34" fmla="*/ 18374 w 141"/>
                    <a:gd name="T35" fmla="*/ 82448 h 248"/>
                    <a:gd name="T36" fmla="*/ 18374 w 141"/>
                    <a:gd name="T37" fmla="*/ 48035 h 248"/>
                    <a:gd name="T38" fmla="*/ 15132 w 141"/>
                    <a:gd name="T39" fmla="*/ 44450 h 248"/>
                    <a:gd name="T40" fmla="*/ 5044 w 141"/>
                    <a:gd name="T41" fmla="*/ 34413 h 248"/>
                    <a:gd name="T42" fmla="*/ 5044 w 141"/>
                    <a:gd name="T43" fmla="*/ 6094 h 248"/>
                    <a:gd name="T44" fmla="*/ 43594 w 141"/>
                    <a:gd name="T45" fmla="*/ 6094 h 248"/>
                    <a:gd name="T46" fmla="*/ 43594 w 141"/>
                    <a:gd name="T47" fmla="*/ 34413 h 248"/>
                    <a:gd name="T48" fmla="*/ 44315 w 141"/>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8">
                      <a:moveTo>
                        <a:pt x="133" y="0"/>
                      </a:moveTo>
                      <a:lnTo>
                        <a:pt x="9" y="0"/>
                      </a:lnTo>
                      <a:cubicBezTo>
                        <a:pt x="5" y="0"/>
                        <a:pt x="0" y="5"/>
                        <a:pt x="0" y="10"/>
                      </a:cubicBezTo>
                      <a:lnTo>
                        <a:pt x="0" y="99"/>
                      </a:lnTo>
                      <a:cubicBezTo>
                        <a:pt x="0" y="121"/>
                        <a:pt x="14" y="138"/>
                        <a:pt x="34" y="141"/>
                      </a:cubicBezTo>
                      <a:lnTo>
                        <a:pt x="34" y="237"/>
                      </a:lnTo>
                      <a:cubicBezTo>
                        <a:pt x="34" y="242"/>
                        <a:pt x="39" y="247"/>
                        <a:pt x="44" y="247"/>
                      </a:cubicBezTo>
                      <a:lnTo>
                        <a:pt x="96" y="247"/>
                      </a:lnTo>
                      <a:cubicBezTo>
                        <a:pt x="101" y="247"/>
                        <a:pt x="106" y="242"/>
                        <a:pt x="106" y="237"/>
                      </a:cubicBezTo>
                      <a:lnTo>
                        <a:pt x="106" y="141"/>
                      </a:lnTo>
                      <a:cubicBezTo>
                        <a:pt x="126" y="136"/>
                        <a:pt x="140" y="119"/>
                        <a:pt x="140" y="99"/>
                      </a:cubicBezTo>
                      <a:lnTo>
                        <a:pt x="140" y="10"/>
                      </a:lnTo>
                      <a:cubicBezTo>
                        <a:pt x="140" y="5"/>
                        <a:pt x="138" y="0"/>
                        <a:pt x="133" y="0"/>
                      </a:cubicBezTo>
                      <a:close/>
                      <a:moveTo>
                        <a:pt x="123" y="96"/>
                      </a:moveTo>
                      <a:cubicBezTo>
                        <a:pt x="123" y="111"/>
                        <a:pt x="111" y="124"/>
                        <a:pt x="96" y="124"/>
                      </a:cubicBezTo>
                      <a:cubicBezTo>
                        <a:pt x="91" y="124"/>
                        <a:pt x="86" y="129"/>
                        <a:pt x="86" y="134"/>
                      </a:cubicBezTo>
                      <a:lnTo>
                        <a:pt x="86" y="230"/>
                      </a:lnTo>
                      <a:lnTo>
                        <a:pt x="51" y="230"/>
                      </a:lnTo>
                      <a:lnTo>
                        <a:pt x="51" y="134"/>
                      </a:lnTo>
                      <a:cubicBezTo>
                        <a:pt x="51" y="129"/>
                        <a:pt x="46" y="124"/>
                        <a:pt x="42" y="124"/>
                      </a:cubicBezTo>
                      <a:cubicBezTo>
                        <a:pt x="27" y="124"/>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5" name="Freeform 48"/>
                <p:cNvSpPr>
                  <a:spLocks noChangeArrowheads="1"/>
                </p:cNvSpPr>
                <p:nvPr/>
              </p:nvSpPr>
              <p:spPr bwMode="auto">
                <a:xfrm>
                  <a:off x="76780" y="1121642"/>
                  <a:ext cx="38100" cy="22225"/>
                </a:xfrm>
                <a:custGeom>
                  <a:avLst/>
                  <a:gdLst>
                    <a:gd name="T0" fmla="*/ 19594 w 105"/>
                    <a:gd name="T1" fmla="*/ 21872 h 63"/>
                    <a:gd name="T2" fmla="*/ 37737 w 105"/>
                    <a:gd name="T3" fmla="*/ 10583 h 63"/>
                    <a:gd name="T4" fmla="*/ 31206 w 105"/>
                    <a:gd name="T5" fmla="*/ 8819 h 63"/>
                    <a:gd name="T6" fmla="*/ 19594 w 105"/>
                    <a:gd name="T7" fmla="*/ 15875 h 63"/>
                    <a:gd name="T8" fmla="*/ 7257 w 105"/>
                    <a:gd name="T9" fmla="*/ 3528 h 63"/>
                    <a:gd name="T10" fmla="*/ 7257 w 105"/>
                    <a:gd name="T11" fmla="*/ 1764 h 63"/>
                    <a:gd name="T12" fmla="*/ 726 w 105"/>
                    <a:gd name="T13" fmla="*/ 0 h 63"/>
                    <a:gd name="T14" fmla="*/ 726 w 105"/>
                    <a:gd name="T15" fmla="*/ 3528 h 63"/>
                    <a:gd name="T16" fmla="*/ 19594 w 105"/>
                    <a:gd name="T17" fmla="*/ 21872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63">
                      <a:moveTo>
                        <a:pt x="54" y="62"/>
                      </a:moveTo>
                      <a:cubicBezTo>
                        <a:pt x="76" y="62"/>
                        <a:pt x="94" y="49"/>
                        <a:pt x="104" y="30"/>
                      </a:cubicBezTo>
                      <a:cubicBezTo>
                        <a:pt x="99" y="27"/>
                        <a:pt x="91" y="25"/>
                        <a:pt x="86" y="25"/>
                      </a:cubicBezTo>
                      <a:cubicBezTo>
                        <a:pt x="81" y="37"/>
                        <a:pt x="69" y="45"/>
                        <a:pt x="54" y="45"/>
                      </a:cubicBezTo>
                      <a:cubicBezTo>
                        <a:pt x="34" y="45"/>
                        <a:pt x="20" y="30"/>
                        <a:pt x="20" y="10"/>
                      </a:cubicBezTo>
                      <a:cubicBezTo>
                        <a:pt x="20" y="7"/>
                        <a:pt x="20" y="7"/>
                        <a:pt x="20" y="5"/>
                      </a:cubicBezTo>
                      <a:cubicBezTo>
                        <a:pt x="15" y="3"/>
                        <a:pt x="7" y="3"/>
                        <a:pt x="2" y="0"/>
                      </a:cubicBezTo>
                      <a:cubicBezTo>
                        <a:pt x="2" y="3"/>
                        <a:pt x="2" y="7"/>
                        <a:pt x="2" y="10"/>
                      </a:cubicBezTo>
                      <a:cubicBezTo>
                        <a:pt x="0" y="40"/>
                        <a:pt x="25" y="62"/>
                        <a:pt x="54" y="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56" name="Freeform 49"/>
                <p:cNvSpPr>
                  <a:spLocks noChangeArrowheads="1"/>
                </p:cNvSpPr>
                <p:nvPr/>
              </p:nvSpPr>
              <p:spPr bwMode="auto">
                <a:xfrm>
                  <a:off x="160918" y="1154979"/>
                  <a:ext cx="50800" cy="84138"/>
                </a:xfrm>
                <a:custGeom>
                  <a:avLst/>
                  <a:gdLst>
                    <a:gd name="T0" fmla="*/ 12791 w 139"/>
                    <a:gd name="T1" fmla="*/ 45500 h 233"/>
                    <a:gd name="T2" fmla="*/ 12791 w 139"/>
                    <a:gd name="T3" fmla="*/ 80166 h 233"/>
                    <a:gd name="T4" fmla="*/ 16446 w 139"/>
                    <a:gd name="T5" fmla="*/ 83777 h 233"/>
                    <a:gd name="T6" fmla="*/ 35085 w 139"/>
                    <a:gd name="T7" fmla="*/ 83777 h 233"/>
                    <a:gd name="T8" fmla="*/ 38740 w 139"/>
                    <a:gd name="T9" fmla="*/ 80166 h 233"/>
                    <a:gd name="T10" fmla="*/ 38740 w 139"/>
                    <a:gd name="T11" fmla="*/ 45500 h 233"/>
                    <a:gd name="T12" fmla="*/ 50435 w 139"/>
                    <a:gd name="T13" fmla="*/ 35750 h 233"/>
                    <a:gd name="T14" fmla="*/ 45318 w 139"/>
                    <a:gd name="T15" fmla="*/ 31055 h 233"/>
                    <a:gd name="T16" fmla="*/ 36181 w 139"/>
                    <a:gd name="T17" fmla="*/ 40083 h 233"/>
                    <a:gd name="T18" fmla="*/ 32527 w 139"/>
                    <a:gd name="T19" fmla="*/ 43694 h 233"/>
                    <a:gd name="T20" fmla="*/ 32527 w 139"/>
                    <a:gd name="T21" fmla="*/ 78360 h 233"/>
                    <a:gd name="T22" fmla="*/ 19735 w 139"/>
                    <a:gd name="T23" fmla="*/ 78360 h 233"/>
                    <a:gd name="T24" fmla="*/ 19735 w 139"/>
                    <a:gd name="T25" fmla="*/ 43694 h 233"/>
                    <a:gd name="T26" fmla="*/ 16446 w 139"/>
                    <a:gd name="T27" fmla="*/ 40083 h 233"/>
                    <a:gd name="T28" fmla="*/ 6213 w 139"/>
                    <a:gd name="T29" fmla="*/ 30333 h 233"/>
                    <a:gd name="T30" fmla="*/ 6213 w 139"/>
                    <a:gd name="T31" fmla="*/ 3611 h 233"/>
                    <a:gd name="T32" fmla="*/ 0 w 139"/>
                    <a:gd name="T33" fmla="*/ 0 h 233"/>
                    <a:gd name="T34" fmla="*/ 0 w 139"/>
                    <a:gd name="T35" fmla="*/ 30333 h 233"/>
                    <a:gd name="T36" fmla="*/ 12791 w 139"/>
                    <a:gd name="T37" fmla="*/ 45500 h 2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9" h="233">
                      <a:moveTo>
                        <a:pt x="35" y="126"/>
                      </a:moveTo>
                      <a:lnTo>
                        <a:pt x="35" y="222"/>
                      </a:lnTo>
                      <a:cubicBezTo>
                        <a:pt x="35" y="227"/>
                        <a:pt x="40" y="232"/>
                        <a:pt x="45" y="232"/>
                      </a:cubicBezTo>
                      <a:lnTo>
                        <a:pt x="96" y="232"/>
                      </a:lnTo>
                      <a:cubicBezTo>
                        <a:pt x="101" y="232"/>
                        <a:pt x="106" y="227"/>
                        <a:pt x="106" y="222"/>
                      </a:cubicBezTo>
                      <a:lnTo>
                        <a:pt x="106" y="126"/>
                      </a:lnTo>
                      <a:cubicBezTo>
                        <a:pt x="121" y="123"/>
                        <a:pt x="133" y="111"/>
                        <a:pt x="138" y="99"/>
                      </a:cubicBezTo>
                      <a:cubicBezTo>
                        <a:pt x="133" y="94"/>
                        <a:pt x="129" y="89"/>
                        <a:pt x="124" y="86"/>
                      </a:cubicBezTo>
                      <a:cubicBezTo>
                        <a:pt x="124" y="99"/>
                        <a:pt x="111" y="111"/>
                        <a:pt x="99" y="111"/>
                      </a:cubicBezTo>
                      <a:cubicBezTo>
                        <a:pt x="94" y="111"/>
                        <a:pt x="89" y="116"/>
                        <a:pt x="89" y="121"/>
                      </a:cubicBezTo>
                      <a:lnTo>
                        <a:pt x="89" y="217"/>
                      </a:lnTo>
                      <a:lnTo>
                        <a:pt x="54" y="217"/>
                      </a:lnTo>
                      <a:lnTo>
                        <a:pt x="54" y="121"/>
                      </a:lnTo>
                      <a:cubicBezTo>
                        <a:pt x="54" y="116"/>
                        <a:pt x="49" y="111"/>
                        <a:pt x="45" y="111"/>
                      </a:cubicBezTo>
                      <a:cubicBezTo>
                        <a:pt x="30" y="111"/>
                        <a:pt x="17" y="99"/>
                        <a:pt x="17" y="84"/>
                      </a:cubicBezTo>
                      <a:lnTo>
                        <a:pt x="17" y="10"/>
                      </a:lnTo>
                      <a:cubicBezTo>
                        <a:pt x="12" y="7"/>
                        <a:pt x="5" y="2"/>
                        <a:pt x="0" y="0"/>
                      </a:cubicBezTo>
                      <a:lnTo>
                        <a:pt x="0" y="84"/>
                      </a:lnTo>
                      <a:cubicBezTo>
                        <a:pt x="0" y="104"/>
                        <a:pt x="15" y="121"/>
                        <a:pt x="35" y="1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grpSp>
          <p:sp>
            <p:nvSpPr>
              <p:cNvPr id="110" name="Oval 109"/>
              <p:cNvSpPr/>
              <p:nvPr/>
            </p:nvSpPr>
            <p:spPr>
              <a:xfrm>
                <a:off x="1712536" y="4236932"/>
                <a:ext cx="1001360" cy="1001360"/>
              </a:xfrm>
              <a:prstGeom prst="ellipse">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grpSp>
        <p:grpSp>
          <p:nvGrpSpPr>
            <p:cNvPr id="157" name="Group 156"/>
            <p:cNvGrpSpPr/>
            <p:nvPr/>
          </p:nvGrpSpPr>
          <p:grpSpPr>
            <a:xfrm>
              <a:off x="455876" y="729097"/>
              <a:ext cx="1001360" cy="1001360"/>
              <a:chOff x="497653" y="1716440"/>
              <a:chExt cx="1001360" cy="1001360"/>
            </a:xfrm>
          </p:grpSpPr>
          <p:grpSp>
            <p:nvGrpSpPr>
              <p:cNvPr id="158" name="Group 157"/>
              <p:cNvGrpSpPr>
                <a:grpSpLocks noChangeAspect="1"/>
              </p:cNvGrpSpPr>
              <p:nvPr/>
            </p:nvGrpSpPr>
            <p:grpSpPr>
              <a:xfrm>
                <a:off x="619419" y="1829966"/>
                <a:ext cx="757829" cy="774309"/>
                <a:chOff x="-283582" y="1113704"/>
                <a:chExt cx="584200" cy="596900"/>
              </a:xfrm>
              <a:solidFill>
                <a:schemeClr val="tx2"/>
              </a:solidFill>
            </p:grpSpPr>
            <p:sp>
              <p:nvSpPr>
                <p:cNvPr id="160" name="Freeform 4"/>
                <p:cNvSpPr>
                  <a:spLocks noChangeArrowheads="1"/>
                </p:cNvSpPr>
                <p:nvPr/>
              </p:nvSpPr>
              <p:spPr bwMode="auto">
                <a:xfrm>
                  <a:off x="-278820" y="1486767"/>
                  <a:ext cx="44450" cy="76200"/>
                </a:xfrm>
                <a:custGeom>
                  <a:avLst/>
                  <a:gdLst>
                    <a:gd name="T0" fmla="*/ 44086 w 122"/>
                    <a:gd name="T1" fmla="*/ 35753 h 211"/>
                    <a:gd name="T2" fmla="*/ 44086 w 122"/>
                    <a:gd name="T3" fmla="*/ 3611 h 211"/>
                    <a:gd name="T4" fmla="*/ 40442 w 122"/>
                    <a:gd name="T5" fmla="*/ 0 h 211"/>
                    <a:gd name="T6" fmla="*/ 0 w 122"/>
                    <a:gd name="T7" fmla="*/ 0 h 211"/>
                    <a:gd name="T8" fmla="*/ 1822 w 122"/>
                    <a:gd name="T9" fmla="*/ 6500 h 211"/>
                    <a:gd name="T10" fmla="*/ 37892 w 122"/>
                    <a:gd name="T11" fmla="*/ 6500 h 211"/>
                    <a:gd name="T12" fmla="*/ 37892 w 122"/>
                    <a:gd name="T13" fmla="*/ 35030 h 211"/>
                    <a:gd name="T14" fmla="*/ 27690 w 122"/>
                    <a:gd name="T15" fmla="*/ 44781 h 211"/>
                    <a:gd name="T16" fmla="*/ 24047 w 122"/>
                    <a:gd name="T17" fmla="*/ 48392 h 211"/>
                    <a:gd name="T18" fmla="*/ 24047 w 122"/>
                    <a:gd name="T19" fmla="*/ 64282 h 211"/>
                    <a:gd name="T20" fmla="*/ 30605 w 122"/>
                    <a:gd name="T21" fmla="*/ 75839 h 211"/>
                    <a:gd name="T22" fmla="*/ 30605 w 122"/>
                    <a:gd name="T23" fmla="*/ 52004 h 211"/>
                    <a:gd name="T24" fmla="*/ 44086 w 122"/>
                    <a:gd name="T25" fmla="*/ 35753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2" h="211">
                      <a:moveTo>
                        <a:pt x="121" y="99"/>
                      </a:moveTo>
                      <a:lnTo>
                        <a:pt x="121" y="10"/>
                      </a:lnTo>
                      <a:cubicBezTo>
                        <a:pt x="121" y="5"/>
                        <a:pt x="116" y="0"/>
                        <a:pt x="111" y="0"/>
                      </a:cubicBezTo>
                      <a:lnTo>
                        <a:pt x="0" y="0"/>
                      </a:lnTo>
                      <a:cubicBezTo>
                        <a:pt x="2" y="5"/>
                        <a:pt x="2" y="13"/>
                        <a:pt x="5" y="18"/>
                      </a:cubicBezTo>
                      <a:lnTo>
                        <a:pt x="104" y="18"/>
                      </a:lnTo>
                      <a:lnTo>
                        <a:pt x="104" y="97"/>
                      </a:lnTo>
                      <a:cubicBezTo>
                        <a:pt x="104" y="111"/>
                        <a:pt x="91" y="124"/>
                        <a:pt x="76" y="124"/>
                      </a:cubicBezTo>
                      <a:cubicBezTo>
                        <a:pt x="71" y="124"/>
                        <a:pt x="66" y="129"/>
                        <a:pt x="66" y="134"/>
                      </a:cubicBezTo>
                      <a:lnTo>
                        <a:pt x="66" y="178"/>
                      </a:lnTo>
                      <a:cubicBezTo>
                        <a:pt x="71" y="188"/>
                        <a:pt x="79" y="200"/>
                        <a:pt x="84" y="210"/>
                      </a:cubicBezTo>
                      <a:lnTo>
                        <a:pt x="84" y="144"/>
                      </a:lnTo>
                      <a:cubicBezTo>
                        <a:pt x="106" y="139"/>
                        <a:pt x="121" y="119"/>
                        <a:pt x="121" y="9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1" name="Freeform 5"/>
                <p:cNvSpPr>
                  <a:spLocks noChangeArrowheads="1"/>
                </p:cNvSpPr>
                <p:nvPr/>
              </p:nvSpPr>
              <p:spPr bwMode="auto">
                <a:xfrm>
                  <a:off x="-278820" y="1442317"/>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2294 h 105"/>
                    <a:gd name="T12" fmla="*/ 6169 w 105"/>
                    <a:gd name="T13" fmla="*/ 19957 h 105"/>
                    <a:gd name="T14" fmla="*/ 18869 w 105"/>
                    <a:gd name="T15" fmla="*/ 7257 h 105"/>
                    <a:gd name="T16" fmla="*/ 31206 w 105"/>
                    <a:gd name="T17" fmla="*/ 19957 h 105"/>
                    <a:gd name="T18" fmla="*/ 18869 w 105"/>
                    <a:gd name="T19" fmla="*/ 3229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2" y="0"/>
                        <a:pt x="0" y="25"/>
                        <a:pt x="0" y="52"/>
                      </a:cubicBezTo>
                      <a:cubicBezTo>
                        <a:pt x="0" y="79"/>
                        <a:pt x="24" y="104"/>
                        <a:pt x="52" y="104"/>
                      </a:cubicBezTo>
                      <a:cubicBezTo>
                        <a:pt x="81" y="104"/>
                        <a:pt x="104" y="79"/>
                        <a:pt x="104" y="52"/>
                      </a:cubicBezTo>
                      <a:cubicBezTo>
                        <a:pt x="104" y="25"/>
                        <a:pt x="81" y="0"/>
                        <a:pt x="52" y="0"/>
                      </a:cubicBezTo>
                      <a:close/>
                      <a:moveTo>
                        <a:pt x="52" y="89"/>
                      </a:moveTo>
                      <a:cubicBezTo>
                        <a:pt x="32" y="89"/>
                        <a:pt x="17" y="74"/>
                        <a:pt x="17" y="55"/>
                      </a:cubicBezTo>
                      <a:cubicBezTo>
                        <a:pt x="17" y="35"/>
                        <a:pt x="33" y="20"/>
                        <a:pt x="52" y="20"/>
                      </a:cubicBezTo>
                      <a:cubicBezTo>
                        <a:pt x="72" y="20"/>
                        <a:pt x="86" y="35"/>
                        <a:pt x="86" y="55"/>
                      </a:cubicBezTo>
                      <a:cubicBezTo>
                        <a:pt x="86" y="72"/>
                        <a:pt x="71" y="89"/>
                        <a:pt x="52" y="8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2" name="Freeform 6"/>
                <p:cNvSpPr>
                  <a:spLocks noChangeArrowheads="1"/>
                </p:cNvSpPr>
                <p:nvPr/>
              </p:nvSpPr>
              <p:spPr bwMode="auto">
                <a:xfrm>
                  <a:off x="-196270" y="1486767"/>
                  <a:ext cx="50800" cy="88900"/>
                </a:xfrm>
                <a:custGeom>
                  <a:avLst/>
                  <a:gdLst>
                    <a:gd name="T0" fmla="*/ 47580 w 142"/>
                    <a:gd name="T1" fmla="*/ 0 h 248"/>
                    <a:gd name="T2" fmla="*/ 3577 w 142"/>
                    <a:gd name="T3" fmla="*/ 0 h 248"/>
                    <a:gd name="T4" fmla="*/ 0 w 142"/>
                    <a:gd name="T5" fmla="*/ 3585 h 248"/>
                    <a:gd name="T6" fmla="*/ 0 w 142"/>
                    <a:gd name="T7" fmla="*/ 35488 h 248"/>
                    <a:gd name="T8" fmla="*/ 12521 w 142"/>
                    <a:gd name="T9" fmla="*/ 50544 h 248"/>
                    <a:gd name="T10" fmla="*/ 12521 w 142"/>
                    <a:gd name="T11" fmla="*/ 84957 h 248"/>
                    <a:gd name="T12" fmla="*/ 15741 w 142"/>
                    <a:gd name="T13" fmla="*/ 88542 h 248"/>
                    <a:gd name="T14" fmla="*/ 34344 w 142"/>
                    <a:gd name="T15" fmla="*/ 88542 h 248"/>
                    <a:gd name="T16" fmla="*/ 37921 w 142"/>
                    <a:gd name="T17" fmla="*/ 84957 h 248"/>
                    <a:gd name="T18" fmla="*/ 37921 w 142"/>
                    <a:gd name="T19" fmla="*/ 50544 h 248"/>
                    <a:gd name="T20" fmla="*/ 50442 w 142"/>
                    <a:gd name="T21" fmla="*/ 35488 h 248"/>
                    <a:gd name="T22" fmla="*/ 50442 w 142"/>
                    <a:gd name="T23" fmla="*/ 3585 h 248"/>
                    <a:gd name="T24" fmla="*/ 47580 w 142"/>
                    <a:gd name="T25" fmla="*/ 0 h 248"/>
                    <a:gd name="T26" fmla="*/ 44361 w 142"/>
                    <a:gd name="T27" fmla="*/ 34413 h 248"/>
                    <a:gd name="T28" fmla="*/ 34344 w 142"/>
                    <a:gd name="T29" fmla="*/ 44092 h 248"/>
                    <a:gd name="T30" fmla="*/ 30766 w 142"/>
                    <a:gd name="T31" fmla="*/ 47676 h 248"/>
                    <a:gd name="T32" fmla="*/ 30766 w 142"/>
                    <a:gd name="T33" fmla="*/ 82448 h 248"/>
                    <a:gd name="T34" fmla="*/ 18603 w 142"/>
                    <a:gd name="T35" fmla="*/ 82448 h 248"/>
                    <a:gd name="T36" fmla="*/ 18603 w 142"/>
                    <a:gd name="T37" fmla="*/ 47676 h 248"/>
                    <a:gd name="T38" fmla="*/ 15025 w 142"/>
                    <a:gd name="T39" fmla="*/ 44092 h 248"/>
                    <a:gd name="T40" fmla="*/ 5366 w 142"/>
                    <a:gd name="T41" fmla="*/ 34413 h 248"/>
                    <a:gd name="T42" fmla="*/ 5366 w 142"/>
                    <a:gd name="T43" fmla="*/ 6094 h 248"/>
                    <a:gd name="T44" fmla="*/ 43287 w 142"/>
                    <a:gd name="T45" fmla="*/ 6094 h 248"/>
                    <a:gd name="T46" fmla="*/ 43287 w 142"/>
                    <a:gd name="T47" fmla="*/ 34413 h 248"/>
                    <a:gd name="T48" fmla="*/ 44361 w 142"/>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48">
                      <a:moveTo>
                        <a:pt x="133" y="0"/>
                      </a:moveTo>
                      <a:lnTo>
                        <a:pt x="10" y="0"/>
                      </a:lnTo>
                      <a:cubicBezTo>
                        <a:pt x="5" y="0"/>
                        <a:pt x="0" y="5"/>
                        <a:pt x="0" y="10"/>
                      </a:cubicBezTo>
                      <a:lnTo>
                        <a:pt x="0" y="99"/>
                      </a:lnTo>
                      <a:cubicBezTo>
                        <a:pt x="0" y="121"/>
                        <a:pt x="15" y="138"/>
                        <a:pt x="35" y="141"/>
                      </a:cubicBezTo>
                      <a:lnTo>
                        <a:pt x="35" y="237"/>
                      </a:lnTo>
                      <a:cubicBezTo>
                        <a:pt x="35" y="242"/>
                        <a:pt x="40" y="247"/>
                        <a:pt x="44" y="247"/>
                      </a:cubicBezTo>
                      <a:lnTo>
                        <a:pt x="96" y="247"/>
                      </a:lnTo>
                      <a:cubicBezTo>
                        <a:pt x="101" y="247"/>
                        <a:pt x="106" y="242"/>
                        <a:pt x="106" y="237"/>
                      </a:cubicBezTo>
                      <a:lnTo>
                        <a:pt x="106" y="141"/>
                      </a:lnTo>
                      <a:cubicBezTo>
                        <a:pt x="126" y="136"/>
                        <a:pt x="141" y="118"/>
                        <a:pt x="141" y="99"/>
                      </a:cubicBezTo>
                      <a:lnTo>
                        <a:pt x="141" y="10"/>
                      </a:lnTo>
                      <a:cubicBezTo>
                        <a:pt x="141" y="2"/>
                        <a:pt x="138" y="0"/>
                        <a:pt x="133" y="0"/>
                      </a:cubicBezTo>
                      <a:close/>
                      <a:moveTo>
                        <a:pt x="124" y="96"/>
                      </a:moveTo>
                      <a:cubicBezTo>
                        <a:pt x="124" y="111"/>
                        <a:pt x="111" y="123"/>
                        <a:pt x="96" y="123"/>
                      </a:cubicBezTo>
                      <a:cubicBezTo>
                        <a:pt x="91" y="123"/>
                        <a:pt x="86" y="128"/>
                        <a:pt x="86" y="133"/>
                      </a:cubicBezTo>
                      <a:lnTo>
                        <a:pt x="86" y="230"/>
                      </a:lnTo>
                      <a:lnTo>
                        <a:pt x="52" y="230"/>
                      </a:lnTo>
                      <a:lnTo>
                        <a:pt x="52" y="133"/>
                      </a:lnTo>
                      <a:cubicBezTo>
                        <a:pt x="52" y="128"/>
                        <a:pt x="47" y="123"/>
                        <a:pt x="42" y="123"/>
                      </a:cubicBezTo>
                      <a:cubicBezTo>
                        <a:pt x="27" y="123"/>
                        <a:pt x="15" y="111"/>
                        <a:pt x="15" y="96"/>
                      </a:cubicBezTo>
                      <a:lnTo>
                        <a:pt x="15" y="17"/>
                      </a:lnTo>
                      <a:lnTo>
                        <a:pt x="121" y="17"/>
                      </a:lnTo>
                      <a:lnTo>
                        <a:pt x="121" y="96"/>
                      </a:lnTo>
                      <a:lnTo>
                        <a:pt x="124"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3" name="Freeform 7"/>
                <p:cNvSpPr>
                  <a:spLocks noChangeArrowheads="1"/>
                </p:cNvSpPr>
                <p:nvPr/>
              </p:nvSpPr>
              <p:spPr bwMode="auto">
                <a:xfrm>
                  <a:off x="-189920" y="1442317"/>
                  <a:ext cx="38100" cy="38100"/>
                </a:xfrm>
                <a:custGeom>
                  <a:avLst/>
                  <a:gdLst>
                    <a:gd name="T0" fmla="*/ 37737 w 105"/>
                    <a:gd name="T1" fmla="*/ 18516 h 107"/>
                    <a:gd name="T2" fmla="*/ 18869 w 105"/>
                    <a:gd name="T3" fmla="*/ 0 h 107"/>
                    <a:gd name="T4" fmla="*/ 0 w 105"/>
                    <a:gd name="T5" fmla="*/ 18516 h 107"/>
                    <a:gd name="T6" fmla="*/ 18869 w 105"/>
                    <a:gd name="T7" fmla="*/ 37032 h 107"/>
                    <a:gd name="T8" fmla="*/ 37737 w 105"/>
                    <a:gd name="T9" fmla="*/ 18516 h 107"/>
                    <a:gd name="T10" fmla="*/ 6169 w 105"/>
                    <a:gd name="T11" fmla="*/ 18516 h 107"/>
                    <a:gd name="T12" fmla="*/ 18869 w 105"/>
                    <a:gd name="T13" fmla="*/ 6409 h 107"/>
                    <a:gd name="T14" fmla="*/ 31206 w 105"/>
                    <a:gd name="T15" fmla="*/ 18516 h 107"/>
                    <a:gd name="T16" fmla="*/ 18869 w 105"/>
                    <a:gd name="T17" fmla="*/ 30979 h 107"/>
                    <a:gd name="T18" fmla="*/ 6169 w 105"/>
                    <a:gd name="T19" fmla="*/ 18516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7">
                      <a:moveTo>
                        <a:pt x="104" y="52"/>
                      </a:moveTo>
                      <a:cubicBezTo>
                        <a:pt x="104" y="23"/>
                        <a:pt x="79" y="0"/>
                        <a:pt x="52" y="0"/>
                      </a:cubicBezTo>
                      <a:cubicBezTo>
                        <a:pt x="22" y="0"/>
                        <a:pt x="0" y="25"/>
                        <a:pt x="0" y="52"/>
                      </a:cubicBezTo>
                      <a:cubicBezTo>
                        <a:pt x="0" y="79"/>
                        <a:pt x="24" y="104"/>
                        <a:pt x="52" y="104"/>
                      </a:cubicBezTo>
                      <a:cubicBezTo>
                        <a:pt x="81" y="106"/>
                        <a:pt x="104" y="82"/>
                        <a:pt x="104" y="52"/>
                      </a:cubicBezTo>
                      <a:close/>
                      <a:moveTo>
                        <a:pt x="17" y="52"/>
                      </a:moveTo>
                      <a:cubicBezTo>
                        <a:pt x="17" y="32"/>
                        <a:pt x="33" y="18"/>
                        <a:pt x="52" y="18"/>
                      </a:cubicBezTo>
                      <a:cubicBezTo>
                        <a:pt x="72" y="18"/>
                        <a:pt x="86" y="32"/>
                        <a:pt x="86" y="52"/>
                      </a:cubicBezTo>
                      <a:cubicBezTo>
                        <a:pt x="86" y="72"/>
                        <a:pt x="71" y="87"/>
                        <a:pt x="52" y="87"/>
                      </a:cubicBezTo>
                      <a:cubicBezTo>
                        <a:pt x="32" y="89"/>
                        <a:pt x="17" y="72"/>
                        <a:pt x="17"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4" name="Freeform 8"/>
                <p:cNvSpPr>
                  <a:spLocks noChangeArrowheads="1"/>
                </p:cNvSpPr>
                <p:nvPr/>
              </p:nvSpPr>
              <p:spPr bwMode="auto">
                <a:xfrm>
                  <a:off x="-107370" y="148676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092 h 248"/>
                    <a:gd name="T30" fmla="*/ 32379 w 144"/>
                    <a:gd name="T31" fmla="*/ 47676 h 248"/>
                    <a:gd name="T32" fmla="*/ 32379 w 144"/>
                    <a:gd name="T33" fmla="*/ 82448 h 248"/>
                    <a:gd name="T34" fmla="*/ 19646 w 144"/>
                    <a:gd name="T35" fmla="*/ 82448 h 248"/>
                    <a:gd name="T36" fmla="*/ 19646 w 144"/>
                    <a:gd name="T37" fmla="*/ 47676 h 248"/>
                    <a:gd name="T38" fmla="*/ 16371 w 144"/>
                    <a:gd name="T39" fmla="*/ 44092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8"/>
                        <a:pt x="141" y="99"/>
                      </a:cubicBezTo>
                      <a:lnTo>
                        <a:pt x="141" y="10"/>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5" name="Freeform 9"/>
                <p:cNvSpPr>
                  <a:spLocks noChangeArrowheads="1"/>
                </p:cNvSpPr>
                <p:nvPr/>
              </p:nvSpPr>
              <p:spPr bwMode="auto">
                <a:xfrm>
                  <a:off x="-99432" y="1442317"/>
                  <a:ext cx="38100" cy="38100"/>
                </a:xfrm>
                <a:custGeom>
                  <a:avLst/>
                  <a:gdLst>
                    <a:gd name="T0" fmla="*/ 37737 w 105"/>
                    <a:gd name="T1" fmla="*/ 18516 h 107"/>
                    <a:gd name="T2" fmla="*/ 18869 w 105"/>
                    <a:gd name="T3" fmla="*/ 0 h 107"/>
                    <a:gd name="T4" fmla="*/ 0 w 105"/>
                    <a:gd name="T5" fmla="*/ 18516 h 107"/>
                    <a:gd name="T6" fmla="*/ 18869 w 105"/>
                    <a:gd name="T7" fmla="*/ 37032 h 107"/>
                    <a:gd name="T8" fmla="*/ 37737 w 105"/>
                    <a:gd name="T9" fmla="*/ 18516 h 107"/>
                    <a:gd name="T10" fmla="*/ 5443 w 105"/>
                    <a:gd name="T11" fmla="*/ 18516 h 107"/>
                    <a:gd name="T12" fmla="*/ 18143 w 105"/>
                    <a:gd name="T13" fmla="*/ 6409 h 107"/>
                    <a:gd name="T14" fmla="*/ 30480 w 105"/>
                    <a:gd name="T15" fmla="*/ 18516 h 107"/>
                    <a:gd name="T16" fmla="*/ 18143 w 105"/>
                    <a:gd name="T17" fmla="*/ 30979 h 107"/>
                    <a:gd name="T18" fmla="*/ 5443 w 105"/>
                    <a:gd name="T19" fmla="*/ 18516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7">
                      <a:moveTo>
                        <a:pt x="104" y="52"/>
                      </a:moveTo>
                      <a:cubicBezTo>
                        <a:pt x="104" y="23"/>
                        <a:pt x="79" y="0"/>
                        <a:pt x="52" y="0"/>
                      </a:cubicBezTo>
                      <a:cubicBezTo>
                        <a:pt x="23" y="0"/>
                        <a:pt x="0" y="25"/>
                        <a:pt x="0" y="52"/>
                      </a:cubicBezTo>
                      <a:cubicBezTo>
                        <a:pt x="0" y="79"/>
                        <a:pt x="25" y="104"/>
                        <a:pt x="52" y="104"/>
                      </a:cubicBezTo>
                      <a:cubicBezTo>
                        <a:pt x="79" y="106"/>
                        <a:pt x="104" y="82"/>
                        <a:pt x="104" y="52"/>
                      </a:cubicBezTo>
                      <a:close/>
                      <a:moveTo>
                        <a:pt x="15" y="52"/>
                      </a:moveTo>
                      <a:cubicBezTo>
                        <a:pt x="15" y="32"/>
                        <a:pt x="31" y="18"/>
                        <a:pt x="50" y="18"/>
                      </a:cubicBezTo>
                      <a:cubicBezTo>
                        <a:pt x="70" y="18"/>
                        <a:pt x="84" y="32"/>
                        <a:pt x="84" y="52"/>
                      </a:cubicBezTo>
                      <a:cubicBezTo>
                        <a:pt x="84" y="72"/>
                        <a:pt x="69" y="87"/>
                        <a:pt x="50" y="87"/>
                      </a:cubicBezTo>
                      <a:cubicBezTo>
                        <a:pt x="30" y="89"/>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6" name="Freeform 10"/>
                <p:cNvSpPr>
                  <a:spLocks noChangeArrowheads="1"/>
                </p:cNvSpPr>
                <p:nvPr/>
              </p:nvSpPr>
              <p:spPr bwMode="auto">
                <a:xfrm>
                  <a:off x="-18470" y="148676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092 h 248"/>
                    <a:gd name="T30" fmla="*/ 32379 w 144"/>
                    <a:gd name="T31" fmla="*/ 47676 h 248"/>
                    <a:gd name="T32" fmla="*/ 32379 w 144"/>
                    <a:gd name="T33" fmla="*/ 82448 h 248"/>
                    <a:gd name="T34" fmla="*/ 19646 w 144"/>
                    <a:gd name="T35" fmla="*/ 82448 h 248"/>
                    <a:gd name="T36" fmla="*/ 19646 w 144"/>
                    <a:gd name="T37" fmla="*/ 47676 h 248"/>
                    <a:gd name="T38" fmla="*/ 16371 w 144"/>
                    <a:gd name="T39" fmla="*/ 44092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8"/>
                        <a:pt x="141" y="99"/>
                      </a:cubicBezTo>
                      <a:lnTo>
                        <a:pt x="141" y="10"/>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7" name="Freeform 11"/>
                <p:cNvSpPr>
                  <a:spLocks noChangeArrowheads="1"/>
                </p:cNvSpPr>
                <p:nvPr/>
              </p:nvSpPr>
              <p:spPr bwMode="auto">
                <a:xfrm>
                  <a:off x="-10532" y="14423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5443 w 105"/>
                    <a:gd name="T11" fmla="*/ 18869 h 105"/>
                    <a:gd name="T12" fmla="*/ 18143 w 105"/>
                    <a:gd name="T13" fmla="*/ 6531 h 105"/>
                    <a:gd name="T14" fmla="*/ 30480 w 105"/>
                    <a:gd name="T15" fmla="*/ 18869 h 105"/>
                    <a:gd name="T16" fmla="*/ 18143 w 105"/>
                    <a:gd name="T17" fmla="*/ 31569 h 105"/>
                    <a:gd name="T18" fmla="*/ 5443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79"/>
                        <a:pt x="25" y="104"/>
                        <a:pt x="52" y="104"/>
                      </a:cubicBezTo>
                      <a:cubicBezTo>
                        <a:pt x="79" y="104"/>
                        <a:pt x="104" y="82"/>
                        <a:pt x="104" y="52"/>
                      </a:cubicBezTo>
                      <a:close/>
                      <a:moveTo>
                        <a:pt x="15" y="52"/>
                      </a:moveTo>
                      <a:cubicBezTo>
                        <a:pt x="15" y="32"/>
                        <a:pt x="31" y="18"/>
                        <a:pt x="50" y="18"/>
                      </a:cubicBezTo>
                      <a:cubicBezTo>
                        <a:pt x="70" y="18"/>
                        <a:pt x="84" y="32"/>
                        <a:pt x="84" y="52"/>
                      </a:cubicBezTo>
                      <a:cubicBezTo>
                        <a:pt x="84" y="72"/>
                        <a:pt x="69" y="87"/>
                        <a:pt x="50" y="87"/>
                      </a:cubicBezTo>
                      <a:cubicBezTo>
                        <a:pt x="32" y="89"/>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8" name="Freeform 12"/>
                <p:cNvSpPr>
                  <a:spLocks noChangeArrowheads="1"/>
                </p:cNvSpPr>
                <p:nvPr/>
              </p:nvSpPr>
              <p:spPr bwMode="auto">
                <a:xfrm>
                  <a:off x="70430" y="1486767"/>
                  <a:ext cx="50800" cy="88900"/>
                </a:xfrm>
                <a:custGeom>
                  <a:avLst/>
                  <a:gdLst>
                    <a:gd name="T0" fmla="*/ 47918 w 141"/>
                    <a:gd name="T1" fmla="*/ 0 h 248"/>
                    <a:gd name="T2" fmla="*/ 3243 w 141"/>
                    <a:gd name="T3" fmla="*/ 0 h 248"/>
                    <a:gd name="T4" fmla="*/ 0 w 141"/>
                    <a:gd name="T5" fmla="*/ 3585 h 248"/>
                    <a:gd name="T6" fmla="*/ 0 w 141"/>
                    <a:gd name="T7" fmla="*/ 35488 h 248"/>
                    <a:gd name="T8" fmla="*/ 12250 w 141"/>
                    <a:gd name="T9" fmla="*/ 50544 h 248"/>
                    <a:gd name="T10" fmla="*/ 12250 w 141"/>
                    <a:gd name="T11" fmla="*/ 84957 h 248"/>
                    <a:gd name="T12" fmla="*/ 15852 w 141"/>
                    <a:gd name="T13" fmla="*/ 88542 h 248"/>
                    <a:gd name="T14" fmla="*/ 34587 w 141"/>
                    <a:gd name="T15" fmla="*/ 88542 h 248"/>
                    <a:gd name="T16" fmla="*/ 38190 w 141"/>
                    <a:gd name="T17" fmla="*/ 84957 h 248"/>
                    <a:gd name="T18" fmla="*/ 38190 w 141"/>
                    <a:gd name="T19" fmla="*/ 50544 h 248"/>
                    <a:gd name="T20" fmla="*/ 50440 w 141"/>
                    <a:gd name="T21" fmla="*/ 35488 h 248"/>
                    <a:gd name="T22" fmla="*/ 50440 w 141"/>
                    <a:gd name="T23" fmla="*/ 3585 h 248"/>
                    <a:gd name="T24" fmla="*/ 47918 w 141"/>
                    <a:gd name="T25" fmla="*/ 0 h 248"/>
                    <a:gd name="T26" fmla="*/ 44315 w 141"/>
                    <a:gd name="T27" fmla="*/ 34413 h 248"/>
                    <a:gd name="T28" fmla="*/ 34587 w 141"/>
                    <a:gd name="T29" fmla="*/ 44092 h 248"/>
                    <a:gd name="T30" fmla="*/ 30984 w 141"/>
                    <a:gd name="T31" fmla="*/ 47676 h 248"/>
                    <a:gd name="T32" fmla="*/ 30984 w 141"/>
                    <a:gd name="T33" fmla="*/ 82448 h 248"/>
                    <a:gd name="T34" fmla="*/ 18374 w 141"/>
                    <a:gd name="T35" fmla="*/ 82448 h 248"/>
                    <a:gd name="T36" fmla="*/ 18374 w 141"/>
                    <a:gd name="T37" fmla="*/ 47676 h 248"/>
                    <a:gd name="T38" fmla="*/ 15132 w 141"/>
                    <a:gd name="T39" fmla="*/ 44092 h 248"/>
                    <a:gd name="T40" fmla="*/ 5044 w 141"/>
                    <a:gd name="T41" fmla="*/ 34413 h 248"/>
                    <a:gd name="T42" fmla="*/ 5044 w 141"/>
                    <a:gd name="T43" fmla="*/ 6094 h 248"/>
                    <a:gd name="T44" fmla="*/ 43594 w 141"/>
                    <a:gd name="T45" fmla="*/ 6094 h 248"/>
                    <a:gd name="T46" fmla="*/ 43594 w 141"/>
                    <a:gd name="T47" fmla="*/ 34413 h 248"/>
                    <a:gd name="T48" fmla="*/ 44315 w 141"/>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8">
                      <a:moveTo>
                        <a:pt x="133" y="0"/>
                      </a:moveTo>
                      <a:lnTo>
                        <a:pt x="9" y="0"/>
                      </a:lnTo>
                      <a:cubicBezTo>
                        <a:pt x="5" y="0"/>
                        <a:pt x="0" y="5"/>
                        <a:pt x="0" y="10"/>
                      </a:cubicBezTo>
                      <a:lnTo>
                        <a:pt x="0" y="99"/>
                      </a:lnTo>
                      <a:cubicBezTo>
                        <a:pt x="0" y="121"/>
                        <a:pt x="14" y="138"/>
                        <a:pt x="34" y="141"/>
                      </a:cubicBezTo>
                      <a:lnTo>
                        <a:pt x="34" y="237"/>
                      </a:lnTo>
                      <a:cubicBezTo>
                        <a:pt x="34" y="242"/>
                        <a:pt x="39" y="247"/>
                        <a:pt x="44" y="247"/>
                      </a:cubicBezTo>
                      <a:lnTo>
                        <a:pt x="96" y="247"/>
                      </a:lnTo>
                      <a:cubicBezTo>
                        <a:pt x="101" y="247"/>
                        <a:pt x="106" y="242"/>
                        <a:pt x="106" y="237"/>
                      </a:cubicBezTo>
                      <a:lnTo>
                        <a:pt x="106" y="141"/>
                      </a:lnTo>
                      <a:cubicBezTo>
                        <a:pt x="126" y="136"/>
                        <a:pt x="140" y="118"/>
                        <a:pt x="140" y="99"/>
                      </a:cubicBezTo>
                      <a:lnTo>
                        <a:pt x="140" y="10"/>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6"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69" name="Freeform 13"/>
                <p:cNvSpPr>
                  <a:spLocks noChangeArrowheads="1"/>
                </p:cNvSpPr>
                <p:nvPr/>
              </p:nvSpPr>
              <p:spPr bwMode="auto">
                <a:xfrm>
                  <a:off x="78368" y="14423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6531 w 105"/>
                    <a:gd name="T11" fmla="*/ 18869 h 105"/>
                    <a:gd name="T12" fmla="*/ 18869 w 105"/>
                    <a:gd name="T13" fmla="*/ 6531 h 105"/>
                    <a:gd name="T14" fmla="*/ 31569 w 105"/>
                    <a:gd name="T15" fmla="*/ 18869 h 105"/>
                    <a:gd name="T16" fmla="*/ 18869 w 105"/>
                    <a:gd name="T17" fmla="*/ 31569 h 105"/>
                    <a:gd name="T18" fmla="*/ 6531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79"/>
                        <a:pt x="25" y="104"/>
                        <a:pt x="52" y="104"/>
                      </a:cubicBezTo>
                      <a:cubicBezTo>
                        <a:pt x="79" y="104"/>
                        <a:pt x="104" y="82"/>
                        <a:pt x="104" y="52"/>
                      </a:cubicBezTo>
                      <a:close/>
                      <a:moveTo>
                        <a:pt x="18" y="52"/>
                      </a:moveTo>
                      <a:cubicBezTo>
                        <a:pt x="18" y="32"/>
                        <a:pt x="32" y="18"/>
                        <a:pt x="52" y="18"/>
                      </a:cubicBezTo>
                      <a:cubicBezTo>
                        <a:pt x="72" y="18"/>
                        <a:pt x="87" y="32"/>
                        <a:pt x="87" y="52"/>
                      </a:cubicBezTo>
                      <a:cubicBezTo>
                        <a:pt x="87" y="72"/>
                        <a:pt x="72" y="87"/>
                        <a:pt x="52" y="87"/>
                      </a:cubicBezTo>
                      <a:cubicBezTo>
                        <a:pt x="32" y="89"/>
                        <a:pt x="18" y="72"/>
                        <a:pt x="18"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0" name="Freeform 14"/>
                <p:cNvSpPr>
                  <a:spLocks noChangeArrowheads="1"/>
                </p:cNvSpPr>
                <p:nvPr/>
              </p:nvSpPr>
              <p:spPr bwMode="auto">
                <a:xfrm>
                  <a:off x="159330" y="1486767"/>
                  <a:ext cx="50800" cy="88900"/>
                </a:xfrm>
                <a:custGeom>
                  <a:avLst/>
                  <a:gdLst>
                    <a:gd name="T0" fmla="*/ 47918 w 141"/>
                    <a:gd name="T1" fmla="*/ 0 h 248"/>
                    <a:gd name="T2" fmla="*/ 3243 w 141"/>
                    <a:gd name="T3" fmla="*/ 0 h 248"/>
                    <a:gd name="T4" fmla="*/ 0 w 141"/>
                    <a:gd name="T5" fmla="*/ 3585 h 248"/>
                    <a:gd name="T6" fmla="*/ 0 w 141"/>
                    <a:gd name="T7" fmla="*/ 35488 h 248"/>
                    <a:gd name="T8" fmla="*/ 12250 w 141"/>
                    <a:gd name="T9" fmla="*/ 50544 h 248"/>
                    <a:gd name="T10" fmla="*/ 12250 w 141"/>
                    <a:gd name="T11" fmla="*/ 84957 h 248"/>
                    <a:gd name="T12" fmla="*/ 15852 w 141"/>
                    <a:gd name="T13" fmla="*/ 88542 h 248"/>
                    <a:gd name="T14" fmla="*/ 34587 w 141"/>
                    <a:gd name="T15" fmla="*/ 88542 h 248"/>
                    <a:gd name="T16" fmla="*/ 38190 w 141"/>
                    <a:gd name="T17" fmla="*/ 84957 h 248"/>
                    <a:gd name="T18" fmla="*/ 38190 w 141"/>
                    <a:gd name="T19" fmla="*/ 50544 h 248"/>
                    <a:gd name="T20" fmla="*/ 50440 w 141"/>
                    <a:gd name="T21" fmla="*/ 35488 h 248"/>
                    <a:gd name="T22" fmla="*/ 50440 w 141"/>
                    <a:gd name="T23" fmla="*/ 3585 h 248"/>
                    <a:gd name="T24" fmla="*/ 47918 w 141"/>
                    <a:gd name="T25" fmla="*/ 0 h 248"/>
                    <a:gd name="T26" fmla="*/ 44315 w 141"/>
                    <a:gd name="T27" fmla="*/ 34413 h 248"/>
                    <a:gd name="T28" fmla="*/ 34587 w 141"/>
                    <a:gd name="T29" fmla="*/ 44092 h 248"/>
                    <a:gd name="T30" fmla="*/ 30984 w 141"/>
                    <a:gd name="T31" fmla="*/ 47676 h 248"/>
                    <a:gd name="T32" fmla="*/ 30984 w 141"/>
                    <a:gd name="T33" fmla="*/ 82448 h 248"/>
                    <a:gd name="T34" fmla="*/ 18374 w 141"/>
                    <a:gd name="T35" fmla="*/ 82448 h 248"/>
                    <a:gd name="T36" fmla="*/ 18374 w 141"/>
                    <a:gd name="T37" fmla="*/ 47676 h 248"/>
                    <a:gd name="T38" fmla="*/ 15132 w 141"/>
                    <a:gd name="T39" fmla="*/ 44092 h 248"/>
                    <a:gd name="T40" fmla="*/ 5044 w 141"/>
                    <a:gd name="T41" fmla="*/ 34413 h 248"/>
                    <a:gd name="T42" fmla="*/ 5044 w 141"/>
                    <a:gd name="T43" fmla="*/ 6094 h 248"/>
                    <a:gd name="T44" fmla="*/ 43594 w 141"/>
                    <a:gd name="T45" fmla="*/ 6094 h 248"/>
                    <a:gd name="T46" fmla="*/ 43594 w 141"/>
                    <a:gd name="T47" fmla="*/ 34413 h 248"/>
                    <a:gd name="T48" fmla="*/ 44315 w 141"/>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8">
                      <a:moveTo>
                        <a:pt x="133" y="0"/>
                      </a:moveTo>
                      <a:lnTo>
                        <a:pt x="9" y="0"/>
                      </a:lnTo>
                      <a:cubicBezTo>
                        <a:pt x="5" y="0"/>
                        <a:pt x="0" y="5"/>
                        <a:pt x="0" y="10"/>
                      </a:cubicBezTo>
                      <a:lnTo>
                        <a:pt x="0" y="99"/>
                      </a:lnTo>
                      <a:cubicBezTo>
                        <a:pt x="0" y="121"/>
                        <a:pt x="14" y="138"/>
                        <a:pt x="34" y="141"/>
                      </a:cubicBezTo>
                      <a:lnTo>
                        <a:pt x="34" y="237"/>
                      </a:lnTo>
                      <a:cubicBezTo>
                        <a:pt x="34" y="242"/>
                        <a:pt x="39" y="247"/>
                        <a:pt x="44" y="247"/>
                      </a:cubicBezTo>
                      <a:lnTo>
                        <a:pt x="96" y="247"/>
                      </a:lnTo>
                      <a:cubicBezTo>
                        <a:pt x="101" y="247"/>
                        <a:pt x="106" y="242"/>
                        <a:pt x="106" y="237"/>
                      </a:cubicBezTo>
                      <a:lnTo>
                        <a:pt x="106" y="141"/>
                      </a:lnTo>
                      <a:cubicBezTo>
                        <a:pt x="126" y="136"/>
                        <a:pt x="140" y="118"/>
                        <a:pt x="140" y="99"/>
                      </a:cubicBezTo>
                      <a:lnTo>
                        <a:pt x="140" y="10"/>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7"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1" name="Freeform 15"/>
                <p:cNvSpPr>
                  <a:spLocks noChangeArrowheads="1"/>
                </p:cNvSpPr>
                <p:nvPr/>
              </p:nvSpPr>
              <p:spPr bwMode="auto">
                <a:xfrm>
                  <a:off x="167268" y="14423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6531 w 105"/>
                    <a:gd name="T11" fmla="*/ 18869 h 105"/>
                    <a:gd name="T12" fmla="*/ 18869 w 105"/>
                    <a:gd name="T13" fmla="*/ 6531 h 105"/>
                    <a:gd name="T14" fmla="*/ 31569 w 105"/>
                    <a:gd name="T15" fmla="*/ 18869 h 105"/>
                    <a:gd name="T16" fmla="*/ 18869 w 105"/>
                    <a:gd name="T17" fmla="*/ 31569 h 105"/>
                    <a:gd name="T18" fmla="*/ 6531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79"/>
                        <a:pt x="25" y="104"/>
                        <a:pt x="52" y="104"/>
                      </a:cubicBezTo>
                      <a:cubicBezTo>
                        <a:pt x="79" y="104"/>
                        <a:pt x="104" y="82"/>
                        <a:pt x="104" y="52"/>
                      </a:cubicBezTo>
                      <a:close/>
                      <a:moveTo>
                        <a:pt x="18" y="52"/>
                      </a:moveTo>
                      <a:cubicBezTo>
                        <a:pt x="18" y="32"/>
                        <a:pt x="32" y="18"/>
                        <a:pt x="52" y="18"/>
                      </a:cubicBezTo>
                      <a:cubicBezTo>
                        <a:pt x="72" y="18"/>
                        <a:pt x="87" y="32"/>
                        <a:pt x="87" y="52"/>
                      </a:cubicBezTo>
                      <a:cubicBezTo>
                        <a:pt x="87" y="72"/>
                        <a:pt x="72" y="87"/>
                        <a:pt x="52" y="87"/>
                      </a:cubicBezTo>
                      <a:cubicBezTo>
                        <a:pt x="32" y="87"/>
                        <a:pt x="18" y="72"/>
                        <a:pt x="18"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2" name="Freeform 16"/>
                <p:cNvSpPr>
                  <a:spLocks noChangeArrowheads="1"/>
                </p:cNvSpPr>
                <p:nvPr/>
              </p:nvSpPr>
              <p:spPr bwMode="auto">
                <a:xfrm>
                  <a:off x="248230" y="1486767"/>
                  <a:ext cx="50800" cy="85725"/>
                </a:xfrm>
                <a:custGeom>
                  <a:avLst/>
                  <a:gdLst>
                    <a:gd name="T0" fmla="*/ 19735 w 139"/>
                    <a:gd name="T1" fmla="*/ 48265 h 238"/>
                    <a:gd name="T2" fmla="*/ 16081 w 139"/>
                    <a:gd name="T3" fmla="*/ 44663 h 238"/>
                    <a:gd name="T4" fmla="*/ 6213 w 139"/>
                    <a:gd name="T5" fmla="*/ 34938 h 238"/>
                    <a:gd name="T6" fmla="*/ 6213 w 139"/>
                    <a:gd name="T7" fmla="*/ 6483 h 238"/>
                    <a:gd name="T8" fmla="*/ 44953 w 139"/>
                    <a:gd name="T9" fmla="*/ 6483 h 238"/>
                    <a:gd name="T10" fmla="*/ 44953 w 139"/>
                    <a:gd name="T11" fmla="*/ 18009 h 238"/>
                    <a:gd name="T12" fmla="*/ 50435 w 139"/>
                    <a:gd name="T13" fmla="*/ 1081 h 238"/>
                    <a:gd name="T14" fmla="*/ 48607 w 139"/>
                    <a:gd name="T15" fmla="*/ 0 h 238"/>
                    <a:gd name="T16" fmla="*/ 3289 w 139"/>
                    <a:gd name="T17" fmla="*/ 0 h 238"/>
                    <a:gd name="T18" fmla="*/ 0 w 139"/>
                    <a:gd name="T19" fmla="*/ 3602 h 238"/>
                    <a:gd name="T20" fmla="*/ 0 w 139"/>
                    <a:gd name="T21" fmla="*/ 35659 h 238"/>
                    <a:gd name="T22" fmla="*/ 12426 w 139"/>
                    <a:gd name="T23" fmla="*/ 50787 h 238"/>
                    <a:gd name="T24" fmla="*/ 12426 w 139"/>
                    <a:gd name="T25" fmla="*/ 85365 h 238"/>
                    <a:gd name="T26" fmla="*/ 18639 w 139"/>
                    <a:gd name="T27" fmla="*/ 74919 h 238"/>
                    <a:gd name="T28" fmla="*/ 18639 w 139"/>
                    <a:gd name="T29" fmla="*/ 48265 h 238"/>
                    <a:gd name="T30" fmla="*/ 19735 w 139"/>
                    <a:gd name="T31" fmla="*/ 48265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238">
                      <a:moveTo>
                        <a:pt x="54" y="134"/>
                      </a:moveTo>
                      <a:cubicBezTo>
                        <a:pt x="54" y="129"/>
                        <a:pt x="49" y="124"/>
                        <a:pt x="44" y="124"/>
                      </a:cubicBezTo>
                      <a:cubicBezTo>
                        <a:pt x="29" y="124"/>
                        <a:pt x="17" y="111"/>
                        <a:pt x="17" y="97"/>
                      </a:cubicBezTo>
                      <a:lnTo>
                        <a:pt x="17" y="18"/>
                      </a:lnTo>
                      <a:lnTo>
                        <a:pt x="123" y="18"/>
                      </a:lnTo>
                      <a:lnTo>
                        <a:pt x="123" y="50"/>
                      </a:lnTo>
                      <a:cubicBezTo>
                        <a:pt x="128" y="35"/>
                        <a:pt x="133" y="18"/>
                        <a:pt x="138" y="3"/>
                      </a:cubicBezTo>
                      <a:cubicBezTo>
                        <a:pt x="135" y="3"/>
                        <a:pt x="135" y="0"/>
                        <a:pt x="133" y="0"/>
                      </a:cubicBezTo>
                      <a:lnTo>
                        <a:pt x="9" y="0"/>
                      </a:lnTo>
                      <a:cubicBezTo>
                        <a:pt x="5" y="0"/>
                        <a:pt x="0" y="5"/>
                        <a:pt x="0" y="10"/>
                      </a:cubicBezTo>
                      <a:lnTo>
                        <a:pt x="0" y="99"/>
                      </a:lnTo>
                      <a:cubicBezTo>
                        <a:pt x="0" y="121"/>
                        <a:pt x="14" y="139"/>
                        <a:pt x="34" y="141"/>
                      </a:cubicBezTo>
                      <a:lnTo>
                        <a:pt x="34" y="237"/>
                      </a:lnTo>
                      <a:cubicBezTo>
                        <a:pt x="39" y="228"/>
                        <a:pt x="47" y="218"/>
                        <a:pt x="51" y="208"/>
                      </a:cubicBezTo>
                      <a:lnTo>
                        <a:pt x="51" y="134"/>
                      </a:lnTo>
                      <a:lnTo>
                        <a:pt x="54" y="1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3" name="Freeform 17"/>
                <p:cNvSpPr>
                  <a:spLocks noChangeArrowheads="1"/>
                </p:cNvSpPr>
                <p:nvPr/>
              </p:nvSpPr>
              <p:spPr bwMode="auto">
                <a:xfrm>
                  <a:off x="256168" y="1443904"/>
                  <a:ext cx="38100" cy="38100"/>
                </a:xfrm>
                <a:custGeom>
                  <a:avLst/>
                  <a:gdLst>
                    <a:gd name="T0" fmla="*/ 18869 w 105"/>
                    <a:gd name="T1" fmla="*/ 37734 h 104"/>
                    <a:gd name="T2" fmla="*/ 37737 w 105"/>
                    <a:gd name="T3" fmla="*/ 19050 h 104"/>
                    <a:gd name="T4" fmla="*/ 18869 w 105"/>
                    <a:gd name="T5" fmla="*/ 0 h 104"/>
                    <a:gd name="T6" fmla="*/ 0 w 105"/>
                    <a:gd name="T7" fmla="*/ 19050 h 104"/>
                    <a:gd name="T8" fmla="*/ 18869 w 105"/>
                    <a:gd name="T9" fmla="*/ 37734 h 104"/>
                    <a:gd name="T10" fmla="*/ 18869 w 105"/>
                    <a:gd name="T11" fmla="*/ 5495 h 104"/>
                    <a:gd name="T12" fmla="*/ 31569 w 105"/>
                    <a:gd name="T13" fmla="*/ 17951 h 104"/>
                    <a:gd name="T14" fmla="*/ 18869 w 105"/>
                    <a:gd name="T15" fmla="*/ 30773 h 104"/>
                    <a:gd name="T16" fmla="*/ 6531 w 105"/>
                    <a:gd name="T17" fmla="*/ 17951 h 104"/>
                    <a:gd name="T18" fmla="*/ 18869 w 105"/>
                    <a:gd name="T19" fmla="*/ 5495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4">
                      <a:moveTo>
                        <a:pt x="52" y="103"/>
                      </a:moveTo>
                      <a:cubicBezTo>
                        <a:pt x="82" y="103"/>
                        <a:pt x="104" y="80"/>
                        <a:pt x="104" y="52"/>
                      </a:cubicBezTo>
                      <a:cubicBezTo>
                        <a:pt x="104" y="25"/>
                        <a:pt x="79" y="0"/>
                        <a:pt x="52" y="0"/>
                      </a:cubicBezTo>
                      <a:cubicBezTo>
                        <a:pt x="25" y="0"/>
                        <a:pt x="0" y="25"/>
                        <a:pt x="0" y="52"/>
                      </a:cubicBezTo>
                      <a:cubicBezTo>
                        <a:pt x="0" y="80"/>
                        <a:pt x="25" y="103"/>
                        <a:pt x="52" y="103"/>
                      </a:cubicBezTo>
                      <a:close/>
                      <a:moveTo>
                        <a:pt x="52" y="15"/>
                      </a:moveTo>
                      <a:cubicBezTo>
                        <a:pt x="72" y="15"/>
                        <a:pt x="87" y="29"/>
                        <a:pt x="87" y="49"/>
                      </a:cubicBezTo>
                      <a:cubicBezTo>
                        <a:pt x="87" y="69"/>
                        <a:pt x="72" y="84"/>
                        <a:pt x="52" y="84"/>
                      </a:cubicBezTo>
                      <a:cubicBezTo>
                        <a:pt x="32" y="84"/>
                        <a:pt x="18" y="69"/>
                        <a:pt x="18" y="49"/>
                      </a:cubicBezTo>
                      <a:cubicBezTo>
                        <a:pt x="18" y="29"/>
                        <a:pt x="32" y="15"/>
                        <a:pt x="52" y="1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4" name="Freeform 18"/>
                <p:cNvSpPr>
                  <a:spLocks noChangeArrowheads="1"/>
                </p:cNvSpPr>
                <p:nvPr/>
              </p:nvSpPr>
              <p:spPr bwMode="auto">
                <a:xfrm>
                  <a:off x="-153407" y="1659804"/>
                  <a:ext cx="9525" cy="6350"/>
                </a:xfrm>
                <a:custGeom>
                  <a:avLst/>
                  <a:gdLst>
                    <a:gd name="T0" fmla="*/ 5334 w 25"/>
                    <a:gd name="T1" fmla="*/ 0 h 16"/>
                    <a:gd name="T2" fmla="*/ 0 w 25"/>
                    <a:gd name="T3" fmla="*/ 0 h 16"/>
                    <a:gd name="T4" fmla="*/ 9144 w 25"/>
                    <a:gd name="T5" fmla="*/ 5953 h 16"/>
                    <a:gd name="T6" fmla="*/ 9144 w 25"/>
                    <a:gd name="T7" fmla="*/ 2778 h 16"/>
                    <a:gd name="T8" fmla="*/ 5334 w 25"/>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6">
                      <a:moveTo>
                        <a:pt x="14" y="0"/>
                      </a:moveTo>
                      <a:lnTo>
                        <a:pt x="0" y="0"/>
                      </a:lnTo>
                      <a:cubicBezTo>
                        <a:pt x="7" y="5"/>
                        <a:pt x="17" y="10"/>
                        <a:pt x="24" y="15"/>
                      </a:cubicBezTo>
                      <a:lnTo>
                        <a:pt x="24" y="7"/>
                      </a:lnTo>
                      <a:cubicBezTo>
                        <a:pt x="22" y="5"/>
                        <a:pt x="19" y="0"/>
                        <a:pt x="1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5" name="Freeform 19"/>
                <p:cNvSpPr>
                  <a:spLocks noChangeArrowheads="1"/>
                </p:cNvSpPr>
                <p:nvPr/>
              </p:nvSpPr>
              <p:spPr bwMode="auto">
                <a:xfrm>
                  <a:off x="-189920" y="1616942"/>
                  <a:ext cx="38100" cy="38100"/>
                </a:xfrm>
                <a:custGeom>
                  <a:avLst/>
                  <a:gdLst>
                    <a:gd name="T0" fmla="*/ 37737 w 105"/>
                    <a:gd name="T1" fmla="*/ 18869 h 105"/>
                    <a:gd name="T2" fmla="*/ 18869 w 105"/>
                    <a:gd name="T3" fmla="*/ 0 h 105"/>
                    <a:gd name="T4" fmla="*/ 0 w 105"/>
                    <a:gd name="T5" fmla="*/ 17054 h 105"/>
                    <a:gd name="T6" fmla="*/ 7257 w 105"/>
                    <a:gd name="T7" fmla="*/ 23223 h 105"/>
                    <a:gd name="T8" fmla="*/ 6169 w 105"/>
                    <a:gd name="T9" fmla="*/ 19594 h 105"/>
                    <a:gd name="T10" fmla="*/ 18869 w 105"/>
                    <a:gd name="T11" fmla="*/ 7257 h 105"/>
                    <a:gd name="T12" fmla="*/ 31206 w 105"/>
                    <a:gd name="T13" fmla="*/ 19594 h 105"/>
                    <a:gd name="T14" fmla="*/ 18869 w 105"/>
                    <a:gd name="T15" fmla="*/ 32294 h 105"/>
                    <a:gd name="T16" fmla="*/ 17780 w 105"/>
                    <a:gd name="T17" fmla="*/ 32294 h 105"/>
                    <a:gd name="T18" fmla="*/ 25037 w 105"/>
                    <a:gd name="T19" fmla="*/ 37737 h 105"/>
                    <a:gd name="T20" fmla="*/ 37737 w 105"/>
                    <a:gd name="T21" fmla="*/ 18869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5" h="105">
                      <a:moveTo>
                        <a:pt x="104" y="52"/>
                      </a:moveTo>
                      <a:cubicBezTo>
                        <a:pt x="104" y="22"/>
                        <a:pt x="80" y="0"/>
                        <a:pt x="52" y="0"/>
                      </a:cubicBezTo>
                      <a:cubicBezTo>
                        <a:pt x="25" y="0"/>
                        <a:pt x="2" y="20"/>
                        <a:pt x="0" y="47"/>
                      </a:cubicBezTo>
                      <a:cubicBezTo>
                        <a:pt x="5" y="52"/>
                        <a:pt x="12" y="57"/>
                        <a:pt x="20" y="64"/>
                      </a:cubicBezTo>
                      <a:cubicBezTo>
                        <a:pt x="20" y="62"/>
                        <a:pt x="17" y="57"/>
                        <a:pt x="17" y="54"/>
                      </a:cubicBezTo>
                      <a:cubicBezTo>
                        <a:pt x="17" y="35"/>
                        <a:pt x="33" y="20"/>
                        <a:pt x="52" y="20"/>
                      </a:cubicBezTo>
                      <a:cubicBezTo>
                        <a:pt x="72" y="20"/>
                        <a:pt x="86" y="35"/>
                        <a:pt x="86" y="54"/>
                      </a:cubicBezTo>
                      <a:cubicBezTo>
                        <a:pt x="86" y="74"/>
                        <a:pt x="71" y="89"/>
                        <a:pt x="52" y="89"/>
                      </a:cubicBezTo>
                      <a:cubicBezTo>
                        <a:pt x="49" y="89"/>
                        <a:pt x="49" y="89"/>
                        <a:pt x="49" y="89"/>
                      </a:cubicBezTo>
                      <a:cubicBezTo>
                        <a:pt x="57" y="94"/>
                        <a:pt x="62" y="99"/>
                        <a:pt x="69" y="104"/>
                      </a:cubicBezTo>
                      <a:cubicBezTo>
                        <a:pt x="89" y="94"/>
                        <a:pt x="104" y="74"/>
                        <a:pt x="104"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6" name="Freeform 20"/>
                <p:cNvSpPr>
                  <a:spLocks noChangeArrowheads="1"/>
                </p:cNvSpPr>
                <p:nvPr/>
              </p:nvSpPr>
              <p:spPr bwMode="auto">
                <a:xfrm>
                  <a:off x="-107370" y="1659804"/>
                  <a:ext cx="52388" cy="42863"/>
                </a:xfrm>
                <a:custGeom>
                  <a:avLst/>
                  <a:gdLst>
                    <a:gd name="T0" fmla="*/ 52024 w 144"/>
                    <a:gd name="T1" fmla="*/ 3664 h 117"/>
                    <a:gd name="T2" fmla="*/ 48386 w 144"/>
                    <a:gd name="T3" fmla="*/ 0 h 117"/>
                    <a:gd name="T4" fmla="*/ 3638 w 144"/>
                    <a:gd name="T5" fmla="*/ 0 h 117"/>
                    <a:gd name="T6" fmla="*/ 0 w 144"/>
                    <a:gd name="T7" fmla="*/ 3664 h 117"/>
                    <a:gd name="T8" fmla="*/ 0 w 144"/>
                    <a:gd name="T9" fmla="*/ 26377 h 117"/>
                    <a:gd name="T10" fmla="*/ 6185 w 144"/>
                    <a:gd name="T11" fmla="*/ 28942 h 117"/>
                    <a:gd name="T12" fmla="*/ 6185 w 144"/>
                    <a:gd name="T13" fmla="*/ 6228 h 117"/>
                    <a:gd name="T14" fmla="*/ 45112 w 144"/>
                    <a:gd name="T15" fmla="*/ 6228 h 117"/>
                    <a:gd name="T16" fmla="*/ 45112 w 144"/>
                    <a:gd name="T17" fmla="*/ 35170 h 117"/>
                    <a:gd name="T18" fmla="*/ 43293 w 144"/>
                    <a:gd name="T19" fmla="*/ 40665 h 117"/>
                    <a:gd name="T20" fmla="*/ 49478 w 144"/>
                    <a:gd name="T21" fmla="*/ 42497 h 117"/>
                    <a:gd name="T22" fmla="*/ 51297 w 144"/>
                    <a:gd name="T23" fmla="*/ 35170 h 117"/>
                    <a:gd name="T24" fmla="*/ 51297 w 144"/>
                    <a:gd name="T25" fmla="*/ 3664 h 117"/>
                    <a:gd name="T26" fmla="*/ 52024 w 144"/>
                    <a:gd name="T27" fmla="*/ 3664 h 1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17">
                      <a:moveTo>
                        <a:pt x="143" y="10"/>
                      </a:moveTo>
                      <a:cubicBezTo>
                        <a:pt x="143" y="5"/>
                        <a:pt x="138" y="0"/>
                        <a:pt x="133" y="0"/>
                      </a:cubicBezTo>
                      <a:lnTo>
                        <a:pt x="10" y="0"/>
                      </a:lnTo>
                      <a:cubicBezTo>
                        <a:pt x="5" y="0"/>
                        <a:pt x="0" y="5"/>
                        <a:pt x="0" y="10"/>
                      </a:cubicBezTo>
                      <a:lnTo>
                        <a:pt x="0" y="72"/>
                      </a:lnTo>
                      <a:cubicBezTo>
                        <a:pt x="5" y="74"/>
                        <a:pt x="12" y="77"/>
                        <a:pt x="17" y="79"/>
                      </a:cubicBezTo>
                      <a:lnTo>
                        <a:pt x="17" y="17"/>
                      </a:lnTo>
                      <a:lnTo>
                        <a:pt x="124" y="17"/>
                      </a:lnTo>
                      <a:lnTo>
                        <a:pt x="124" y="96"/>
                      </a:lnTo>
                      <a:cubicBezTo>
                        <a:pt x="124" y="101"/>
                        <a:pt x="121" y="106"/>
                        <a:pt x="119" y="111"/>
                      </a:cubicBezTo>
                      <a:cubicBezTo>
                        <a:pt x="124" y="114"/>
                        <a:pt x="131" y="114"/>
                        <a:pt x="136" y="116"/>
                      </a:cubicBezTo>
                      <a:cubicBezTo>
                        <a:pt x="138" y="111"/>
                        <a:pt x="141" y="104"/>
                        <a:pt x="141" y="96"/>
                      </a:cubicBezTo>
                      <a:lnTo>
                        <a:pt x="141" y="10"/>
                      </a:lnTo>
                      <a:lnTo>
                        <a:pt x="143" y="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7" name="Freeform 21"/>
                <p:cNvSpPr>
                  <a:spLocks noChangeArrowheads="1"/>
                </p:cNvSpPr>
                <p:nvPr/>
              </p:nvSpPr>
              <p:spPr bwMode="auto">
                <a:xfrm>
                  <a:off x="-101020" y="1616942"/>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1206 h 105"/>
                    <a:gd name="T12" fmla="*/ 6169 w 105"/>
                    <a:gd name="T13" fmla="*/ 18869 h 105"/>
                    <a:gd name="T14" fmla="*/ 18869 w 105"/>
                    <a:gd name="T15" fmla="*/ 6169 h 105"/>
                    <a:gd name="T16" fmla="*/ 31206 w 105"/>
                    <a:gd name="T17" fmla="*/ 18869 h 105"/>
                    <a:gd name="T18" fmla="*/ 18869 w 105"/>
                    <a:gd name="T19" fmla="*/ 31206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2" y="0"/>
                        <a:pt x="0" y="25"/>
                        <a:pt x="0" y="52"/>
                      </a:cubicBezTo>
                      <a:cubicBezTo>
                        <a:pt x="0" y="79"/>
                        <a:pt x="25" y="104"/>
                        <a:pt x="52" y="104"/>
                      </a:cubicBezTo>
                      <a:cubicBezTo>
                        <a:pt x="81" y="104"/>
                        <a:pt x="104" y="79"/>
                        <a:pt x="104" y="52"/>
                      </a:cubicBezTo>
                      <a:cubicBezTo>
                        <a:pt x="104" y="25"/>
                        <a:pt x="81" y="0"/>
                        <a:pt x="52" y="0"/>
                      </a:cubicBezTo>
                      <a:close/>
                      <a:moveTo>
                        <a:pt x="52" y="86"/>
                      </a:moveTo>
                      <a:cubicBezTo>
                        <a:pt x="32" y="86"/>
                        <a:pt x="17" y="72"/>
                        <a:pt x="17" y="52"/>
                      </a:cubicBezTo>
                      <a:cubicBezTo>
                        <a:pt x="17" y="32"/>
                        <a:pt x="33" y="17"/>
                        <a:pt x="52" y="17"/>
                      </a:cubicBezTo>
                      <a:cubicBezTo>
                        <a:pt x="72" y="17"/>
                        <a:pt x="86" y="32"/>
                        <a:pt x="86" y="52"/>
                      </a:cubicBezTo>
                      <a:cubicBezTo>
                        <a:pt x="86" y="72"/>
                        <a:pt x="71"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8" name="Freeform 22"/>
                <p:cNvSpPr>
                  <a:spLocks noChangeArrowheads="1"/>
                </p:cNvSpPr>
                <p:nvPr/>
              </p:nvSpPr>
              <p:spPr bwMode="auto">
                <a:xfrm>
                  <a:off x="-18470" y="1659804"/>
                  <a:ext cx="52388" cy="50800"/>
                </a:xfrm>
                <a:custGeom>
                  <a:avLst/>
                  <a:gdLst>
                    <a:gd name="T0" fmla="*/ 52024 w 144"/>
                    <a:gd name="T1" fmla="*/ 35417 h 142"/>
                    <a:gd name="T2" fmla="*/ 52024 w 144"/>
                    <a:gd name="T3" fmla="*/ 3577 h 142"/>
                    <a:gd name="T4" fmla="*/ 48386 w 144"/>
                    <a:gd name="T5" fmla="*/ 0 h 142"/>
                    <a:gd name="T6" fmla="*/ 3638 w 144"/>
                    <a:gd name="T7" fmla="*/ 0 h 142"/>
                    <a:gd name="T8" fmla="*/ 0 w 144"/>
                    <a:gd name="T9" fmla="*/ 3577 h 142"/>
                    <a:gd name="T10" fmla="*/ 0 w 144"/>
                    <a:gd name="T11" fmla="*/ 35417 h 142"/>
                    <a:gd name="T12" fmla="*/ 9095 w 144"/>
                    <a:gd name="T13" fmla="*/ 49369 h 142"/>
                    <a:gd name="T14" fmla="*/ 18918 w 144"/>
                    <a:gd name="T15" fmla="*/ 49369 h 142"/>
                    <a:gd name="T16" fmla="*/ 18918 w 144"/>
                    <a:gd name="T17" fmla="*/ 47580 h 142"/>
                    <a:gd name="T18" fmla="*/ 15280 w 144"/>
                    <a:gd name="T19" fmla="*/ 44003 h 142"/>
                    <a:gd name="T20" fmla="*/ 5457 w 144"/>
                    <a:gd name="T21" fmla="*/ 34344 h 142"/>
                    <a:gd name="T22" fmla="*/ 5457 w 144"/>
                    <a:gd name="T23" fmla="*/ 6082 h 142"/>
                    <a:gd name="T24" fmla="*/ 44020 w 144"/>
                    <a:gd name="T25" fmla="*/ 6082 h 142"/>
                    <a:gd name="T26" fmla="*/ 44020 w 144"/>
                    <a:gd name="T27" fmla="*/ 34344 h 142"/>
                    <a:gd name="T28" fmla="*/ 34198 w 144"/>
                    <a:gd name="T29" fmla="*/ 44003 h 142"/>
                    <a:gd name="T30" fmla="*/ 30560 w 144"/>
                    <a:gd name="T31" fmla="*/ 47580 h 142"/>
                    <a:gd name="T32" fmla="*/ 30560 w 144"/>
                    <a:gd name="T33" fmla="*/ 50442 h 142"/>
                    <a:gd name="T34" fmla="*/ 39655 w 144"/>
                    <a:gd name="T35" fmla="*/ 50442 h 142"/>
                    <a:gd name="T36" fmla="*/ 52024 w 144"/>
                    <a:gd name="T37" fmla="*/ 35417 h 1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42">
                      <a:moveTo>
                        <a:pt x="143" y="99"/>
                      </a:moveTo>
                      <a:lnTo>
                        <a:pt x="143" y="10"/>
                      </a:lnTo>
                      <a:cubicBezTo>
                        <a:pt x="143" y="5"/>
                        <a:pt x="138" y="0"/>
                        <a:pt x="133" y="0"/>
                      </a:cubicBezTo>
                      <a:lnTo>
                        <a:pt x="10" y="0"/>
                      </a:lnTo>
                      <a:cubicBezTo>
                        <a:pt x="5" y="0"/>
                        <a:pt x="0" y="5"/>
                        <a:pt x="0" y="10"/>
                      </a:cubicBezTo>
                      <a:lnTo>
                        <a:pt x="0" y="99"/>
                      </a:lnTo>
                      <a:cubicBezTo>
                        <a:pt x="0" y="116"/>
                        <a:pt x="10" y="131"/>
                        <a:pt x="25" y="138"/>
                      </a:cubicBezTo>
                      <a:cubicBezTo>
                        <a:pt x="35" y="138"/>
                        <a:pt x="42" y="138"/>
                        <a:pt x="52" y="138"/>
                      </a:cubicBezTo>
                      <a:lnTo>
                        <a:pt x="52" y="133"/>
                      </a:lnTo>
                      <a:cubicBezTo>
                        <a:pt x="52" y="128"/>
                        <a:pt x="47" y="123"/>
                        <a:pt x="42" y="123"/>
                      </a:cubicBezTo>
                      <a:cubicBezTo>
                        <a:pt x="27" y="123"/>
                        <a:pt x="15" y="111"/>
                        <a:pt x="15" y="96"/>
                      </a:cubicBezTo>
                      <a:lnTo>
                        <a:pt x="15" y="17"/>
                      </a:lnTo>
                      <a:lnTo>
                        <a:pt x="121" y="17"/>
                      </a:lnTo>
                      <a:lnTo>
                        <a:pt x="121" y="96"/>
                      </a:lnTo>
                      <a:cubicBezTo>
                        <a:pt x="121" y="111"/>
                        <a:pt x="109" y="123"/>
                        <a:pt x="94" y="123"/>
                      </a:cubicBezTo>
                      <a:cubicBezTo>
                        <a:pt x="89" y="123"/>
                        <a:pt x="84" y="128"/>
                        <a:pt x="84" y="133"/>
                      </a:cubicBezTo>
                      <a:lnTo>
                        <a:pt x="84" y="141"/>
                      </a:lnTo>
                      <a:cubicBezTo>
                        <a:pt x="91" y="141"/>
                        <a:pt x="101" y="141"/>
                        <a:pt x="109" y="141"/>
                      </a:cubicBezTo>
                      <a:cubicBezTo>
                        <a:pt x="131" y="131"/>
                        <a:pt x="143" y="116"/>
                        <a:pt x="143" y="9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79" name="Freeform 23"/>
                <p:cNvSpPr>
                  <a:spLocks noChangeArrowheads="1"/>
                </p:cNvSpPr>
                <p:nvPr/>
              </p:nvSpPr>
              <p:spPr bwMode="auto">
                <a:xfrm>
                  <a:off x="-10532" y="1616942"/>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1206 h 105"/>
                    <a:gd name="T12" fmla="*/ 6531 w 105"/>
                    <a:gd name="T13" fmla="*/ 18869 h 105"/>
                    <a:gd name="T14" fmla="*/ 18869 w 105"/>
                    <a:gd name="T15" fmla="*/ 6169 h 105"/>
                    <a:gd name="T16" fmla="*/ 31569 w 105"/>
                    <a:gd name="T17" fmla="*/ 18869 h 105"/>
                    <a:gd name="T18" fmla="*/ 18869 w 105"/>
                    <a:gd name="T19" fmla="*/ 31206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3" y="0"/>
                        <a:pt x="0" y="25"/>
                        <a:pt x="0" y="52"/>
                      </a:cubicBezTo>
                      <a:cubicBezTo>
                        <a:pt x="0" y="79"/>
                        <a:pt x="25" y="104"/>
                        <a:pt x="52" y="104"/>
                      </a:cubicBezTo>
                      <a:cubicBezTo>
                        <a:pt x="79" y="104"/>
                        <a:pt x="104" y="79"/>
                        <a:pt x="104" y="52"/>
                      </a:cubicBezTo>
                      <a:cubicBezTo>
                        <a:pt x="104" y="25"/>
                        <a:pt x="79" y="0"/>
                        <a:pt x="52" y="0"/>
                      </a:cubicBezTo>
                      <a:close/>
                      <a:moveTo>
                        <a:pt x="52" y="86"/>
                      </a:moveTo>
                      <a:cubicBezTo>
                        <a:pt x="32" y="86"/>
                        <a:pt x="18" y="72"/>
                        <a:pt x="18" y="52"/>
                      </a:cubicBezTo>
                      <a:cubicBezTo>
                        <a:pt x="18" y="32"/>
                        <a:pt x="32" y="17"/>
                        <a:pt x="52" y="17"/>
                      </a:cubicBezTo>
                      <a:cubicBezTo>
                        <a:pt x="72" y="17"/>
                        <a:pt x="87" y="32"/>
                        <a:pt x="87" y="52"/>
                      </a:cubicBezTo>
                      <a:cubicBezTo>
                        <a:pt x="87" y="72"/>
                        <a:pt x="69"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0" name="Freeform 24"/>
                <p:cNvSpPr>
                  <a:spLocks noChangeArrowheads="1"/>
                </p:cNvSpPr>
                <p:nvPr/>
              </p:nvSpPr>
              <p:spPr bwMode="auto">
                <a:xfrm>
                  <a:off x="70430" y="1659804"/>
                  <a:ext cx="52388" cy="44450"/>
                </a:xfrm>
                <a:custGeom>
                  <a:avLst/>
                  <a:gdLst>
                    <a:gd name="T0" fmla="*/ 48386 w 144"/>
                    <a:gd name="T1" fmla="*/ 0 h 122"/>
                    <a:gd name="T2" fmla="*/ 3274 w 144"/>
                    <a:gd name="T3" fmla="*/ 0 h 122"/>
                    <a:gd name="T4" fmla="*/ 0 w 144"/>
                    <a:gd name="T5" fmla="*/ 3643 h 122"/>
                    <a:gd name="T6" fmla="*/ 0 w 144"/>
                    <a:gd name="T7" fmla="*/ 36070 h 122"/>
                    <a:gd name="T8" fmla="*/ 2547 w 144"/>
                    <a:gd name="T9" fmla="*/ 44086 h 122"/>
                    <a:gd name="T10" fmla="*/ 9823 w 144"/>
                    <a:gd name="T11" fmla="*/ 42264 h 122"/>
                    <a:gd name="T12" fmla="*/ 6912 w 144"/>
                    <a:gd name="T13" fmla="*/ 34977 h 122"/>
                    <a:gd name="T14" fmla="*/ 6912 w 144"/>
                    <a:gd name="T15" fmla="*/ 6194 h 122"/>
                    <a:gd name="T16" fmla="*/ 45840 w 144"/>
                    <a:gd name="T17" fmla="*/ 6194 h 122"/>
                    <a:gd name="T18" fmla="*/ 45840 w 144"/>
                    <a:gd name="T19" fmla="*/ 30605 h 122"/>
                    <a:gd name="T20" fmla="*/ 52024 w 144"/>
                    <a:gd name="T21" fmla="*/ 28055 h 122"/>
                    <a:gd name="T22" fmla="*/ 52024 w 144"/>
                    <a:gd name="T23" fmla="*/ 2550 h 122"/>
                    <a:gd name="T24" fmla="*/ 48386 w 144"/>
                    <a:gd name="T25" fmla="*/ 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22">
                      <a:moveTo>
                        <a:pt x="133" y="0"/>
                      </a:moveTo>
                      <a:lnTo>
                        <a:pt x="9" y="0"/>
                      </a:lnTo>
                      <a:cubicBezTo>
                        <a:pt x="5" y="0"/>
                        <a:pt x="0" y="5"/>
                        <a:pt x="0" y="10"/>
                      </a:cubicBezTo>
                      <a:lnTo>
                        <a:pt x="0" y="99"/>
                      </a:lnTo>
                      <a:cubicBezTo>
                        <a:pt x="0" y="106"/>
                        <a:pt x="2" y="116"/>
                        <a:pt x="7" y="121"/>
                      </a:cubicBezTo>
                      <a:cubicBezTo>
                        <a:pt x="14" y="119"/>
                        <a:pt x="19" y="119"/>
                        <a:pt x="27" y="116"/>
                      </a:cubicBezTo>
                      <a:cubicBezTo>
                        <a:pt x="22" y="111"/>
                        <a:pt x="19" y="104"/>
                        <a:pt x="19" y="96"/>
                      </a:cubicBezTo>
                      <a:lnTo>
                        <a:pt x="19" y="17"/>
                      </a:lnTo>
                      <a:lnTo>
                        <a:pt x="126" y="17"/>
                      </a:lnTo>
                      <a:lnTo>
                        <a:pt x="126" y="84"/>
                      </a:lnTo>
                      <a:cubicBezTo>
                        <a:pt x="130" y="82"/>
                        <a:pt x="138" y="79"/>
                        <a:pt x="143" y="77"/>
                      </a:cubicBezTo>
                      <a:lnTo>
                        <a:pt x="143" y="7"/>
                      </a:lnTo>
                      <a:cubicBezTo>
                        <a:pt x="140" y="5"/>
                        <a:pt x="138" y="0"/>
                        <a:pt x="1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1" name="Freeform 25"/>
                <p:cNvSpPr>
                  <a:spLocks noChangeArrowheads="1"/>
                </p:cNvSpPr>
                <p:nvPr/>
              </p:nvSpPr>
              <p:spPr bwMode="auto">
                <a:xfrm>
                  <a:off x="78368" y="1616942"/>
                  <a:ext cx="38100" cy="38100"/>
                </a:xfrm>
                <a:custGeom>
                  <a:avLst/>
                  <a:gdLst>
                    <a:gd name="T0" fmla="*/ 18869 w 105"/>
                    <a:gd name="T1" fmla="*/ 0 h 105"/>
                    <a:gd name="T2" fmla="*/ 0 w 105"/>
                    <a:gd name="T3" fmla="*/ 18869 h 105"/>
                    <a:gd name="T4" fmla="*/ 18869 w 105"/>
                    <a:gd name="T5" fmla="*/ 37737 h 105"/>
                    <a:gd name="T6" fmla="*/ 37737 w 105"/>
                    <a:gd name="T7" fmla="*/ 18869 h 105"/>
                    <a:gd name="T8" fmla="*/ 18869 w 105"/>
                    <a:gd name="T9" fmla="*/ 0 h 105"/>
                    <a:gd name="T10" fmla="*/ 18869 w 105"/>
                    <a:gd name="T11" fmla="*/ 31206 h 105"/>
                    <a:gd name="T12" fmla="*/ 6531 w 105"/>
                    <a:gd name="T13" fmla="*/ 18869 h 105"/>
                    <a:gd name="T14" fmla="*/ 18869 w 105"/>
                    <a:gd name="T15" fmla="*/ 6169 h 105"/>
                    <a:gd name="T16" fmla="*/ 31569 w 105"/>
                    <a:gd name="T17" fmla="*/ 18869 h 105"/>
                    <a:gd name="T18" fmla="*/ 18869 w 105"/>
                    <a:gd name="T19" fmla="*/ 31206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0"/>
                      </a:moveTo>
                      <a:cubicBezTo>
                        <a:pt x="23" y="0"/>
                        <a:pt x="0" y="25"/>
                        <a:pt x="0" y="52"/>
                      </a:cubicBezTo>
                      <a:cubicBezTo>
                        <a:pt x="0" y="79"/>
                        <a:pt x="25" y="104"/>
                        <a:pt x="52" y="104"/>
                      </a:cubicBezTo>
                      <a:cubicBezTo>
                        <a:pt x="79" y="104"/>
                        <a:pt x="104" y="79"/>
                        <a:pt x="104" y="52"/>
                      </a:cubicBezTo>
                      <a:cubicBezTo>
                        <a:pt x="104" y="25"/>
                        <a:pt x="82" y="0"/>
                        <a:pt x="52" y="0"/>
                      </a:cubicBezTo>
                      <a:close/>
                      <a:moveTo>
                        <a:pt x="52" y="86"/>
                      </a:moveTo>
                      <a:cubicBezTo>
                        <a:pt x="32" y="86"/>
                        <a:pt x="18" y="72"/>
                        <a:pt x="18" y="52"/>
                      </a:cubicBezTo>
                      <a:cubicBezTo>
                        <a:pt x="18" y="32"/>
                        <a:pt x="32" y="17"/>
                        <a:pt x="52" y="17"/>
                      </a:cubicBezTo>
                      <a:cubicBezTo>
                        <a:pt x="72" y="17"/>
                        <a:pt x="87" y="32"/>
                        <a:pt x="87" y="52"/>
                      </a:cubicBezTo>
                      <a:cubicBezTo>
                        <a:pt x="87" y="72"/>
                        <a:pt x="72"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2" name="Freeform 26"/>
                <p:cNvSpPr>
                  <a:spLocks noChangeArrowheads="1"/>
                </p:cNvSpPr>
                <p:nvPr/>
              </p:nvSpPr>
              <p:spPr bwMode="auto">
                <a:xfrm>
                  <a:off x="160918" y="1659804"/>
                  <a:ext cx="15875" cy="9525"/>
                </a:xfrm>
                <a:custGeom>
                  <a:avLst/>
                  <a:gdLst>
                    <a:gd name="T0" fmla="*/ 0 w 43"/>
                    <a:gd name="T1" fmla="*/ 3402 h 28"/>
                    <a:gd name="T2" fmla="*/ 0 w 43"/>
                    <a:gd name="T3" fmla="*/ 9185 h 28"/>
                    <a:gd name="T4" fmla="*/ 15506 w 43"/>
                    <a:gd name="T5" fmla="*/ 680 h 28"/>
                    <a:gd name="T6" fmla="*/ 3692 w 43"/>
                    <a:gd name="T7" fmla="*/ 680 h 28"/>
                    <a:gd name="T8" fmla="*/ 0 w 43"/>
                    <a:gd name="T9" fmla="*/ 340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8">
                      <a:moveTo>
                        <a:pt x="0" y="10"/>
                      </a:moveTo>
                      <a:lnTo>
                        <a:pt x="0" y="27"/>
                      </a:lnTo>
                      <a:cubicBezTo>
                        <a:pt x="15" y="20"/>
                        <a:pt x="27" y="10"/>
                        <a:pt x="42" y="2"/>
                      </a:cubicBezTo>
                      <a:lnTo>
                        <a:pt x="10" y="2"/>
                      </a:lnTo>
                      <a:cubicBezTo>
                        <a:pt x="3" y="0"/>
                        <a:pt x="0" y="5"/>
                        <a:pt x="0" y="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3" name="Freeform 27"/>
                <p:cNvSpPr>
                  <a:spLocks noChangeArrowheads="1"/>
                </p:cNvSpPr>
                <p:nvPr/>
              </p:nvSpPr>
              <p:spPr bwMode="auto">
                <a:xfrm>
                  <a:off x="167268" y="1616942"/>
                  <a:ext cx="38100" cy="38100"/>
                </a:xfrm>
                <a:custGeom>
                  <a:avLst/>
                  <a:gdLst>
                    <a:gd name="T0" fmla="*/ 18869 w 105"/>
                    <a:gd name="T1" fmla="*/ 0 h 105"/>
                    <a:gd name="T2" fmla="*/ 0 w 105"/>
                    <a:gd name="T3" fmla="*/ 18869 h 105"/>
                    <a:gd name="T4" fmla="*/ 18143 w 105"/>
                    <a:gd name="T5" fmla="*/ 37737 h 105"/>
                    <a:gd name="T6" fmla="*/ 37737 w 105"/>
                    <a:gd name="T7" fmla="*/ 22497 h 105"/>
                    <a:gd name="T8" fmla="*/ 37737 w 105"/>
                    <a:gd name="T9" fmla="*/ 18869 h 105"/>
                    <a:gd name="T10" fmla="*/ 18869 w 105"/>
                    <a:gd name="T11" fmla="*/ 0 h 105"/>
                    <a:gd name="T12" fmla="*/ 18869 w 105"/>
                    <a:gd name="T13" fmla="*/ 31206 h 105"/>
                    <a:gd name="T14" fmla="*/ 6531 w 105"/>
                    <a:gd name="T15" fmla="*/ 18869 h 105"/>
                    <a:gd name="T16" fmla="*/ 18869 w 105"/>
                    <a:gd name="T17" fmla="*/ 6169 h 105"/>
                    <a:gd name="T18" fmla="*/ 31569 w 105"/>
                    <a:gd name="T19" fmla="*/ 18869 h 105"/>
                    <a:gd name="T20" fmla="*/ 18869 w 105"/>
                    <a:gd name="T21" fmla="*/ 31206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5" h="105">
                      <a:moveTo>
                        <a:pt x="52" y="0"/>
                      </a:moveTo>
                      <a:cubicBezTo>
                        <a:pt x="23" y="0"/>
                        <a:pt x="0" y="25"/>
                        <a:pt x="0" y="52"/>
                      </a:cubicBezTo>
                      <a:cubicBezTo>
                        <a:pt x="0" y="79"/>
                        <a:pt x="23" y="101"/>
                        <a:pt x="50" y="104"/>
                      </a:cubicBezTo>
                      <a:cubicBezTo>
                        <a:pt x="70" y="89"/>
                        <a:pt x="87" y="77"/>
                        <a:pt x="104" y="62"/>
                      </a:cubicBezTo>
                      <a:cubicBezTo>
                        <a:pt x="104" y="59"/>
                        <a:pt x="104" y="57"/>
                        <a:pt x="104" y="52"/>
                      </a:cubicBezTo>
                      <a:cubicBezTo>
                        <a:pt x="104" y="22"/>
                        <a:pt x="82" y="0"/>
                        <a:pt x="52" y="0"/>
                      </a:cubicBezTo>
                      <a:close/>
                      <a:moveTo>
                        <a:pt x="52" y="86"/>
                      </a:moveTo>
                      <a:cubicBezTo>
                        <a:pt x="32" y="86"/>
                        <a:pt x="18" y="72"/>
                        <a:pt x="18" y="52"/>
                      </a:cubicBezTo>
                      <a:cubicBezTo>
                        <a:pt x="18" y="32"/>
                        <a:pt x="32" y="17"/>
                        <a:pt x="52" y="17"/>
                      </a:cubicBezTo>
                      <a:cubicBezTo>
                        <a:pt x="72" y="17"/>
                        <a:pt x="87" y="32"/>
                        <a:pt x="87" y="52"/>
                      </a:cubicBezTo>
                      <a:cubicBezTo>
                        <a:pt x="87" y="72"/>
                        <a:pt x="72" y="86"/>
                        <a:pt x="52"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4" name="Freeform 28"/>
                <p:cNvSpPr>
                  <a:spLocks noChangeArrowheads="1"/>
                </p:cNvSpPr>
                <p:nvPr/>
              </p:nvSpPr>
              <p:spPr bwMode="auto">
                <a:xfrm>
                  <a:off x="-283582" y="1320079"/>
                  <a:ext cx="50800" cy="88900"/>
                </a:xfrm>
                <a:custGeom>
                  <a:avLst/>
                  <a:gdLst>
                    <a:gd name="T0" fmla="*/ 11695 w 139"/>
                    <a:gd name="T1" fmla="*/ 50749 h 247"/>
                    <a:gd name="T2" fmla="*/ 11695 w 139"/>
                    <a:gd name="T3" fmla="*/ 85661 h 247"/>
                    <a:gd name="T4" fmla="*/ 15350 w 139"/>
                    <a:gd name="T5" fmla="*/ 88540 h 247"/>
                    <a:gd name="T6" fmla="*/ 34354 w 139"/>
                    <a:gd name="T7" fmla="*/ 88540 h 247"/>
                    <a:gd name="T8" fmla="*/ 38009 w 139"/>
                    <a:gd name="T9" fmla="*/ 85661 h 247"/>
                    <a:gd name="T10" fmla="*/ 38009 w 139"/>
                    <a:gd name="T11" fmla="*/ 50749 h 247"/>
                    <a:gd name="T12" fmla="*/ 50435 w 139"/>
                    <a:gd name="T13" fmla="*/ 35632 h 247"/>
                    <a:gd name="T14" fmla="*/ 50435 w 139"/>
                    <a:gd name="T15" fmla="*/ 3599 h 247"/>
                    <a:gd name="T16" fmla="*/ 46780 w 139"/>
                    <a:gd name="T17" fmla="*/ 0 h 247"/>
                    <a:gd name="T18" fmla="*/ 10964 w 139"/>
                    <a:gd name="T19" fmla="*/ 0 h 247"/>
                    <a:gd name="T20" fmla="*/ 9137 w 139"/>
                    <a:gd name="T21" fmla="*/ 6479 h 247"/>
                    <a:gd name="T22" fmla="*/ 44222 w 139"/>
                    <a:gd name="T23" fmla="*/ 6479 h 247"/>
                    <a:gd name="T24" fmla="*/ 44222 w 139"/>
                    <a:gd name="T25" fmla="*/ 34912 h 247"/>
                    <a:gd name="T26" fmla="*/ 34354 w 139"/>
                    <a:gd name="T27" fmla="*/ 44630 h 247"/>
                    <a:gd name="T28" fmla="*/ 30699 w 139"/>
                    <a:gd name="T29" fmla="*/ 48229 h 247"/>
                    <a:gd name="T30" fmla="*/ 30699 w 139"/>
                    <a:gd name="T31" fmla="*/ 82781 h 247"/>
                    <a:gd name="T32" fmla="*/ 17908 w 139"/>
                    <a:gd name="T33" fmla="*/ 82781 h 247"/>
                    <a:gd name="T34" fmla="*/ 17908 w 139"/>
                    <a:gd name="T35" fmla="*/ 48229 h 247"/>
                    <a:gd name="T36" fmla="*/ 14253 w 139"/>
                    <a:gd name="T37" fmla="*/ 44630 h 247"/>
                    <a:gd name="T38" fmla="*/ 4386 w 139"/>
                    <a:gd name="T39" fmla="*/ 34912 h 247"/>
                    <a:gd name="T40" fmla="*/ 4386 w 139"/>
                    <a:gd name="T41" fmla="*/ 18716 h 247"/>
                    <a:gd name="T42" fmla="*/ 0 w 139"/>
                    <a:gd name="T43" fmla="*/ 41751 h 247"/>
                    <a:gd name="T44" fmla="*/ 11695 w 139"/>
                    <a:gd name="T45" fmla="*/ 50749 h 2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9" h="247">
                      <a:moveTo>
                        <a:pt x="32" y="141"/>
                      </a:moveTo>
                      <a:lnTo>
                        <a:pt x="32" y="238"/>
                      </a:lnTo>
                      <a:cubicBezTo>
                        <a:pt x="32" y="241"/>
                        <a:pt x="37" y="246"/>
                        <a:pt x="42" y="246"/>
                      </a:cubicBezTo>
                      <a:lnTo>
                        <a:pt x="94" y="246"/>
                      </a:lnTo>
                      <a:cubicBezTo>
                        <a:pt x="99" y="246"/>
                        <a:pt x="104" y="241"/>
                        <a:pt x="104" y="238"/>
                      </a:cubicBezTo>
                      <a:lnTo>
                        <a:pt x="104" y="141"/>
                      </a:lnTo>
                      <a:cubicBezTo>
                        <a:pt x="123" y="136"/>
                        <a:pt x="138" y="119"/>
                        <a:pt x="138" y="99"/>
                      </a:cubicBezTo>
                      <a:lnTo>
                        <a:pt x="138" y="10"/>
                      </a:lnTo>
                      <a:cubicBezTo>
                        <a:pt x="138" y="5"/>
                        <a:pt x="133" y="0"/>
                        <a:pt x="128" y="0"/>
                      </a:cubicBezTo>
                      <a:lnTo>
                        <a:pt x="30" y="0"/>
                      </a:lnTo>
                      <a:cubicBezTo>
                        <a:pt x="27" y="5"/>
                        <a:pt x="27" y="13"/>
                        <a:pt x="25" y="18"/>
                      </a:cubicBezTo>
                      <a:lnTo>
                        <a:pt x="121" y="18"/>
                      </a:lnTo>
                      <a:lnTo>
                        <a:pt x="121" y="97"/>
                      </a:lnTo>
                      <a:cubicBezTo>
                        <a:pt x="121" y="112"/>
                        <a:pt x="109" y="124"/>
                        <a:pt x="94" y="124"/>
                      </a:cubicBezTo>
                      <a:cubicBezTo>
                        <a:pt x="89" y="124"/>
                        <a:pt x="84" y="129"/>
                        <a:pt x="84" y="134"/>
                      </a:cubicBezTo>
                      <a:lnTo>
                        <a:pt x="84" y="230"/>
                      </a:lnTo>
                      <a:lnTo>
                        <a:pt x="49" y="230"/>
                      </a:lnTo>
                      <a:lnTo>
                        <a:pt x="49" y="134"/>
                      </a:lnTo>
                      <a:cubicBezTo>
                        <a:pt x="49" y="129"/>
                        <a:pt x="44" y="124"/>
                        <a:pt x="39" y="124"/>
                      </a:cubicBezTo>
                      <a:cubicBezTo>
                        <a:pt x="25" y="124"/>
                        <a:pt x="12" y="112"/>
                        <a:pt x="12" y="97"/>
                      </a:cubicBezTo>
                      <a:lnTo>
                        <a:pt x="12" y="52"/>
                      </a:lnTo>
                      <a:cubicBezTo>
                        <a:pt x="7" y="75"/>
                        <a:pt x="2" y="94"/>
                        <a:pt x="0" y="116"/>
                      </a:cubicBezTo>
                      <a:cubicBezTo>
                        <a:pt x="5" y="129"/>
                        <a:pt x="17" y="139"/>
                        <a:pt x="32" y="14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5" name="Freeform 29"/>
                <p:cNvSpPr>
                  <a:spLocks noChangeArrowheads="1"/>
                </p:cNvSpPr>
                <p:nvPr/>
              </p:nvSpPr>
              <p:spPr bwMode="auto">
                <a:xfrm>
                  <a:off x="-270882" y="1277217"/>
                  <a:ext cx="30162" cy="38100"/>
                </a:xfrm>
                <a:custGeom>
                  <a:avLst/>
                  <a:gdLst>
                    <a:gd name="T0" fmla="*/ 29799 w 83"/>
                    <a:gd name="T1" fmla="*/ 18344 h 108"/>
                    <a:gd name="T2" fmla="*/ 14536 w 83"/>
                    <a:gd name="T3" fmla="*/ 0 h 108"/>
                    <a:gd name="T4" fmla="*/ 11629 w 83"/>
                    <a:gd name="T5" fmla="*/ 6350 h 108"/>
                    <a:gd name="T6" fmla="*/ 23257 w 83"/>
                    <a:gd name="T7" fmla="*/ 18344 h 108"/>
                    <a:gd name="T8" fmla="*/ 10902 w 83"/>
                    <a:gd name="T9" fmla="*/ 30692 h 108"/>
                    <a:gd name="T10" fmla="*/ 2544 w 83"/>
                    <a:gd name="T11" fmla="*/ 27869 h 108"/>
                    <a:gd name="T12" fmla="*/ 0 w 83"/>
                    <a:gd name="T13" fmla="*/ 34219 h 108"/>
                    <a:gd name="T14" fmla="*/ 10902 w 83"/>
                    <a:gd name="T15" fmla="*/ 37747 h 108"/>
                    <a:gd name="T16" fmla="*/ 29799 w 83"/>
                    <a:gd name="T17" fmla="*/ 18344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08">
                      <a:moveTo>
                        <a:pt x="82" y="52"/>
                      </a:moveTo>
                      <a:cubicBezTo>
                        <a:pt x="82" y="28"/>
                        <a:pt x="64" y="5"/>
                        <a:pt x="40" y="0"/>
                      </a:cubicBezTo>
                      <a:cubicBezTo>
                        <a:pt x="37" y="5"/>
                        <a:pt x="35" y="10"/>
                        <a:pt x="32" y="18"/>
                      </a:cubicBezTo>
                      <a:cubicBezTo>
                        <a:pt x="49" y="20"/>
                        <a:pt x="64" y="35"/>
                        <a:pt x="64" y="52"/>
                      </a:cubicBezTo>
                      <a:cubicBezTo>
                        <a:pt x="64" y="72"/>
                        <a:pt x="49" y="87"/>
                        <a:pt x="30" y="87"/>
                      </a:cubicBezTo>
                      <a:cubicBezTo>
                        <a:pt x="20" y="87"/>
                        <a:pt x="12" y="84"/>
                        <a:pt x="7" y="79"/>
                      </a:cubicBezTo>
                      <a:cubicBezTo>
                        <a:pt x="5" y="84"/>
                        <a:pt x="2" y="92"/>
                        <a:pt x="0" y="97"/>
                      </a:cubicBezTo>
                      <a:cubicBezTo>
                        <a:pt x="7" y="102"/>
                        <a:pt x="17" y="107"/>
                        <a:pt x="30" y="107"/>
                      </a:cubicBezTo>
                      <a:cubicBezTo>
                        <a:pt x="59" y="104"/>
                        <a:pt x="82" y="82"/>
                        <a:pt x="82"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6" name="Freeform 30"/>
                <p:cNvSpPr>
                  <a:spLocks noChangeArrowheads="1"/>
                </p:cNvSpPr>
                <p:nvPr/>
              </p:nvSpPr>
              <p:spPr bwMode="auto">
                <a:xfrm>
                  <a:off x="-196270" y="1321667"/>
                  <a:ext cx="50800" cy="88900"/>
                </a:xfrm>
                <a:custGeom>
                  <a:avLst/>
                  <a:gdLst>
                    <a:gd name="T0" fmla="*/ 47580 w 142"/>
                    <a:gd name="T1" fmla="*/ 0 h 247"/>
                    <a:gd name="T2" fmla="*/ 3577 w 142"/>
                    <a:gd name="T3" fmla="*/ 0 h 247"/>
                    <a:gd name="T4" fmla="*/ 0 w 142"/>
                    <a:gd name="T5" fmla="*/ 3599 h 247"/>
                    <a:gd name="T6" fmla="*/ 0 w 142"/>
                    <a:gd name="T7" fmla="*/ 35632 h 247"/>
                    <a:gd name="T8" fmla="*/ 12521 w 142"/>
                    <a:gd name="T9" fmla="*/ 50749 h 247"/>
                    <a:gd name="T10" fmla="*/ 12521 w 142"/>
                    <a:gd name="T11" fmla="*/ 85301 h 247"/>
                    <a:gd name="T12" fmla="*/ 15741 w 142"/>
                    <a:gd name="T13" fmla="*/ 88540 h 247"/>
                    <a:gd name="T14" fmla="*/ 34344 w 142"/>
                    <a:gd name="T15" fmla="*/ 88540 h 247"/>
                    <a:gd name="T16" fmla="*/ 37921 w 142"/>
                    <a:gd name="T17" fmla="*/ 85301 h 247"/>
                    <a:gd name="T18" fmla="*/ 37921 w 142"/>
                    <a:gd name="T19" fmla="*/ 49669 h 247"/>
                    <a:gd name="T20" fmla="*/ 50442 w 142"/>
                    <a:gd name="T21" fmla="*/ 34552 h 247"/>
                    <a:gd name="T22" fmla="*/ 50442 w 142"/>
                    <a:gd name="T23" fmla="*/ 2519 h 247"/>
                    <a:gd name="T24" fmla="*/ 47580 w 142"/>
                    <a:gd name="T25" fmla="*/ 0 h 247"/>
                    <a:gd name="T26" fmla="*/ 44361 w 142"/>
                    <a:gd name="T27" fmla="*/ 34552 h 247"/>
                    <a:gd name="T28" fmla="*/ 34344 w 142"/>
                    <a:gd name="T29" fmla="*/ 44270 h 247"/>
                    <a:gd name="T30" fmla="*/ 30766 w 142"/>
                    <a:gd name="T31" fmla="*/ 47869 h 247"/>
                    <a:gd name="T32" fmla="*/ 30766 w 142"/>
                    <a:gd name="T33" fmla="*/ 82781 h 247"/>
                    <a:gd name="T34" fmla="*/ 18603 w 142"/>
                    <a:gd name="T35" fmla="*/ 82781 h 247"/>
                    <a:gd name="T36" fmla="*/ 18603 w 142"/>
                    <a:gd name="T37" fmla="*/ 47869 h 247"/>
                    <a:gd name="T38" fmla="*/ 15025 w 142"/>
                    <a:gd name="T39" fmla="*/ 44270 h 247"/>
                    <a:gd name="T40" fmla="*/ 5366 w 142"/>
                    <a:gd name="T41" fmla="*/ 34552 h 247"/>
                    <a:gd name="T42" fmla="*/ 5366 w 142"/>
                    <a:gd name="T43" fmla="*/ 6119 h 247"/>
                    <a:gd name="T44" fmla="*/ 43287 w 142"/>
                    <a:gd name="T45" fmla="*/ 6119 h 247"/>
                    <a:gd name="T46" fmla="*/ 43287 w 142"/>
                    <a:gd name="T47" fmla="*/ 34552 h 247"/>
                    <a:gd name="T48" fmla="*/ 44361 w 142"/>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47">
                      <a:moveTo>
                        <a:pt x="133" y="0"/>
                      </a:moveTo>
                      <a:lnTo>
                        <a:pt x="10" y="0"/>
                      </a:lnTo>
                      <a:cubicBezTo>
                        <a:pt x="5" y="0"/>
                        <a:pt x="0" y="5"/>
                        <a:pt x="0" y="10"/>
                      </a:cubicBezTo>
                      <a:lnTo>
                        <a:pt x="0" y="99"/>
                      </a:lnTo>
                      <a:cubicBezTo>
                        <a:pt x="0" y="121"/>
                        <a:pt x="15" y="138"/>
                        <a:pt x="35" y="141"/>
                      </a:cubicBezTo>
                      <a:lnTo>
                        <a:pt x="35" y="237"/>
                      </a:lnTo>
                      <a:cubicBezTo>
                        <a:pt x="35" y="241"/>
                        <a:pt x="40" y="246"/>
                        <a:pt x="44" y="246"/>
                      </a:cubicBezTo>
                      <a:lnTo>
                        <a:pt x="96" y="246"/>
                      </a:lnTo>
                      <a:cubicBezTo>
                        <a:pt x="101" y="246"/>
                        <a:pt x="106" y="241"/>
                        <a:pt x="106" y="237"/>
                      </a:cubicBezTo>
                      <a:lnTo>
                        <a:pt x="106" y="138"/>
                      </a:lnTo>
                      <a:cubicBezTo>
                        <a:pt x="126" y="133"/>
                        <a:pt x="141" y="116"/>
                        <a:pt x="141" y="96"/>
                      </a:cubicBezTo>
                      <a:lnTo>
                        <a:pt x="141" y="7"/>
                      </a:lnTo>
                      <a:cubicBezTo>
                        <a:pt x="141" y="2"/>
                        <a:pt x="138" y="0"/>
                        <a:pt x="133" y="0"/>
                      </a:cubicBezTo>
                      <a:close/>
                      <a:moveTo>
                        <a:pt x="124" y="96"/>
                      </a:moveTo>
                      <a:cubicBezTo>
                        <a:pt x="124" y="111"/>
                        <a:pt x="111" y="123"/>
                        <a:pt x="96" y="123"/>
                      </a:cubicBezTo>
                      <a:cubicBezTo>
                        <a:pt x="91" y="123"/>
                        <a:pt x="86" y="128"/>
                        <a:pt x="86" y="133"/>
                      </a:cubicBezTo>
                      <a:lnTo>
                        <a:pt x="86" y="230"/>
                      </a:lnTo>
                      <a:lnTo>
                        <a:pt x="52" y="230"/>
                      </a:lnTo>
                      <a:lnTo>
                        <a:pt x="52" y="133"/>
                      </a:lnTo>
                      <a:cubicBezTo>
                        <a:pt x="52" y="128"/>
                        <a:pt x="47" y="123"/>
                        <a:pt x="42" y="123"/>
                      </a:cubicBezTo>
                      <a:cubicBezTo>
                        <a:pt x="27" y="123"/>
                        <a:pt x="15" y="111"/>
                        <a:pt x="15" y="96"/>
                      </a:cubicBezTo>
                      <a:lnTo>
                        <a:pt x="15" y="17"/>
                      </a:lnTo>
                      <a:lnTo>
                        <a:pt x="121" y="17"/>
                      </a:lnTo>
                      <a:lnTo>
                        <a:pt x="121" y="96"/>
                      </a:lnTo>
                      <a:lnTo>
                        <a:pt x="124"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7" name="Freeform 31"/>
                <p:cNvSpPr>
                  <a:spLocks noChangeArrowheads="1"/>
                </p:cNvSpPr>
                <p:nvPr/>
              </p:nvSpPr>
              <p:spPr bwMode="auto">
                <a:xfrm>
                  <a:off x="-189920" y="1277217"/>
                  <a:ext cx="38100" cy="38100"/>
                </a:xfrm>
                <a:custGeom>
                  <a:avLst/>
                  <a:gdLst>
                    <a:gd name="T0" fmla="*/ 18869 w 105"/>
                    <a:gd name="T1" fmla="*/ 37737 h 105"/>
                    <a:gd name="T2" fmla="*/ 37737 w 105"/>
                    <a:gd name="T3" fmla="*/ 18869 h 105"/>
                    <a:gd name="T4" fmla="*/ 18869 w 105"/>
                    <a:gd name="T5" fmla="*/ 0 h 105"/>
                    <a:gd name="T6" fmla="*/ 0 w 105"/>
                    <a:gd name="T7" fmla="*/ 18869 h 105"/>
                    <a:gd name="T8" fmla="*/ 18869 w 105"/>
                    <a:gd name="T9" fmla="*/ 37737 h 105"/>
                    <a:gd name="T10" fmla="*/ 18869 w 105"/>
                    <a:gd name="T11" fmla="*/ 6531 h 105"/>
                    <a:gd name="T12" fmla="*/ 31206 w 105"/>
                    <a:gd name="T13" fmla="*/ 18869 h 105"/>
                    <a:gd name="T14" fmla="*/ 18869 w 105"/>
                    <a:gd name="T15" fmla="*/ 31569 h 105"/>
                    <a:gd name="T16" fmla="*/ 6169 w 105"/>
                    <a:gd name="T17" fmla="*/ 18869 h 105"/>
                    <a:gd name="T18" fmla="*/ 18869 w 105"/>
                    <a:gd name="T19" fmla="*/ 653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104"/>
                      </a:moveTo>
                      <a:cubicBezTo>
                        <a:pt x="81" y="104"/>
                        <a:pt x="104" y="79"/>
                        <a:pt x="104" y="52"/>
                      </a:cubicBezTo>
                      <a:cubicBezTo>
                        <a:pt x="104" y="23"/>
                        <a:pt x="79" y="0"/>
                        <a:pt x="52" y="0"/>
                      </a:cubicBezTo>
                      <a:cubicBezTo>
                        <a:pt x="22" y="0"/>
                        <a:pt x="0" y="25"/>
                        <a:pt x="0" y="52"/>
                      </a:cubicBezTo>
                      <a:cubicBezTo>
                        <a:pt x="0" y="82"/>
                        <a:pt x="22" y="104"/>
                        <a:pt x="52" y="104"/>
                      </a:cubicBezTo>
                      <a:close/>
                      <a:moveTo>
                        <a:pt x="52" y="18"/>
                      </a:moveTo>
                      <a:cubicBezTo>
                        <a:pt x="71" y="18"/>
                        <a:pt x="86" y="32"/>
                        <a:pt x="86" y="52"/>
                      </a:cubicBezTo>
                      <a:cubicBezTo>
                        <a:pt x="86" y="72"/>
                        <a:pt x="72" y="87"/>
                        <a:pt x="52" y="87"/>
                      </a:cubicBezTo>
                      <a:cubicBezTo>
                        <a:pt x="33" y="87"/>
                        <a:pt x="17" y="72"/>
                        <a:pt x="17" y="52"/>
                      </a:cubicBezTo>
                      <a:cubicBezTo>
                        <a:pt x="17" y="32"/>
                        <a:pt x="32" y="18"/>
                        <a:pt x="52"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8" name="Freeform 32"/>
                <p:cNvSpPr>
                  <a:spLocks noChangeArrowheads="1"/>
                </p:cNvSpPr>
                <p:nvPr/>
              </p:nvSpPr>
              <p:spPr bwMode="auto">
                <a:xfrm>
                  <a:off x="-107370" y="1321667"/>
                  <a:ext cx="52388" cy="88900"/>
                </a:xfrm>
                <a:custGeom>
                  <a:avLst/>
                  <a:gdLst>
                    <a:gd name="T0" fmla="*/ 48386 w 144"/>
                    <a:gd name="T1" fmla="*/ 0 h 247"/>
                    <a:gd name="T2" fmla="*/ 3638 w 144"/>
                    <a:gd name="T3" fmla="*/ 0 h 247"/>
                    <a:gd name="T4" fmla="*/ 0 w 144"/>
                    <a:gd name="T5" fmla="*/ 3599 h 247"/>
                    <a:gd name="T6" fmla="*/ 0 w 144"/>
                    <a:gd name="T7" fmla="*/ 35632 h 247"/>
                    <a:gd name="T8" fmla="*/ 12733 w 144"/>
                    <a:gd name="T9" fmla="*/ 50749 h 247"/>
                    <a:gd name="T10" fmla="*/ 12733 w 144"/>
                    <a:gd name="T11" fmla="*/ 85301 h 247"/>
                    <a:gd name="T12" fmla="*/ 16371 w 144"/>
                    <a:gd name="T13" fmla="*/ 88540 h 247"/>
                    <a:gd name="T14" fmla="*/ 34925 w 144"/>
                    <a:gd name="T15" fmla="*/ 88540 h 247"/>
                    <a:gd name="T16" fmla="*/ 38563 w 144"/>
                    <a:gd name="T17" fmla="*/ 85301 h 247"/>
                    <a:gd name="T18" fmla="*/ 38563 w 144"/>
                    <a:gd name="T19" fmla="*/ 49669 h 247"/>
                    <a:gd name="T20" fmla="*/ 51297 w 144"/>
                    <a:gd name="T21" fmla="*/ 34552 h 247"/>
                    <a:gd name="T22" fmla="*/ 51297 w 144"/>
                    <a:gd name="T23" fmla="*/ 2519 h 247"/>
                    <a:gd name="T24" fmla="*/ 48386 w 144"/>
                    <a:gd name="T25" fmla="*/ 0 h 247"/>
                    <a:gd name="T26" fmla="*/ 45840 w 144"/>
                    <a:gd name="T27" fmla="*/ 34552 h 247"/>
                    <a:gd name="T28" fmla="*/ 36017 w 144"/>
                    <a:gd name="T29" fmla="*/ 44270 h 247"/>
                    <a:gd name="T30" fmla="*/ 32379 w 144"/>
                    <a:gd name="T31" fmla="*/ 47869 h 247"/>
                    <a:gd name="T32" fmla="*/ 32379 w 144"/>
                    <a:gd name="T33" fmla="*/ 82781 h 247"/>
                    <a:gd name="T34" fmla="*/ 19646 w 144"/>
                    <a:gd name="T35" fmla="*/ 82781 h 247"/>
                    <a:gd name="T36" fmla="*/ 19646 w 144"/>
                    <a:gd name="T37" fmla="*/ 47869 h 247"/>
                    <a:gd name="T38" fmla="*/ 16371 w 144"/>
                    <a:gd name="T39" fmla="*/ 44270 h 247"/>
                    <a:gd name="T40" fmla="*/ 6185 w 144"/>
                    <a:gd name="T41" fmla="*/ 34552 h 247"/>
                    <a:gd name="T42" fmla="*/ 6185 w 144"/>
                    <a:gd name="T43" fmla="*/ 6119 h 247"/>
                    <a:gd name="T44" fmla="*/ 45112 w 144"/>
                    <a:gd name="T45" fmla="*/ 6119 h 247"/>
                    <a:gd name="T46" fmla="*/ 45112 w 144"/>
                    <a:gd name="T47" fmla="*/ 34552 h 247"/>
                    <a:gd name="T48" fmla="*/ 45840 w 144"/>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7">
                      <a:moveTo>
                        <a:pt x="133" y="0"/>
                      </a:moveTo>
                      <a:lnTo>
                        <a:pt x="10" y="0"/>
                      </a:lnTo>
                      <a:cubicBezTo>
                        <a:pt x="5" y="0"/>
                        <a:pt x="0" y="5"/>
                        <a:pt x="0" y="10"/>
                      </a:cubicBezTo>
                      <a:lnTo>
                        <a:pt x="0" y="99"/>
                      </a:lnTo>
                      <a:cubicBezTo>
                        <a:pt x="0" y="121"/>
                        <a:pt x="15" y="138"/>
                        <a:pt x="35" y="141"/>
                      </a:cubicBezTo>
                      <a:lnTo>
                        <a:pt x="35" y="237"/>
                      </a:lnTo>
                      <a:cubicBezTo>
                        <a:pt x="35" y="241"/>
                        <a:pt x="40" y="246"/>
                        <a:pt x="45" y="246"/>
                      </a:cubicBezTo>
                      <a:lnTo>
                        <a:pt x="96" y="246"/>
                      </a:lnTo>
                      <a:cubicBezTo>
                        <a:pt x="101" y="246"/>
                        <a:pt x="106" y="241"/>
                        <a:pt x="106" y="237"/>
                      </a:cubicBezTo>
                      <a:lnTo>
                        <a:pt x="106" y="138"/>
                      </a:lnTo>
                      <a:cubicBezTo>
                        <a:pt x="126" y="133"/>
                        <a:pt x="141" y="116"/>
                        <a:pt x="141" y="96"/>
                      </a:cubicBezTo>
                      <a:lnTo>
                        <a:pt x="141" y="7"/>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89" name="Freeform 33"/>
                <p:cNvSpPr>
                  <a:spLocks noChangeArrowheads="1"/>
                </p:cNvSpPr>
                <p:nvPr/>
              </p:nvSpPr>
              <p:spPr bwMode="auto">
                <a:xfrm>
                  <a:off x="-99432" y="12772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5443 w 105"/>
                    <a:gd name="T11" fmla="*/ 18869 h 105"/>
                    <a:gd name="T12" fmla="*/ 18143 w 105"/>
                    <a:gd name="T13" fmla="*/ 6531 h 105"/>
                    <a:gd name="T14" fmla="*/ 30480 w 105"/>
                    <a:gd name="T15" fmla="*/ 18869 h 105"/>
                    <a:gd name="T16" fmla="*/ 18143 w 105"/>
                    <a:gd name="T17" fmla="*/ 31569 h 105"/>
                    <a:gd name="T18" fmla="*/ 5443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3" y="0"/>
                        <a:pt x="0" y="25"/>
                        <a:pt x="0" y="52"/>
                      </a:cubicBezTo>
                      <a:cubicBezTo>
                        <a:pt x="0" y="82"/>
                        <a:pt x="25" y="104"/>
                        <a:pt x="52" y="104"/>
                      </a:cubicBezTo>
                      <a:cubicBezTo>
                        <a:pt x="79" y="104"/>
                        <a:pt x="104" y="82"/>
                        <a:pt x="104" y="52"/>
                      </a:cubicBezTo>
                      <a:close/>
                      <a:moveTo>
                        <a:pt x="15" y="52"/>
                      </a:moveTo>
                      <a:cubicBezTo>
                        <a:pt x="15" y="32"/>
                        <a:pt x="31" y="18"/>
                        <a:pt x="50" y="18"/>
                      </a:cubicBezTo>
                      <a:cubicBezTo>
                        <a:pt x="70" y="18"/>
                        <a:pt x="84" y="32"/>
                        <a:pt x="84" y="52"/>
                      </a:cubicBezTo>
                      <a:cubicBezTo>
                        <a:pt x="84" y="72"/>
                        <a:pt x="70" y="87"/>
                        <a:pt x="50" y="87"/>
                      </a:cubicBezTo>
                      <a:cubicBezTo>
                        <a:pt x="31" y="87"/>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0" name="Freeform 34"/>
                <p:cNvSpPr>
                  <a:spLocks noChangeArrowheads="1"/>
                </p:cNvSpPr>
                <p:nvPr/>
              </p:nvSpPr>
              <p:spPr bwMode="auto">
                <a:xfrm>
                  <a:off x="-18470" y="1321667"/>
                  <a:ext cx="52388" cy="88900"/>
                </a:xfrm>
                <a:custGeom>
                  <a:avLst/>
                  <a:gdLst>
                    <a:gd name="T0" fmla="*/ 48386 w 144"/>
                    <a:gd name="T1" fmla="*/ 0 h 247"/>
                    <a:gd name="T2" fmla="*/ 3638 w 144"/>
                    <a:gd name="T3" fmla="*/ 0 h 247"/>
                    <a:gd name="T4" fmla="*/ 0 w 144"/>
                    <a:gd name="T5" fmla="*/ 3599 h 247"/>
                    <a:gd name="T6" fmla="*/ 0 w 144"/>
                    <a:gd name="T7" fmla="*/ 35632 h 247"/>
                    <a:gd name="T8" fmla="*/ 12733 w 144"/>
                    <a:gd name="T9" fmla="*/ 50749 h 247"/>
                    <a:gd name="T10" fmla="*/ 12733 w 144"/>
                    <a:gd name="T11" fmla="*/ 85301 h 247"/>
                    <a:gd name="T12" fmla="*/ 16371 w 144"/>
                    <a:gd name="T13" fmla="*/ 88540 h 247"/>
                    <a:gd name="T14" fmla="*/ 34925 w 144"/>
                    <a:gd name="T15" fmla="*/ 88540 h 247"/>
                    <a:gd name="T16" fmla="*/ 38563 w 144"/>
                    <a:gd name="T17" fmla="*/ 85301 h 247"/>
                    <a:gd name="T18" fmla="*/ 38563 w 144"/>
                    <a:gd name="T19" fmla="*/ 49669 h 247"/>
                    <a:gd name="T20" fmla="*/ 51297 w 144"/>
                    <a:gd name="T21" fmla="*/ 34552 h 247"/>
                    <a:gd name="T22" fmla="*/ 51297 w 144"/>
                    <a:gd name="T23" fmla="*/ 2519 h 247"/>
                    <a:gd name="T24" fmla="*/ 48386 w 144"/>
                    <a:gd name="T25" fmla="*/ 0 h 247"/>
                    <a:gd name="T26" fmla="*/ 45840 w 144"/>
                    <a:gd name="T27" fmla="*/ 34552 h 247"/>
                    <a:gd name="T28" fmla="*/ 36017 w 144"/>
                    <a:gd name="T29" fmla="*/ 44270 h 247"/>
                    <a:gd name="T30" fmla="*/ 32379 w 144"/>
                    <a:gd name="T31" fmla="*/ 47869 h 247"/>
                    <a:gd name="T32" fmla="*/ 32379 w 144"/>
                    <a:gd name="T33" fmla="*/ 82781 h 247"/>
                    <a:gd name="T34" fmla="*/ 19646 w 144"/>
                    <a:gd name="T35" fmla="*/ 82781 h 247"/>
                    <a:gd name="T36" fmla="*/ 19646 w 144"/>
                    <a:gd name="T37" fmla="*/ 47869 h 247"/>
                    <a:gd name="T38" fmla="*/ 16371 w 144"/>
                    <a:gd name="T39" fmla="*/ 44270 h 247"/>
                    <a:gd name="T40" fmla="*/ 6185 w 144"/>
                    <a:gd name="T41" fmla="*/ 34552 h 247"/>
                    <a:gd name="T42" fmla="*/ 6185 w 144"/>
                    <a:gd name="T43" fmla="*/ 6119 h 247"/>
                    <a:gd name="T44" fmla="*/ 45112 w 144"/>
                    <a:gd name="T45" fmla="*/ 6119 h 247"/>
                    <a:gd name="T46" fmla="*/ 45112 w 144"/>
                    <a:gd name="T47" fmla="*/ 34552 h 247"/>
                    <a:gd name="T48" fmla="*/ 45840 w 144"/>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7">
                      <a:moveTo>
                        <a:pt x="133" y="0"/>
                      </a:moveTo>
                      <a:lnTo>
                        <a:pt x="10" y="0"/>
                      </a:lnTo>
                      <a:cubicBezTo>
                        <a:pt x="5" y="0"/>
                        <a:pt x="0" y="5"/>
                        <a:pt x="0" y="10"/>
                      </a:cubicBezTo>
                      <a:lnTo>
                        <a:pt x="0" y="99"/>
                      </a:lnTo>
                      <a:cubicBezTo>
                        <a:pt x="0" y="121"/>
                        <a:pt x="15" y="138"/>
                        <a:pt x="35" y="141"/>
                      </a:cubicBezTo>
                      <a:lnTo>
                        <a:pt x="35" y="237"/>
                      </a:lnTo>
                      <a:cubicBezTo>
                        <a:pt x="35" y="241"/>
                        <a:pt x="40" y="246"/>
                        <a:pt x="45" y="246"/>
                      </a:cubicBezTo>
                      <a:lnTo>
                        <a:pt x="96" y="246"/>
                      </a:lnTo>
                      <a:cubicBezTo>
                        <a:pt x="101" y="246"/>
                        <a:pt x="106" y="241"/>
                        <a:pt x="106" y="237"/>
                      </a:cubicBezTo>
                      <a:lnTo>
                        <a:pt x="106" y="138"/>
                      </a:lnTo>
                      <a:cubicBezTo>
                        <a:pt x="126" y="133"/>
                        <a:pt x="141" y="116"/>
                        <a:pt x="141" y="96"/>
                      </a:cubicBezTo>
                      <a:lnTo>
                        <a:pt x="141" y="7"/>
                      </a:lnTo>
                      <a:cubicBezTo>
                        <a:pt x="143" y="2"/>
                        <a:pt x="138" y="0"/>
                        <a:pt x="133" y="0"/>
                      </a:cubicBezTo>
                      <a:close/>
                      <a:moveTo>
                        <a:pt x="126" y="96"/>
                      </a:moveTo>
                      <a:cubicBezTo>
                        <a:pt x="126" y="111"/>
                        <a:pt x="114" y="123"/>
                        <a:pt x="99" y="123"/>
                      </a:cubicBezTo>
                      <a:cubicBezTo>
                        <a:pt x="94" y="123"/>
                        <a:pt x="89" y="128"/>
                        <a:pt x="89" y="133"/>
                      </a:cubicBezTo>
                      <a:lnTo>
                        <a:pt x="89" y="230"/>
                      </a:lnTo>
                      <a:lnTo>
                        <a:pt x="54" y="230"/>
                      </a:lnTo>
                      <a:lnTo>
                        <a:pt x="54" y="133"/>
                      </a:lnTo>
                      <a:cubicBezTo>
                        <a:pt x="54" y="128"/>
                        <a:pt x="49" y="123"/>
                        <a:pt x="45" y="123"/>
                      </a:cubicBezTo>
                      <a:cubicBezTo>
                        <a:pt x="30" y="123"/>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1" name="Freeform 35"/>
                <p:cNvSpPr>
                  <a:spLocks noChangeArrowheads="1"/>
                </p:cNvSpPr>
                <p:nvPr/>
              </p:nvSpPr>
              <p:spPr bwMode="auto">
                <a:xfrm>
                  <a:off x="-10532" y="12772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5443 w 105"/>
                    <a:gd name="T11" fmla="*/ 18869 h 105"/>
                    <a:gd name="T12" fmla="*/ 18143 w 105"/>
                    <a:gd name="T13" fmla="*/ 6531 h 105"/>
                    <a:gd name="T14" fmla="*/ 30480 w 105"/>
                    <a:gd name="T15" fmla="*/ 18869 h 105"/>
                    <a:gd name="T16" fmla="*/ 18143 w 105"/>
                    <a:gd name="T17" fmla="*/ 31569 h 105"/>
                    <a:gd name="T18" fmla="*/ 5443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82"/>
                        <a:pt x="25" y="104"/>
                        <a:pt x="52" y="104"/>
                      </a:cubicBezTo>
                      <a:cubicBezTo>
                        <a:pt x="79" y="104"/>
                        <a:pt x="104" y="82"/>
                        <a:pt x="104" y="52"/>
                      </a:cubicBezTo>
                      <a:close/>
                      <a:moveTo>
                        <a:pt x="15" y="52"/>
                      </a:moveTo>
                      <a:cubicBezTo>
                        <a:pt x="15" y="32"/>
                        <a:pt x="31" y="18"/>
                        <a:pt x="50" y="18"/>
                      </a:cubicBezTo>
                      <a:cubicBezTo>
                        <a:pt x="70" y="18"/>
                        <a:pt x="84" y="32"/>
                        <a:pt x="84" y="52"/>
                      </a:cubicBezTo>
                      <a:cubicBezTo>
                        <a:pt x="84" y="72"/>
                        <a:pt x="69" y="87"/>
                        <a:pt x="50" y="87"/>
                      </a:cubicBezTo>
                      <a:cubicBezTo>
                        <a:pt x="32" y="87"/>
                        <a:pt x="15" y="72"/>
                        <a:pt x="15"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2" name="Freeform 36"/>
                <p:cNvSpPr>
                  <a:spLocks noChangeArrowheads="1"/>
                </p:cNvSpPr>
                <p:nvPr/>
              </p:nvSpPr>
              <p:spPr bwMode="auto">
                <a:xfrm>
                  <a:off x="70430" y="1321667"/>
                  <a:ext cx="50800" cy="88900"/>
                </a:xfrm>
                <a:custGeom>
                  <a:avLst/>
                  <a:gdLst>
                    <a:gd name="T0" fmla="*/ 47918 w 141"/>
                    <a:gd name="T1" fmla="*/ 0 h 247"/>
                    <a:gd name="T2" fmla="*/ 3243 w 141"/>
                    <a:gd name="T3" fmla="*/ 0 h 247"/>
                    <a:gd name="T4" fmla="*/ 0 w 141"/>
                    <a:gd name="T5" fmla="*/ 3599 h 247"/>
                    <a:gd name="T6" fmla="*/ 0 w 141"/>
                    <a:gd name="T7" fmla="*/ 35632 h 247"/>
                    <a:gd name="T8" fmla="*/ 12250 w 141"/>
                    <a:gd name="T9" fmla="*/ 50749 h 247"/>
                    <a:gd name="T10" fmla="*/ 12250 w 141"/>
                    <a:gd name="T11" fmla="*/ 85301 h 247"/>
                    <a:gd name="T12" fmla="*/ 15852 w 141"/>
                    <a:gd name="T13" fmla="*/ 88540 h 247"/>
                    <a:gd name="T14" fmla="*/ 34587 w 141"/>
                    <a:gd name="T15" fmla="*/ 88540 h 247"/>
                    <a:gd name="T16" fmla="*/ 38190 w 141"/>
                    <a:gd name="T17" fmla="*/ 85301 h 247"/>
                    <a:gd name="T18" fmla="*/ 38190 w 141"/>
                    <a:gd name="T19" fmla="*/ 49669 h 247"/>
                    <a:gd name="T20" fmla="*/ 50440 w 141"/>
                    <a:gd name="T21" fmla="*/ 34552 h 247"/>
                    <a:gd name="T22" fmla="*/ 50440 w 141"/>
                    <a:gd name="T23" fmla="*/ 2519 h 247"/>
                    <a:gd name="T24" fmla="*/ 47918 w 141"/>
                    <a:gd name="T25" fmla="*/ 0 h 247"/>
                    <a:gd name="T26" fmla="*/ 44315 w 141"/>
                    <a:gd name="T27" fmla="*/ 34552 h 247"/>
                    <a:gd name="T28" fmla="*/ 34587 w 141"/>
                    <a:gd name="T29" fmla="*/ 44270 h 247"/>
                    <a:gd name="T30" fmla="*/ 30984 w 141"/>
                    <a:gd name="T31" fmla="*/ 47869 h 247"/>
                    <a:gd name="T32" fmla="*/ 30984 w 141"/>
                    <a:gd name="T33" fmla="*/ 82781 h 247"/>
                    <a:gd name="T34" fmla="*/ 18374 w 141"/>
                    <a:gd name="T35" fmla="*/ 82781 h 247"/>
                    <a:gd name="T36" fmla="*/ 18374 w 141"/>
                    <a:gd name="T37" fmla="*/ 47869 h 247"/>
                    <a:gd name="T38" fmla="*/ 15132 w 141"/>
                    <a:gd name="T39" fmla="*/ 44270 h 247"/>
                    <a:gd name="T40" fmla="*/ 5044 w 141"/>
                    <a:gd name="T41" fmla="*/ 34552 h 247"/>
                    <a:gd name="T42" fmla="*/ 5044 w 141"/>
                    <a:gd name="T43" fmla="*/ 6119 h 247"/>
                    <a:gd name="T44" fmla="*/ 43594 w 141"/>
                    <a:gd name="T45" fmla="*/ 6119 h 247"/>
                    <a:gd name="T46" fmla="*/ 43594 w 141"/>
                    <a:gd name="T47" fmla="*/ 34552 h 247"/>
                    <a:gd name="T48" fmla="*/ 44315 w 141"/>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7">
                      <a:moveTo>
                        <a:pt x="133" y="0"/>
                      </a:moveTo>
                      <a:lnTo>
                        <a:pt x="9" y="0"/>
                      </a:lnTo>
                      <a:cubicBezTo>
                        <a:pt x="5" y="0"/>
                        <a:pt x="0" y="5"/>
                        <a:pt x="0" y="10"/>
                      </a:cubicBezTo>
                      <a:lnTo>
                        <a:pt x="0" y="99"/>
                      </a:lnTo>
                      <a:cubicBezTo>
                        <a:pt x="0" y="121"/>
                        <a:pt x="14" y="138"/>
                        <a:pt x="34" y="141"/>
                      </a:cubicBezTo>
                      <a:lnTo>
                        <a:pt x="34" y="237"/>
                      </a:lnTo>
                      <a:cubicBezTo>
                        <a:pt x="34" y="241"/>
                        <a:pt x="39" y="246"/>
                        <a:pt x="44" y="246"/>
                      </a:cubicBezTo>
                      <a:lnTo>
                        <a:pt x="96" y="246"/>
                      </a:lnTo>
                      <a:cubicBezTo>
                        <a:pt x="101" y="246"/>
                        <a:pt x="106" y="241"/>
                        <a:pt x="106" y="237"/>
                      </a:cubicBezTo>
                      <a:lnTo>
                        <a:pt x="106" y="138"/>
                      </a:lnTo>
                      <a:cubicBezTo>
                        <a:pt x="126" y="133"/>
                        <a:pt x="140" y="116"/>
                        <a:pt x="140" y="96"/>
                      </a:cubicBezTo>
                      <a:lnTo>
                        <a:pt x="140" y="7"/>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6"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3" name="Freeform 37"/>
                <p:cNvSpPr>
                  <a:spLocks noChangeArrowheads="1"/>
                </p:cNvSpPr>
                <p:nvPr/>
              </p:nvSpPr>
              <p:spPr bwMode="auto">
                <a:xfrm>
                  <a:off x="78368" y="1277217"/>
                  <a:ext cx="38100" cy="38100"/>
                </a:xfrm>
                <a:custGeom>
                  <a:avLst/>
                  <a:gdLst>
                    <a:gd name="T0" fmla="*/ 37737 w 105"/>
                    <a:gd name="T1" fmla="*/ 18869 h 105"/>
                    <a:gd name="T2" fmla="*/ 18869 w 105"/>
                    <a:gd name="T3" fmla="*/ 0 h 105"/>
                    <a:gd name="T4" fmla="*/ 0 w 105"/>
                    <a:gd name="T5" fmla="*/ 18869 h 105"/>
                    <a:gd name="T6" fmla="*/ 18869 w 105"/>
                    <a:gd name="T7" fmla="*/ 37737 h 105"/>
                    <a:gd name="T8" fmla="*/ 37737 w 105"/>
                    <a:gd name="T9" fmla="*/ 18869 h 105"/>
                    <a:gd name="T10" fmla="*/ 6531 w 105"/>
                    <a:gd name="T11" fmla="*/ 18869 h 105"/>
                    <a:gd name="T12" fmla="*/ 18869 w 105"/>
                    <a:gd name="T13" fmla="*/ 6531 h 105"/>
                    <a:gd name="T14" fmla="*/ 31569 w 105"/>
                    <a:gd name="T15" fmla="*/ 18869 h 105"/>
                    <a:gd name="T16" fmla="*/ 18869 w 105"/>
                    <a:gd name="T17" fmla="*/ 31569 h 105"/>
                    <a:gd name="T18" fmla="*/ 6531 w 105"/>
                    <a:gd name="T19" fmla="*/ 18869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104" y="52"/>
                      </a:moveTo>
                      <a:cubicBezTo>
                        <a:pt x="104" y="23"/>
                        <a:pt x="79" y="0"/>
                        <a:pt x="52" y="0"/>
                      </a:cubicBezTo>
                      <a:cubicBezTo>
                        <a:pt x="25" y="0"/>
                        <a:pt x="0" y="25"/>
                        <a:pt x="0" y="52"/>
                      </a:cubicBezTo>
                      <a:cubicBezTo>
                        <a:pt x="0" y="82"/>
                        <a:pt x="25" y="104"/>
                        <a:pt x="52" y="104"/>
                      </a:cubicBezTo>
                      <a:cubicBezTo>
                        <a:pt x="79" y="104"/>
                        <a:pt x="104" y="82"/>
                        <a:pt x="104" y="52"/>
                      </a:cubicBezTo>
                      <a:close/>
                      <a:moveTo>
                        <a:pt x="18" y="52"/>
                      </a:moveTo>
                      <a:cubicBezTo>
                        <a:pt x="18" y="32"/>
                        <a:pt x="32" y="18"/>
                        <a:pt x="52" y="18"/>
                      </a:cubicBezTo>
                      <a:cubicBezTo>
                        <a:pt x="72" y="18"/>
                        <a:pt x="87" y="32"/>
                        <a:pt x="87" y="52"/>
                      </a:cubicBezTo>
                      <a:cubicBezTo>
                        <a:pt x="87" y="72"/>
                        <a:pt x="72" y="87"/>
                        <a:pt x="52" y="87"/>
                      </a:cubicBezTo>
                      <a:cubicBezTo>
                        <a:pt x="32" y="87"/>
                        <a:pt x="18" y="72"/>
                        <a:pt x="18" y="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4" name="Freeform 38"/>
                <p:cNvSpPr>
                  <a:spLocks noChangeArrowheads="1"/>
                </p:cNvSpPr>
                <p:nvPr/>
              </p:nvSpPr>
              <p:spPr bwMode="auto">
                <a:xfrm>
                  <a:off x="159330" y="1321667"/>
                  <a:ext cx="50800" cy="88900"/>
                </a:xfrm>
                <a:custGeom>
                  <a:avLst/>
                  <a:gdLst>
                    <a:gd name="T0" fmla="*/ 47918 w 141"/>
                    <a:gd name="T1" fmla="*/ 0 h 247"/>
                    <a:gd name="T2" fmla="*/ 3243 w 141"/>
                    <a:gd name="T3" fmla="*/ 0 h 247"/>
                    <a:gd name="T4" fmla="*/ 0 w 141"/>
                    <a:gd name="T5" fmla="*/ 3599 h 247"/>
                    <a:gd name="T6" fmla="*/ 0 w 141"/>
                    <a:gd name="T7" fmla="*/ 35632 h 247"/>
                    <a:gd name="T8" fmla="*/ 12250 w 141"/>
                    <a:gd name="T9" fmla="*/ 50749 h 247"/>
                    <a:gd name="T10" fmla="*/ 12250 w 141"/>
                    <a:gd name="T11" fmla="*/ 85301 h 247"/>
                    <a:gd name="T12" fmla="*/ 15852 w 141"/>
                    <a:gd name="T13" fmla="*/ 88540 h 247"/>
                    <a:gd name="T14" fmla="*/ 34587 w 141"/>
                    <a:gd name="T15" fmla="*/ 88540 h 247"/>
                    <a:gd name="T16" fmla="*/ 38190 w 141"/>
                    <a:gd name="T17" fmla="*/ 85301 h 247"/>
                    <a:gd name="T18" fmla="*/ 38190 w 141"/>
                    <a:gd name="T19" fmla="*/ 49669 h 247"/>
                    <a:gd name="T20" fmla="*/ 50440 w 141"/>
                    <a:gd name="T21" fmla="*/ 34552 h 247"/>
                    <a:gd name="T22" fmla="*/ 50440 w 141"/>
                    <a:gd name="T23" fmla="*/ 2519 h 247"/>
                    <a:gd name="T24" fmla="*/ 47918 w 141"/>
                    <a:gd name="T25" fmla="*/ 0 h 247"/>
                    <a:gd name="T26" fmla="*/ 44315 w 141"/>
                    <a:gd name="T27" fmla="*/ 34552 h 247"/>
                    <a:gd name="T28" fmla="*/ 34587 w 141"/>
                    <a:gd name="T29" fmla="*/ 44270 h 247"/>
                    <a:gd name="T30" fmla="*/ 30984 w 141"/>
                    <a:gd name="T31" fmla="*/ 47869 h 247"/>
                    <a:gd name="T32" fmla="*/ 30984 w 141"/>
                    <a:gd name="T33" fmla="*/ 82781 h 247"/>
                    <a:gd name="T34" fmla="*/ 18374 w 141"/>
                    <a:gd name="T35" fmla="*/ 82781 h 247"/>
                    <a:gd name="T36" fmla="*/ 18374 w 141"/>
                    <a:gd name="T37" fmla="*/ 47869 h 247"/>
                    <a:gd name="T38" fmla="*/ 15132 w 141"/>
                    <a:gd name="T39" fmla="*/ 44270 h 247"/>
                    <a:gd name="T40" fmla="*/ 5044 w 141"/>
                    <a:gd name="T41" fmla="*/ 34552 h 247"/>
                    <a:gd name="T42" fmla="*/ 5044 w 141"/>
                    <a:gd name="T43" fmla="*/ 6119 h 247"/>
                    <a:gd name="T44" fmla="*/ 43594 w 141"/>
                    <a:gd name="T45" fmla="*/ 6119 h 247"/>
                    <a:gd name="T46" fmla="*/ 43594 w 141"/>
                    <a:gd name="T47" fmla="*/ 34552 h 247"/>
                    <a:gd name="T48" fmla="*/ 44315 w 141"/>
                    <a:gd name="T49" fmla="*/ 34552 h 2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7">
                      <a:moveTo>
                        <a:pt x="133" y="0"/>
                      </a:moveTo>
                      <a:lnTo>
                        <a:pt x="9" y="0"/>
                      </a:lnTo>
                      <a:cubicBezTo>
                        <a:pt x="5" y="0"/>
                        <a:pt x="0" y="5"/>
                        <a:pt x="0" y="10"/>
                      </a:cubicBezTo>
                      <a:lnTo>
                        <a:pt x="0" y="99"/>
                      </a:lnTo>
                      <a:cubicBezTo>
                        <a:pt x="0" y="121"/>
                        <a:pt x="14" y="138"/>
                        <a:pt x="34" y="141"/>
                      </a:cubicBezTo>
                      <a:lnTo>
                        <a:pt x="34" y="237"/>
                      </a:lnTo>
                      <a:cubicBezTo>
                        <a:pt x="34" y="241"/>
                        <a:pt x="39" y="246"/>
                        <a:pt x="44" y="246"/>
                      </a:cubicBezTo>
                      <a:lnTo>
                        <a:pt x="96" y="246"/>
                      </a:lnTo>
                      <a:cubicBezTo>
                        <a:pt x="101" y="246"/>
                        <a:pt x="106" y="241"/>
                        <a:pt x="106" y="237"/>
                      </a:cubicBezTo>
                      <a:lnTo>
                        <a:pt x="106" y="138"/>
                      </a:lnTo>
                      <a:cubicBezTo>
                        <a:pt x="126" y="133"/>
                        <a:pt x="140" y="116"/>
                        <a:pt x="140" y="96"/>
                      </a:cubicBezTo>
                      <a:lnTo>
                        <a:pt x="140" y="7"/>
                      </a:lnTo>
                      <a:cubicBezTo>
                        <a:pt x="140" y="2"/>
                        <a:pt x="138" y="0"/>
                        <a:pt x="133" y="0"/>
                      </a:cubicBezTo>
                      <a:close/>
                      <a:moveTo>
                        <a:pt x="123" y="96"/>
                      </a:moveTo>
                      <a:cubicBezTo>
                        <a:pt x="123" y="111"/>
                        <a:pt x="111" y="123"/>
                        <a:pt x="96" y="123"/>
                      </a:cubicBezTo>
                      <a:cubicBezTo>
                        <a:pt x="91" y="123"/>
                        <a:pt x="86" y="128"/>
                        <a:pt x="86" y="133"/>
                      </a:cubicBezTo>
                      <a:lnTo>
                        <a:pt x="86" y="230"/>
                      </a:lnTo>
                      <a:lnTo>
                        <a:pt x="51" y="230"/>
                      </a:lnTo>
                      <a:lnTo>
                        <a:pt x="51" y="133"/>
                      </a:lnTo>
                      <a:cubicBezTo>
                        <a:pt x="51" y="128"/>
                        <a:pt x="47" y="123"/>
                        <a:pt x="42" y="123"/>
                      </a:cubicBezTo>
                      <a:cubicBezTo>
                        <a:pt x="27" y="123"/>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5" name="Freeform 39"/>
                <p:cNvSpPr>
                  <a:spLocks noChangeArrowheads="1"/>
                </p:cNvSpPr>
                <p:nvPr/>
              </p:nvSpPr>
              <p:spPr bwMode="auto">
                <a:xfrm>
                  <a:off x="167268" y="1277217"/>
                  <a:ext cx="38100" cy="38100"/>
                </a:xfrm>
                <a:custGeom>
                  <a:avLst/>
                  <a:gdLst>
                    <a:gd name="T0" fmla="*/ 18869 w 105"/>
                    <a:gd name="T1" fmla="*/ 37737 h 105"/>
                    <a:gd name="T2" fmla="*/ 37737 w 105"/>
                    <a:gd name="T3" fmla="*/ 18869 h 105"/>
                    <a:gd name="T4" fmla="*/ 18869 w 105"/>
                    <a:gd name="T5" fmla="*/ 0 h 105"/>
                    <a:gd name="T6" fmla="*/ 0 w 105"/>
                    <a:gd name="T7" fmla="*/ 18869 h 105"/>
                    <a:gd name="T8" fmla="*/ 18869 w 105"/>
                    <a:gd name="T9" fmla="*/ 37737 h 105"/>
                    <a:gd name="T10" fmla="*/ 18869 w 105"/>
                    <a:gd name="T11" fmla="*/ 6531 h 105"/>
                    <a:gd name="T12" fmla="*/ 31569 w 105"/>
                    <a:gd name="T13" fmla="*/ 18869 h 105"/>
                    <a:gd name="T14" fmla="*/ 18869 w 105"/>
                    <a:gd name="T15" fmla="*/ 31569 h 105"/>
                    <a:gd name="T16" fmla="*/ 6531 w 105"/>
                    <a:gd name="T17" fmla="*/ 18869 h 105"/>
                    <a:gd name="T18" fmla="*/ 18869 w 105"/>
                    <a:gd name="T19" fmla="*/ 653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05">
                      <a:moveTo>
                        <a:pt x="52" y="104"/>
                      </a:moveTo>
                      <a:cubicBezTo>
                        <a:pt x="82" y="104"/>
                        <a:pt x="104" y="79"/>
                        <a:pt x="104" y="52"/>
                      </a:cubicBezTo>
                      <a:cubicBezTo>
                        <a:pt x="104" y="23"/>
                        <a:pt x="79" y="0"/>
                        <a:pt x="52" y="0"/>
                      </a:cubicBezTo>
                      <a:cubicBezTo>
                        <a:pt x="25" y="0"/>
                        <a:pt x="0" y="25"/>
                        <a:pt x="0" y="52"/>
                      </a:cubicBezTo>
                      <a:cubicBezTo>
                        <a:pt x="0" y="82"/>
                        <a:pt x="23" y="104"/>
                        <a:pt x="52" y="104"/>
                      </a:cubicBezTo>
                      <a:close/>
                      <a:moveTo>
                        <a:pt x="52" y="18"/>
                      </a:moveTo>
                      <a:cubicBezTo>
                        <a:pt x="72" y="18"/>
                        <a:pt x="87" y="32"/>
                        <a:pt x="87" y="52"/>
                      </a:cubicBezTo>
                      <a:cubicBezTo>
                        <a:pt x="87" y="72"/>
                        <a:pt x="72" y="87"/>
                        <a:pt x="52" y="87"/>
                      </a:cubicBezTo>
                      <a:cubicBezTo>
                        <a:pt x="32" y="87"/>
                        <a:pt x="18" y="72"/>
                        <a:pt x="18" y="52"/>
                      </a:cubicBezTo>
                      <a:cubicBezTo>
                        <a:pt x="18" y="32"/>
                        <a:pt x="32" y="18"/>
                        <a:pt x="52"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6" name="Freeform 40"/>
                <p:cNvSpPr>
                  <a:spLocks noChangeArrowheads="1"/>
                </p:cNvSpPr>
                <p:nvPr/>
              </p:nvSpPr>
              <p:spPr bwMode="auto">
                <a:xfrm>
                  <a:off x="249818" y="1321667"/>
                  <a:ext cx="50800" cy="87312"/>
                </a:xfrm>
                <a:custGeom>
                  <a:avLst/>
                  <a:gdLst>
                    <a:gd name="T0" fmla="*/ 0 w 142"/>
                    <a:gd name="T1" fmla="*/ 2505 h 244"/>
                    <a:gd name="T2" fmla="*/ 0 w 142"/>
                    <a:gd name="T3" fmla="*/ 34352 h 244"/>
                    <a:gd name="T4" fmla="*/ 12521 w 142"/>
                    <a:gd name="T5" fmla="*/ 49381 h 244"/>
                    <a:gd name="T6" fmla="*/ 12521 w 142"/>
                    <a:gd name="T7" fmla="*/ 84091 h 244"/>
                    <a:gd name="T8" fmla="*/ 16099 w 142"/>
                    <a:gd name="T9" fmla="*/ 86954 h 244"/>
                    <a:gd name="T10" fmla="*/ 34344 w 142"/>
                    <a:gd name="T11" fmla="*/ 86954 h 244"/>
                    <a:gd name="T12" fmla="*/ 37921 w 142"/>
                    <a:gd name="T13" fmla="*/ 84091 h 244"/>
                    <a:gd name="T14" fmla="*/ 37921 w 142"/>
                    <a:gd name="T15" fmla="*/ 49381 h 244"/>
                    <a:gd name="T16" fmla="*/ 50442 w 142"/>
                    <a:gd name="T17" fmla="*/ 34352 h 244"/>
                    <a:gd name="T18" fmla="*/ 50442 w 142"/>
                    <a:gd name="T19" fmla="*/ 19323 h 244"/>
                    <a:gd name="T20" fmla="*/ 45076 w 142"/>
                    <a:gd name="T21" fmla="*/ 0 h 244"/>
                    <a:gd name="T22" fmla="*/ 3577 w 142"/>
                    <a:gd name="T23" fmla="*/ 0 h 244"/>
                    <a:gd name="T24" fmla="*/ 0 w 142"/>
                    <a:gd name="T25" fmla="*/ 2505 h 244"/>
                    <a:gd name="T26" fmla="*/ 6082 w 142"/>
                    <a:gd name="T27" fmla="*/ 6083 h 244"/>
                    <a:gd name="T28" fmla="*/ 44361 w 142"/>
                    <a:gd name="T29" fmla="*/ 6083 h 244"/>
                    <a:gd name="T30" fmla="*/ 44361 w 142"/>
                    <a:gd name="T31" fmla="*/ 34352 h 244"/>
                    <a:gd name="T32" fmla="*/ 34344 w 142"/>
                    <a:gd name="T33" fmla="*/ 44014 h 244"/>
                    <a:gd name="T34" fmla="*/ 31124 w 142"/>
                    <a:gd name="T35" fmla="*/ 47592 h 244"/>
                    <a:gd name="T36" fmla="*/ 31124 w 142"/>
                    <a:gd name="T37" fmla="*/ 82302 h 244"/>
                    <a:gd name="T38" fmla="*/ 18603 w 142"/>
                    <a:gd name="T39" fmla="*/ 82302 h 244"/>
                    <a:gd name="T40" fmla="*/ 18603 w 142"/>
                    <a:gd name="T41" fmla="*/ 47592 h 244"/>
                    <a:gd name="T42" fmla="*/ 15025 w 142"/>
                    <a:gd name="T43" fmla="*/ 44014 h 244"/>
                    <a:gd name="T44" fmla="*/ 5366 w 142"/>
                    <a:gd name="T45" fmla="*/ 34352 h 244"/>
                    <a:gd name="T46" fmla="*/ 5366 w 142"/>
                    <a:gd name="T47" fmla="*/ 6083 h 244"/>
                    <a:gd name="T48" fmla="*/ 6082 w 142"/>
                    <a:gd name="T49" fmla="*/ 6083 h 2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44">
                      <a:moveTo>
                        <a:pt x="0" y="7"/>
                      </a:moveTo>
                      <a:lnTo>
                        <a:pt x="0" y="96"/>
                      </a:lnTo>
                      <a:cubicBezTo>
                        <a:pt x="0" y="118"/>
                        <a:pt x="15" y="136"/>
                        <a:pt x="35" y="138"/>
                      </a:cubicBezTo>
                      <a:lnTo>
                        <a:pt x="35" y="235"/>
                      </a:lnTo>
                      <a:cubicBezTo>
                        <a:pt x="35" y="238"/>
                        <a:pt x="40" y="243"/>
                        <a:pt x="45" y="243"/>
                      </a:cubicBezTo>
                      <a:lnTo>
                        <a:pt x="96" y="243"/>
                      </a:lnTo>
                      <a:cubicBezTo>
                        <a:pt x="101" y="243"/>
                        <a:pt x="106" y="238"/>
                        <a:pt x="106" y="235"/>
                      </a:cubicBezTo>
                      <a:lnTo>
                        <a:pt x="106" y="138"/>
                      </a:lnTo>
                      <a:cubicBezTo>
                        <a:pt x="126" y="133"/>
                        <a:pt x="141" y="116"/>
                        <a:pt x="141" y="96"/>
                      </a:cubicBezTo>
                      <a:lnTo>
                        <a:pt x="141" y="54"/>
                      </a:lnTo>
                      <a:cubicBezTo>
                        <a:pt x="136" y="37"/>
                        <a:pt x="131" y="17"/>
                        <a:pt x="126" y="0"/>
                      </a:cubicBezTo>
                      <a:lnTo>
                        <a:pt x="10" y="0"/>
                      </a:lnTo>
                      <a:cubicBezTo>
                        <a:pt x="3" y="0"/>
                        <a:pt x="0" y="2"/>
                        <a:pt x="0" y="7"/>
                      </a:cubicBezTo>
                      <a:close/>
                      <a:moveTo>
                        <a:pt x="17" y="17"/>
                      </a:moveTo>
                      <a:lnTo>
                        <a:pt x="124" y="17"/>
                      </a:lnTo>
                      <a:lnTo>
                        <a:pt x="124" y="96"/>
                      </a:lnTo>
                      <a:cubicBezTo>
                        <a:pt x="124" y="111"/>
                        <a:pt x="111" y="123"/>
                        <a:pt x="96" y="123"/>
                      </a:cubicBezTo>
                      <a:cubicBezTo>
                        <a:pt x="91" y="123"/>
                        <a:pt x="87" y="128"/>
                        <a:pt x="87" y="133"/>
                      </a:cubicBezTo>
                      <a:lnTo>
                        <a:pt x="87" y="230"/>
                      </a:lnTo>
                      <a:lnTo>
                        <a:pt x="52" y="230"/>
                      </a:lnTo>
                      <a:lnTo>
                        <a:pt x="52" y="133"/>
                      </a:lnTo>
                      <a:cubicBezTo>
                        <a:pt x="52" y="128"/>
                        <a:pt x="47" y="123"/>
                        <a:pt x="42" y="123"/>
                      </a:cubicBezTo>
                      <a:cubicBezTo>
                        <a:pt x="27" y="123"/>
                        <a:pt x="15" y="111"/>
                        <a:pt x="15" y="96"/>
                      </a:cubicBezTo>
                      <a:lnTo>
                        <a:pt x="15" y="17"/>
                      </a:lnTo>
                      <a:lnTo>
                        <a:pt x="17" y="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7" name="Freeform 41"/>
                <p:cNvSpPr>
                  <a:spLocks noChangeArrowheads="1"/>
                </p:cNvSpPr>
                <p:nvPr/>
              </p:nvSpPr>
              <p:spPr bwMode="auto">
                <a:xfrm>
                  <a:off x="256168" y="1277217"/>
                  <a:ext cx="34925" cy="38100"/>
                </a:xfrm>
                <a:custGeom>
                  <a:avLst/>
                  <a:gdLst>
                    <a:gd name="T0" fmla="*/ 0 w 95"/>
                    <a:gd name="T1" fmla="*/ 18869 h 105"/>
                    <a:gd name="T2" fmla="*/ 19117 w 95"/>
                    <a:gd name="T3" fmla="*/ 37737 h 105"/>
                    <a:gd name="T4" fmla="*/ 34557 w 95"/>
                    <a:gd name="T5" fmla="*/ 30480 h 105"/>
                    <a:gd name="T6" fmla="*/ 31984 w 95"/>
                    <a:gd name="T7" fmla="*/ 22497 h 105"/>
                    <a:gd name="T8" fmla="*/ 20220 w 95"/>
                    <a:gd name="T9" fmla="*/ 31569 h 105"/>
                    <a:gd name="T10" fmla="*/ 7353 w 95"/>
                    <a:gd name="T11" fmla="*/ 18869 h 105"/>
                    <a:gd name="T12" fmla="*/ 20220 w 95"/>
                    <a:gd name="T13" fmla="*/ 6531 h 105"/>
                    <a:gd name="T14" fmla="*/ 25734 w 95"/>
                    <a:gd name="T15" fmla="*/ 7257 h 105"/>
                    <a:gd name="T16" fmla="*/ 22058 w 95"/>
                    <a:gd name="T17" fmla="*/ 0 h 105"/>
                    <a:gd name="T18" fmla="*/ 20220 w 95"/>
                    <a:gd name="T19" fmla="*/ 0 h 105"/>
                    <a:gd name="T20" fmla="*/ 0 w 95"/>
                    <a:gd name="T21" fmla="*/ 18869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5" h="105">
                      <a:moveTo>
                        <a:pt x="0" y="52"/>
                      </a:moveTo>
                      <a:cubicBezTo>
                        <a:pt x="0" y="82"/>
                        <a:pt x="25" y="104"/>
                        <a:pt x="52" y="104"/>
                      </a:cubicBezTo>
                      <a:cubicBezTo>
                        <a:pt x="70" y="104"/>
                        <a:pt x="84" y="97"/>
                        <a:pt x="94" y="84"/>
                      </a:cubicBezTo>
                      <a:cubicBezTo>
                        <a:pt x="92" y="77"/>
                        <a:pt x="89" y="70"/>
                        <a:pt x="87" y="62"/>
                      </a:cubicBezTo>
                      <a:cubicBezTo>
                        <a:pt x="82" y="77"/>
                        <a:pt x="70" y="87"/>
                        <a:pt x="55" y="87"/>
                      </a:cubicBezTo>
                      <a:cubicBezTo>
                        <a:pt x="35" y="87"/>
                        <a:pt x="20" y="72"/>
                        <a:pt x="20" y="52"/>
                      </a:cubicBezTo>
                      <a:cubicBezTo>
                        <a:pt x="20" y="32"/>
                        <a:pt x="35" y="18"/>
                        <a:pt x="55" y="18"/>
                      </a:cubicBezTo>
                      <a:cubicBezTo>
                        <a:pt x="60" y="18"/>
                        <a:pt x="65" y="18"/>
                        <a:pt x="70" y="20"/>
                      </a:cubicBezTo>
                      <a:cubicBezTo>
                        <a:pt x="67" y="13"/>
                        <a:pt x="62" y="8"/>
                        <a:pt x="60" y="0"/>
                      </a:cubicBezTo>
                      <a:cubicBezTo>
                        <a:pt x="57" y="0"/>
                        <a:pt x="57" y="0"/>
                        <a:pt x="55" y="0"/>
                      </a:cubicBezTo>
                      <a:cubicBezTo>
                        <a:pt x="25" y="0"/>
                        <a:pt x="0" y="23"/>
                        <a:pt x="0"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8" name="Freeform 42"/>
                <p:cNvSpPr>
                  <a:spLocks noChangeArrowheads="1"/>
                </p:cNvSpPr>
                <p:nvPr/>
              </p:nvSpPr>
              <p:spPr bwMode="auto">
                <a:xfrm>
                  <a:off x="-193095" y="1158154"/>
                  <a:ext cx="47625" cy="80963"/>
                </a:xfrm>
                <a:custGeom>
                  <a:avLst/>
                  <a:gdLst>
                    <a:gd name="T0" fmla="*/ 9596 w 134"/>
                    <a:gd name="T1" fmla="*/ 42631 h 226"/>
                    <a:gd name="T2" fmla="*/ 9596 w 134"/>
                    <a:gd name="T3" fmla="*/ 77022 h 226"/>
                    <a:gd name="T4" fmla="*/ 13150 w 134"/>
                    <a:gd name="T5" fmla="*/ 80605 h 226"/>
                    <a:gd name="T6" fmla="*/ 31632 w 134"/>
                    <a:gd name="T7" fmla="*/ 80605 h 226"/>
                    <a:gd name="T8" fmla="*/ 35186 w 134"/>
                    <a:gd name="T9" fmla="*/ 77022 h 226"/>
                    <a:gd name="T10" fmla="*/ 35186 w 134"/>
                    <a:gd name="T11" fmla="*/ 42631 h 226"/>
                    <a:gd name="T12" fmla="*/ 47270 w 134"/>
                    <a:gd name="T13" fmla="*/ 27585 h 226"/>
                    <a:gd name="T14" fmla="*/ 47270 w 134"/>
                    <a:gd name="T15" fmla="*/ 0 h 226"/>
                    <a:gd name="T16" fmla="*/ 41228 w 134"/>
                    <a:gd name="T17" fmla="*/ 4657 h 226"/>
                    <a:gd name="T18" fmla="*/ 41228 w 134"/>
                    <a:gd name="T19" fmla="*/ 27585 h 226"/>
                    <a:gd name="T20" fmla="*/ 31632 w 134"/>
                    <a:gd name="T21" fmla="*/ 37257 h 226"/>
                    <a:gd name="T22" fmla="*/ 28077 w 134"/>
                    <a:gd name="T23" fmla="*/ 40840 h 226"/>
                    <a:gd name="T24" fmla="*/ 28077 w 134"/>
                    <a:gd name="T25" fmla="*/ 75231 h 226"/>
                    <a:gd name="T26" fmla="*/ 15638 w 134"/>
                    <a:gd name="T27" fmla="*/ 75231 h 226"/>
                    <a:gd name="T28" fmla="*/ 15638 w 134"/>
                    <a:gd name="T29" fmla="*/ 40840 h 226"/>
                    <a:gd name="T30" fmla="*/ 12084 w 134"/>
                    <a:gd name="T31" fmla="*/ 37257 h 226"/>
                    <a:gd name="T32" fmla="*/ 4265 w 134"/>
                    <a:gd name="T33" fmla="*/ 32958 h 226"/>
                    <a:gd name="T34" fmla="*/ 0 w 134"/>
                    <a:gd name="T35" fmla="*/ 37257 h 226"/>
                    <a:gd name="T36" fmla="*/ 9596 w 134"/>
                    <a:gd name="T37" fmla="*/ 42631 h 2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226">
                      <a:moveTo>
                        <a:pt x="27" y="119"/>
                      </a:moveTo>
                      <a:lnTo>
                        <a:pt x="27" y="215"/>
                      </a:lnTo>
                      <a:cubicBezTo>
                        <a:pt x="27" y="220"/>
                        <a:pt x="32" y="225"/>
                        <a:pt x="37" y="225"/>
                      </a:cubicBezTo>
                      <a:lnTo>
                        <a:pt x="89" y="225"/>
                      </a:lnTo>
                      <a:cubicBezTo>
                        <a:pt x="94" y="225"/>
                        <a:pt x="99" y="220"/>
                        <a:pt x="99" y="215"/>
                      </a:cubicBezTo>
                      <a:lnTo>
                        <a:pt x="99" y="119"/>
                      </a:lnTo>
                      <a:cubicBezTo>
                        <a:pt x="118" y="114"/>
                        <a:pt x="133" y="97"/>
                        <a:pt x="133" y="77"/>
                      </a:cubicBezTo>
                      <a:lnTo>
                        <a:pt x="133" y="0"/>
                      </a:lnTo>
                      <a:cubicBezTo>
                        <a:pt x="128" y="3"/>
                        <a:pt x="121" y="8"/>
                        <a:pt x="116" y="13"/>
                      </a:cubicBezTo>
                      <a:lnTo>
                        <a:pt x="116" y="77"/>
                      </a:lnTo>
                      <a:cubicBezTo>
                        <a:pt x="116" y="92"/>
                        <a:pt x="104" y="104"/>
                        <a:pt x="89" y="104"/>
                      </a:cubicBezTo>
                      <a:cubicBezTo>
                        <a:pt x="84" y="104"/>
                        <a:pt x="79" y="109"/>
                        <a:pt x="79" y="114"/>
                      </a:cubicBezTo>
                      <a:lnTo>
                        <a:pt x="79" y="210"/>
                      </a:lnTo>
                      <a:lnTo>
                        <a:pt x="44" y="210"/>
                      </a:lnTo>
                      <a:lnTo>
                        <a:pt x="44" y="114"/>
                      </a:lnTo>
                      <a:cubicBezTo>
                        <a:pt x="44" y="109"/>
                        <a:pt x="39" y="104"/>
                        <a:pt x="34" y="104"/>
                      </a:cubicBezTo>
                      <a:cubicBezTo>
                        <a:pt x="25" y="104"/>
                        <a:pt x="17" y="99"/>
                        <a:pt x="12" y="92"/>
                      </a:cubicBezTo>
                      <a:cubicBezTo>
                        <a:pt x="7" y="97"/>
                        <a:pt x="2" y="99"/>
                        <a:pt x="0" y="104"/>
                      </a:cubicBezTo>
                      <a:cubicBezTo>
                        <a:pt x="7" y="109"/>
                        <a:pt x="15" y="116"/>
                        <a:pt x="27" y="1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199" name="Freeform 43"/>
                <p:cNvSpPr>
                  <a:spLocks noChangeArrowheads="1"/>
                </p:cNvSpPr>
                <p:nvPr/>
              </p:nvSpPr>
              <p:spPr bwMode="auto">
                <a:xfrm>
                  <a:off x="-107370" y="115021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450 h 248"/>
                    <a:gd name="T30" fmla="*/ 32379 w 144"/>
                    <a:gd name="T31" fmla="*/ 48035 h 248"/>
                    <a:gd name="T32" fmla="*/ 32379 w 144"/>
                    <a:gd name="T33" fmla="*/ 82448 h 248"/>
                    <a:gd name="T34" fmla="*/ 19646 w 144"/>
                    <a:gd name="T35" fmla="*/ 82448 h 248"/>
                    <a:gd name="T36" fmla="*/ 19646 w 144"/>
                    <a:gd name="T37" fmla="*/ 48035 h 248"/>
                    <a:gd name="T38" fmla="*/ 16371 w 144"/>
                    <a:gd name="T39" fmla="*/ 44450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9"/>
                        <a:pt x="141" y="99"/>
                      </a:cubicBezTo>
                      <a:lnTo>
                        <a:pt x="141" y="10"/>
                      </a:lnTo>
                      <a:cubicBezTo>
                        <a:pt x="143" y="5"/>
                        <a:pt x="138" y="0"/>
                        <a:pt x="133" y="0"/>
                      </a:cubicBezTo>
                      <a:close/>
                      <a:moveTo>
                        <a:pt x="126" y="96"/>
                      </a:moveTo>
                      <a:cubicBezTo>
                        <a:pt x="126" y="111"/>
                        <a:pt x="114" y="124"/>
                        <a:pt x="99" y="124"/>
                      </a:cubicBezTo>
                      <a:cubicBezTo>
                        <a:pt x="94" y="124"/>
                        <a:pt x="89" y="129"/>
                        <a:pt x="89" y="134"/>
                      </a:cubicBezTo>
                      <a:lnTo>
                        <a:pt x="89" y="230"/>
                      </a:lnTo>
                      <a:lnTo>
                        <a:pt x="54" y="230"/>
                      </a:lnTo>
                      <a:lnTo>
                        <a:pt x="54" y="134"/>
                      </a:lnTo>
                      <a:cubicBezTo>
                        <a:pt x="54" y="129"/>
                        <a:pt x="49" y="124"/>
                        <a:pt x="45" y="124"/>
                      </a:cubicBezTo>
                      <a:cubicBezTo>
                        <a:pt x="30" y="124"/>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200" name="Freeform 44"/>
                <p:cNvSpPr>
                  <a:spLocks noChangeArrowheads="1"/>
                </p:cNvSpPr>
                <p:nvPr/>
              </p:nvSpPr>
              <p:spPr bwMode="auto">
                <a:xfrm>
                  <a:off x="-99432" y="1123229"/>
                  <a:ext cx="36512" cy="20638"/>
                </a:xfrm>
                <a:custGeom>
                  <a:avLst/>
                  <a:gdLst>
                    <a:gd name="T0" fmla="*/ 17161 w 100"/>
                    <a:gd name="T1" fmla="*/ 20282 h 58"/>
                    <a:gd name="T2" fmla="*/ 36147 w 100"/>
                    <a:gd name="T3" fmla="*/ 1779 h 58"/>
                    <a:gd name="T4" fmla="*/ 36147 w 100"/>
                    <a:gd name="T5" fmla="*/ 0 h 58"/>
                    <a:gd name="T6" fmla="*/ 29575 w 100"/>
                    <a:gd name="T7" fmla="*/ 1779 h 58"/>
                    <a:gd name="T8" fmla="*/ 29575 w 100"/>
                    <a:gd name="T9" fmla="*/ 1779 h 58"/>
                    <a:gd name="T10" fmla="*/ 17161 w 100"/>
                    <a:gd name="T11" fmla="*/ 14233 h 58"/>
                    <a:gd name="T12" fmla="*/ 6207 w 100"/>
                    <a:gd name="T13" fmla="*/ 8896 h 58"/>
                    <a:gd name="T14" fmla="*/ 0 w 100"/>
                    <a:gd name="T15" fmla="*/ 11386 h 58"/>
                    <a:gd name="T16" fmla="*/ 17161 w 100"/>
                    <a:gd name="T17" fmla="*/ 20282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58">
                      <a:moveTo>
                        <a:pt x="47" y="57"/>
                      </a:moveTo>
                      <a:cubicBezTo>
                        <a:pt x="76" y="57"/>
                        <a:pt x="99" y="32"/>
                        <a:pt x="99" y="5"/>
                      </a:cubicBezTo>
                      <a:cubicBezTo>
                        <a:pt x="99" y="2"/>
                        <a:pt x="99" y="0"/>
                        <a:pt x="99" y="0"/>
                      </a:cubicBezTo>
                      <a:cubicBezTo>
                        <a:pt x="94" y="2"/>
                        <a:pt x="86" y="2"/>
                        <a:pt x="81" y="5"/>
                      </a:cubicBezTo>
                      <a:cubicBezTo>
                        <a:pt x="81" y="25"/>
                        <a:pt x="66" y="40"/>
                        <a:pt x="47" y="40"/>
                      </a:cubicBezTo>
                      <a:cubicBezTo>
                        <a:pt x="34" y="40"/>
                        <a:pt x="24" y="32"/>
                        <a:pt x="17" y="25"/>
                      </a:cubicBezTo>
                      <a:cubicBezTo>
                        <a:pt x="12" y="27"/>
                        <a:pt x="7" y="30"/>
                        <a:pt x="0" y="32"/>
                      </a:cubicBezTo>
                      <a:cubicBezTo>
                        <a:pt x="10" y="47"/>
                        <a:pt x="27" y="57"/>
                        <a:pt x="47" y="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201" name="Freeform 45"/>
                <p:cNvSpPr>
                  <a:spLocks noChangeArrowheads="1"/>
                </p:cNvSpPr>
                <p:nvPr/>
              </p:nvSpPr>
              <p:spPr bwMode="auto">
                <a:xfrm>
                  <a:off x="-18470" y="1150217"/>
                  <a:ext cx="52388" cy="88900"/>
                </a:xfrm>
                <a:custGeom>
                  <a:avLst/>
                  <a:gdLst>
                    <a:gd name="T0" fmla="*/ 48386 w 144"/>
                    <a:gd name="T1" fmla="*/ 0 h 248"/>
                    <a:gd name="T2" fmla="*/ 3638 w 144"/>
                    <a:gd name="T3" fmla="*/ 0 h 248"/>
                    <a:gd name="T4" fmla="*/ 0 w 144"/>
                    <a:gd name="T5" fmla="*/ 3585 h 248"/>
                    <a:gd name="T6" fmla="*/ 0 w 144"/>
                    <a:gd name="T7" fmla="*/ 35488 h 248"/>
                    <a:gd name="T8" fmla="*/ 12733 w 144"/>
                    <a:gd name="T9" fmla="*/ 50544 h 248"/>
                    <a:gd name="T10" fmla="*/ 12733 w 144"/>
                    <a:gd name="T11" fmla="*/ 84957 h 248"/>
                    <a:gd name="T12" fmla="*/ 16371 w 144"/>
                    <a:gd name="T13" fmla="*/ 88542 h 248"/>
                    <a:gd name="T14" fmla="*/ 34925 w 144"/>
                    <a:gd name="T15" fmla="*/ 88542 h 248"/>
                    <a:gd name="T16" fmla="*/ 38563 w 144"/>
                    <a:gd name="T17" fmla="*/ 84957 h 248"/>
                    <a:gd name="T18" fmla="*/ 38563 w 144"/>
                    <a:gd name="T19" fmla="*/ 50544 h 248"/>
                    <a:gd name="T20" fmla="*/ 51297 w 144"/>
                    <a:gd name="T21" fmla="*/ 35488 h 248"/>
                    <a:gd name="T22" fmla="*/ 51297 w 144"/>
                    <a:gd name="T23" fmla="*/ 3585 h 248"/>
                    <a:gd name="T24" fmla="*/ 48386 w 144"/>
                    <a:gd name="T25" fmla="*/ 0 h 248"/>
                    <a:gd name="T26" fmla="*/ 45840 w 144"/>
                    <a:gd name="T27" fmla="*/ 34413 h 248"/>
                    <a:gd name="T28" fmla="*/ 36017 w 144"/>
                    <a:gd name="T29" fmla="*/ 44450 h 248"/>
                    <a:gd name="T30" fmla="*/ 32379 w 144"/>
                    <a:gd name="T31" fmla="*/ 48035 h 248"/>
                    <a:gd name="T32" fmla="*/ 32379 w 144"/>
                    <a:gd name="T33" fmla="*/ 82448 h 248"/>
                    <a:gd name="T34" fmla="*/ 19646 w 144"/>
                    <a:gd name="T35" fmla="*/ 82448 h 248"/>
                    <a:gd name="T36" fmla="*/ 19646 w 144"/>
                    <a:gd name="T37" fmla="*/ 48035 h 248"/>
                    <a:gd name="T38" fmla="*/ 16371 w 144"/>
                    <a:gd name="T39" fmla="*/ 44450 h 248"/>
                    <a:gd name="T40" fmla="*/ 6185 w 144"/>
                    <a:gd name="T41" fmla="*/ 34413 h 248"/>
                    <a:gd name="T42" fmla="*/ 6185 w 144"/>
                    <a:gd name="T43" fmla="*/ 6094 h 248"/>
                    <a:gd name="T44" fmla="*/ 45112 w 144"/>
                    <a:gd name="T45" fmla="*/ 6094 h 248"/>
                    <a:gd name="T46" fmla="*/ 45112 w 144"/>
                    <a:gd name="T47" fmla="*/ 34413 h 248"/>
                    <a:gd name="T48" fmla="*/ 45840 w 144"/>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248">
                      <a:moveTo>
                        <a:pt x="133" y="0"/>
                      </a:moveTo>
                      <a:lnTo>
                        <a:pt x="10" y="0"/>
                      </a:lnTo>
                      <a:cubicBezTo>
                        <a:pt x="5" y="0"/>
                        <a:pt x="0" y="5"/>
                        <a:pt x="0" y="10"/>
                      </a:cubicBezTo>
                      <a:lnTo>
                        <a:pt x="0" y="99"/>
                      </a:lnTo>
                      <a:cubicBezTo>
                        <a:pt x="0" y="121"/>
                        <a:pt x="15" y="138"/>
                        <a:pt x="35" y="141"/>
                      </a:cubicBezTo>
                      <a:lnTo>
                        <a:pt x="35" y="237"/>
                      </a:lnTo>
                      <a:cubicBezTo>
                        <a:pt x="35" y="242"/>
                        <a:pt x="40" y="247"/>
                        <a:pt x="45" y="247"/>
                      </a:cubicBezTo>
                      <a:lnTo>
                        <a:pt x="96" y="247"/>
                      </a:lnTo>
                      <a:cubicBezTo>
                        <a:pt x="101" y="247"/>
                        <a:pt x="106" y="242"/>
                        <a:pt x="106" y="237"/>
                      </a:cubicBezTo>
                      <a:lnTo>
                        <a:pt x="106" y="141"/>
                      </a:lnTo>
                      <a:cubicBezTo>
                        <a:pt x="126" y="136"/>
                        <a:pt x="141" y="119"/>
                        <a:pt x="141" y="99"/>
                      </a:cubicBezTo>
                      <a:lnTo>
                        <a:pt x="141" y="10"/>
                      </a:lnTo>
                      <a:cubicBezTo>
                        <a:pt x="143" y="5"/>
                        <a:pt x="138" y="0"/>
                        <a:pt x="133" y="0"/>
                      </a:cubicBezTo>
                      <a:close/>
                      <a:moveTo>
                        <a:pt x="126" y="96"/>
                      </a:moveTo>
                      <a:cubicBezTo>
                        <a:pt x="126" y="111"/>
                        <a:pt x="114" y="124"/>
                        <a:pt x="99" y="124"/>
                      </a:cubicBezTo>
                      <a:cubicBezTo>
                        <a:pt x="94" y="124"/>
                        <a:pt x="89" y="129"/>
                        <a:pt x="89" y="134"/>
                      </a:cubicBezTo>
                      <a:lnTo>
                        <a:pt x="89" y="230"/>
                      </a:lnTo>
                      <a:lnTo>
                        <a:pt x="54" y="230"/>
                      </a:lnTo>
                      <a:lnTo>
                        <a:pt x="54" y="134"/>
                      </a:lnTo>
                      <a:cubicBezTo>
                        <a:pt x="54" y="129"/>
                        <a:pt x="49" y="124"/>
                        <a:pt x="45" y="124"/>
                      </a:cubicBezTo>
                      <a:cubicBezTo>
                        <a:pt x="30" y="124"/>
                        <a:pt x="17" y="111"/>
                        <a:pt x="17" y="96"/>
                      </a:cubicBezTo>
                      <a:lnTo>
                        <a:pt x="17" y="17"/>
                      </a:lnTo>
                      <a:lnTo>
                        <a:pt x="124" y="17"/>
                      </a:lnTo>
                      <a:lnTo>
                        <a:pt x="124" y="96"/>
                      </a:lnTo>
                      <a:lnTo>
                        <a:pt x="126"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202" name="Freeform 46"/>
                <p:cNvSpPr>
                  <a:spLocks noChangeArrowheads="1"/>
                </p:cNvSpPr>
                <p:nvPr/>
              </p:nvSpPr>
              <p:spPr bwMode="auto">
                <a:xfrm>
                  <a:off x="-12120" y="1113704"/>
                  <a:ext cx="38100" cy="30163"/>
                </a:xfrm>
                <a:custGeom>
                  <a:avLst/>
                  <a:gdLst>
                    <a:gd name="T0" fmla="*/ 19228 w 107"/>
                    <a:gd name="T1" fmla="*/ 29800 h 83"/>
                    <a:gd name="T2" fmla="*/ 37744 w 107"/>
                    <a:gd name="T3" fmla="*/ 10902 h 83"/>
                    <a:gd name="T4" fmla="*/ 34183 w 107"/>
                    <a:gd name="T5" fmla="*/ 0 h 83"/>
                    <a:gd name="T6" fmla="*/ 24569 w 107"/>
                    <a:gd name="T7" fmla="*/ 0 h 83"/>
                    <a:gd name="T8" fmla="*/ 31691 w 107"/>
                    <a:gd name="T9" fmla="*/ 10902 h 83"/>
                    <a:gd name="T10" fmla="*/ 19228 w 107"/>
                    <a:gd name="T11" fmla="*/ 23622 h 83"/>
                    <a:gd name="T12" fmla="*/ 7121 w 107"/>
                    <a:gd name="T13" fmla="*/ 10902 h 83"/>
                    <a:gd name="T14" fmla="*/ 13175 w 107"/>
                    <a:gd name="T15" fmla="*/ 0 h 83"/>
                    <a:gd name="T16" fmla="*/ 3561 w 107"/>
                    <a:gd name="T17" fmla="*/ 0 h 83"/>
                    <a:gd name="T18" fmla="*/ 0 w 107"/>
                    <a:gd name="T19" fmla="*/ 10902 h 83"/>
                    <a:gd name="T20" fmla="*/ 19228 w 107"/>
                    <a:gd name="T21" fmla="*/ 29800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7" h="83">
                      <a:moveTo>
                        <a:pt x="54" y="82"/>
                      </a:moveTo>
                      <a:cubicBezTo>
                        <a:pt x="84" y="82"/>
                        <a:pt x="106" y="57"/>
                        <a:pt x="106" y="30"/>
                      </a:cubicBezTo>
                      <a:cubicBezTo>
                        <a:pt x="106" y="18"/>
                        <a:pt x="104" y="8"/>
                        <a:pt x="96" y="0"/>
                      </a:cubicBezTo>
                      <a:cubicBezTo>
                        <a:pt x="86" y="0"/>
                        <a:pt x="79" y="0"/>
                        <a:pt x="69" y="0"/>
                      </a:cubicBezTo>
                      <a:cubicBezTo>
                        <a:pt x="79" y="5"/>
                        <a:pt x="89" y="18"/>
                        <a:pt x="89" y="30"/>
                      </a:cubicBezTo>
                      <a:cubicBezTo>
                        <a:pt x="89" y="50"/>
                        <a:pt x="74" y="65"/>
                        <a:pt x="54" y="65"/>
                      </a:cubicBezTo>
                      <a:cubicBezTo>
                        <a:pt x="34" y="65"/>
                        <a:pt x="20" y="50"/>
                        <a:pt x="20" y="30"/>
                      </a:cubicBezTo>
                      <a:cubicBezTo>
                        <a:pt x="20" y="18"/>
                        <a:pt x="27" y="5"/>
                        <a:pt x="37" y="0"/>
                      </a:cubicBezTo>
                      <a:cubicBezTo>
                        <a:pt x="27" y="0"/>
                        <a:pt x="20" y="0"/>
                        <a:pt x="10" y="0"/>
                      </a:cubicBezTo>
                      <a:cubicBezTo>
                        <a:pt x="5" y="8"/>
                        <a:pt x="0" y="18"/>
                        <a:pt x="0" y="30"/>
                      </a:cubicBezTo>
                      <a:cubicBezTo>
                        <a:pt x="0" y="60"/>
                        <a:pt x="25" y="82"/>
                        <a:pt x="54" y="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203" name="Freeform 47"/>
                <p:cNvSpPr>
                  <a:spLocks noChangeArrowheads="1"/>
                </p:cNvSpPr>
                <p:nvPr/>
              </p:nvSpPr>
              <p:spPr bwMode="auto">
                <a:xfrm>
                  <a:off x="70430" y="1150217"/>
                  <a:ext cx="50800" cy="88900"/>
                </a:xfrm>
                <a:custGeom>
                  <a:avLst/>
                  <a:gdLst>
                    <a:gd name="T0" fmla="*/ 47918 w 141"/>
                    <a:gd name="T1" fmla="*/ 0 h 248"/>
                    <a:gd name="T2" fmla="*/ 3243 w 141"/>
                    <a:gd name="T3" fmla="*/ 0 h 248"/>
                    <a:gd name="T4" fmla="*/ 0 w 141"/>
                    <a:gd name="T5" fmla="*/ 3585 h 248"/>
                    <a:gd name="T6" fmla="*/ 0 w 141"/>
                    <a:gd name="T7" fmla="*/ 35488 h 248"/>
                    <a:gd name="T8" fmla="*/ 12250 w 141"/>
                    <a:gd name="T9" fmla="*/ 50544 h 248"/>
                    <a:gd name="T10" fmla="*/ 12250 w 141"/>
                    <a:gd name="T11" fmla="*/ 84957 h 248"/>
                    <a:gd name="T12" fmla="*/ 15852 w 141"/>
                    <a:gd name="T13" fmla="*/ 88542 h 248"/>
                    <a:gd name="T14" fmla="*/ 34587 w 141"/>
                    <a:gd name="T15" fmla="*/ 88542 h 248"/>
                    <a:gd name="T16" fmla="*/ 38190 w 141"/>
                    <a:gd name="T17" fmla="*/ 84957 h 248"/>
                    <a:gd name="T18" fmla="*/ 38190 w 141"/>
                    <a:gd name="T19" fmla="*/ 50544 h 248"/>
                    <a:gd name="T20" fmla="*/ 50440 w 141"/>
                    <a:gd name="T21" fmla="*/ 35488 h 248"/>
                    <a:gd name="T22" fmla="*/ 50440 w 141"/>
                    <a:gd name="T23" fmla="*/ 3585 h 248"/>
                    <a:gd name="T24" fmla="*/ 47918 w 141"/>
                    <a:gd name="T25" fmla="*/ 0 h 248"/>
                    <a:gd name="T26" fmla="*/ 44315 w 141"/>
                    <a:gd name="T27" fmla="*/ 34413 h 248"/>
                    <a:gd name="T28" fmla="*/ 34587 w 141"/>
                    <a:gd name="T29" fmla="*/ 44450 h 248"/>
                    <a:gd name="T30" fmla="*/ 30984 w 141"/>
                    <a:gd name="T31" fmla="*/ 48035 h 248"/>
                    <a:gd name="T32" fmla="*/ 30984 w 141"/>
                    <a:gd name="T33" fmla="*/ 82448 h 248"/>
                    <a:gd name="T34" fmla="*/ 18374 w 141"/>
                    <a:gd name="T35" fmla="*/ 82448 h 248"/>
                    <a:gd name="T36" fmla="*/ 18374 w 141"/>
                    <a:gd name="T37" fmla="*/ 48035 h 248"/>
                    <a:gd name="T38" fmla="*/ 15132 w 141"/>
                    <a:gd name="T39" fmla="*/ 44450 h 248"/>
                    <a:gd name="T40" fmla="*/ 5044 w 141"/>
                    <a:gd name="T41" fmla="*/ 34413 h 248"/>
                    <a:gd name="T42" fmla="*/ 5044 w 141"/>
                    <a:gd name="T43" fmla="*/ 6094 h 248"/>
                    <a:gd name="T44" fmla="*/ 43594 w 141"/>
                    <a:gd name="T45" fmla="*/ 6094 h 248"/>
                    <a:gd name="T46" fmla="*/ 43594 w 141"/>
                    <a:gd name="T47" fmla="*/ 34413 h 248"/>
                    <a:gd name="T48" fmla="*/ 44315 w 141"/>
                    <a:gd name="T49" fmla="*/ 34413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1" h="248">
                      <a:moveTo>
                        <a:pt x="133" y="0"/>
                      </a:moveTo>
                      <a:lnTo>
                        <a:pt x="9" y="0"/>
                      </a:lnTo>
                      <a:cubicBezTo>
                        <a:pt x="5" y="0"/>
                        <a:pt x="0" y="5"/>
                        <a:pt x="0" y="10"/>
                      </a:cubicBezTo>
                      <a:lnTo>
                        <a:pt x="0" y="99"/>
                      </a:lnTo>
                      <a:cubicBezTo>
                        <a:pt x="0" y="121"/>
                        <a:pt x="14" y="138"/>
                        <a:pt x="34" y="141"/>
                      </a:cubicBezTo>
                      <a:lnTo>
                        <a:pt x="34" y="237"/>
                      </a:lnTo>
                      <a:cubicBezTo>
                        <a:pt x="34" y="242"/>
                        <a:pt x="39" y="247"/>
                        <a:pt x="44" y="247"/>
                      </a:cubicBezTo>
                      <a:lnTo>
                        <a:pt x="96" y="247"/>
                      </a:lnTo>
                      <a:cubicBezTo>
                        <a:pt x="101" y="247"/>
                        <a:pt x="106" y="242"/>
                        <a:pt x="106" y="237"/>
                      </a:cubicBezTo>
                      <a:lnTo>
                        <a:pt x="106" y="141"/>
                      </a:lnTo>
                      <a:cubicBezTo>
                        <a:pt x="126" y="136"/>
                        <a:pt x="140" y="119"/>
                        <a:pt x="140" y="99"/>
                      </a:cubicBezTo>
                      <a:lnTo>
                        <a:pt x="140" y="10"/>
                      </a:lnTo>
                      <a:cubicBezTo>
                        <a:pt x="140" y="5"/>
                        <a:pt x="138" y="0"/>
                        <a:pt x="133" y="0"/>
                      </a:cubicBezTo>
                      <a:close/>
                      <a:moveTo>
                        <a:pt x="123" y="96"/>
                      </a:moveTo>
                      <a:cubicBezTo>
                        <a:pt x="123" y="111"/>
                        <a:pt x="111" y="124"/>
                        <a:pt x="96" y="124"/>
                      </a:cubicBezTo>
                      <a:cubicBezTo>
                        <a:pt x="91" y="124"/>
                        <a:pt x="86" y="129"/>
                        <a:pt x="86" y="134"/>
                      </a:cubicBezTo>
                      <a:lnTo>
                        <a:pt x="86" y="230"/>
                      </a:lnTo>
                      <a:lnTo>
                        <a:pt x="51" y="230"/>
                      </a:lnTo>
                      <a:lnTo>
                        <a:pt x="51" y="134"/>
                      </a:lnTo>
                      <a:cubicBezTo>
                        <a:pt x="51" y="129"/>
                        <a:pt x="46" y="124"/>
                        <a:pt x="42" y="124"/>
                      </a:cubicBezTo>
                      <a:cubicBezTo>
                        <a:pt x="27" y="124"/>
                        <a:pt x="14" y="111"/>
                        <a:pt x="14" y="96"/>
                      </a:cubicBezTo>
                      <a:lnTo>
                        <a:pt x="14" y="17"/>
                      </a:lnTo>
                      <a:lnTo>
                        <a:pt x="121" y="17"/>
                      </a:lnTo>
                      <a:lnTo>
                        <a:pt x="121" y="96"/>
                      </a:lnTo>
                      <a:lnTo>
                        <a:pt x="123" y="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204" name="Freeform 48"/>
                <p:cNvSpPr>
                  <a:spLocks noChangeArrowheads="1"/>
                </p:cNvSpPr>
                <p:nvPr/>
              </p:nvSpPr>
              <p:spPr bwMode="auto">
                <a:xfrm>
                  <a:off x="76780" y="1121642"/>
                  <a:ext cx="38100" cy="22225"/>
                </a:xfrm>
                <a:custGeom>
                  <a:avLst/>
                  <a:gdLst>
                    <a:gd name="T0" fmla="*/ 19594 w 105"/>
                    <a:gd name="T1" fmla="*/ 21872 h 63"/>
                    <a:gd name="T2" fmla="*/ 37737 w 105"/>
                    <a:gd name="T3" fmla="*/ 10583 h 63"/>
                    <a:gd name="T4" fmla="*/ 31206 w 105"/>
                    <a:gd name="T5" fmla="*/ 8819 h 63"/>
                    <a:gd name="T6" fmla="*/ 19594 w 105"/>
                    <a:gd name="T7" fmla="*/ 15875 h 63"/>
                    <a:gd name="T8" fmla="*/ 7257 w 105"/>
                    <a:gd name="T9" fmla="*/ 3528 h 63"/>
                    <a:gd name="T10" fmla="*/ 7257 w 105"/>
                    <a:gd name="T11" fmla="*/ 1764 h 63"/>
                    <a:gd name="T12" fmla="*/ 726 w 105"/>
                    <a:gd name="T13" fmla="*/ 0 h 63"/>
                    <a:gd name="T14" fmla="*/ 726 w 105"/>
                    <a:gd name="T15" fmla="*/ 3528 h 63"/>
                    <a:gd name="T16" fmla="*/ 19594 w 105"/>
                    <a:gd name="T17" fmla="*/ 21872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63">
                      <a:moveTo>
                        <a:pt x="54" y="62"/>
                      </a:moveTo>
                      <a:cubicBezTo>
                        <a:pt x="76" y="62"/>
                        <a:pt x="94" y="49"/>
                        <a:pt x="104" y="30"/>
                      </a:cubicBezTo>
                      <a:cubicBezTo>
                        <a:pt x="99" y="27"/>
                        <a:pt x="91" y="25"/>
                        <a:pt x="86" y="25"/>
                      </a:cubicBezTo>
                      <a:cubicBezTo>
                        <a:pt x="81" y="37"/>
                        <a:pt x="69" y="45"/>
                        <a:pt x="54" y="45"/>
                      </a:cubicBezTo>
                      <a:cubicBezTo>
                        <a:pt x="34" y="45"/>
                        <a:pt x="20" y="30"/>
                        <a:pt x="20" y="10"/>
                      </a:cubicBezTo>
                      <a:cubicBezTo>
                        <a:pt x="20" y="7"/>
                        <a:pt x="20" y="7"/>
                        <a:pt x="20" y="5"/>
                      </a:cubicBezTo>
                      <a:cubicBezTo>
                        <a:pt x="15" y="3"/>
                        <a:pt x="7" y="3"/>
                        <a:pt x="2" y="0"/>
                      </a:cubicBezTo>
                      <a:cubicBezTo>
                        <a:pt x="2" y="3"/>
                        <a:pt x="2" y="7"/>
                        <a:pt x="2" y="10"/>
                      </a:cubicBezTo>
                      <a:cubicBezTo>
                        <a:pt x="0" y="40"/>
                        <a:pt x="25" y="62"/>
                        <a:pt x="54" y="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sp>
              <p:nvSpPr>
                <p:cNvPr id="205" name="Freeform 49"/>
                <p:cNvSpPr>
                  <a:spLocks noChangeArrowheads="1"/>
                </p:cNvSpPr>
                <p:nvPr/>
              </p:nvSpPr>
              <p:spPr bwMode="auto">
                <a:xfrm>
                  <a:off x="160918" y="1154979"/>
                  <a:ext cx="50800" cy="84138"/>
                </a:xfrm>
                <a:custGeom>
                  <a:avLst/>
                  <a:gdLst>
                    <a:gd name="T0" fmla="*/ 12791 w 139"/>
                    <a:gd name="T1" fmla="*/ 45500 h 233"/>
                    <a:gd name="T2" fmla="*/ 12791 w 139"/>
                    <a:gd name="T3" fmla="*/ 80166 h 233"/>
                    <a:gd name="T4" fmla="*/ 16446 w 139"/>
                    <a:gd name="T5" fmla="*/ 83777 h 233"/>
                    <a:gd name="T6" fmla="*/ 35085 w 139"/>
                    <a:gd name="T7" fmla="*/ 83777 h 233"/>
                    <a:gd name="T8" fmla="*/ 38740 w 139"/>
                    <a:gd name="T9" fmla="*/ 80166 h 233"/>
                    <a:gd name="T10" fmla="*/ 38740 w 139"/>
                    <a:gd name="T11" fmla="*/ 45500 h 233"/>
                    <a:gd name="T12" fmla="*/ 50435 w 139"/>
                    <a:gd name="T13" fmla="*/ 35750 h 233"/>
                    <a:gd name="T14" fmla="*/ 45318 w 139"/>
                    <a:gd name="T15" fmla="*/ 31055 h 233"/>
                    <a:gd name="T16" fmla="*/ 36181 w 139"/>
                    <a:gd name="T17" fmla="*/ 40083 h 233"/>
                    <a:gd name="T18" fmla="*/ 32527 w 139"/>
                    <a:gd name="T19" fmla="*/ 43694 h 233"/>
                    <a:gd name="T20" fmla="*/ 32527 w 139"/>
                    <a:gd name="T21" fmla="*/ 78360 h 233"/>
                    <a:gd name="T22" fmla="*/ 19735 w 139"/>
                    <a:gd name="T23" fmla="*/ 78360 h 233"/>
                    <a:gd name="T24" fmla="*/ 19735 w 139"/>
                    <a:gd name="T25" fmla="*/ 43694 h 233"/>
                    <a:gd name="T26" fmla="*/ 16446 w 139"/>
                    <a:gd name="T27" fmla="*/ 40083 h 233"/>
                    <a:gd name="T28" fmla="*/ 6213 w 139"/>
                    <a:gd name="T29" fmla="*/ 30333 h 233"/>
                    <a:gd name="T30" fmla="*/ 6213 w 139"/>
                    <a:gd name="T31" fmla="*/ 3611 h 233"/>
                    <a:gd name="T32" fmla="*/ 0 w 139"/>
                    <a:gd name="T33" fmla="*/ 0 h 233"/>
                    <a:gd name="T34" fmla="*/ 0 w 139"/>
                    <a:gd name="T35" fmla="*/ 30333 h 233"/>
                    <a:gd name="T36" fmla="*/ 12791 w 139"/>
                    <a:gd name="T37" fmla="*/ 45500 h 2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9" h="233">
                      <a:moveTo>
                        <a:pt x="35" y="126"/>
                      </a:moveTo>
                      <a:lnTo>
                        <a:pt x="35" y="222"/>
                      </a:lnTo>
                      <a:cubicBezTo>
                        <a:pt x="35" y="227"/>
                        <a:pt x="40" y="232"/>
                        <a:pt x="45" y="232"/>
                      </a:cubicBezTo>
                      <a:lnTo>
                        <a:pt x="96" y="232"/>
                      </a:lnTo>
                      <a:cubicBezTo>
                        <a:pt x="101" y="232"/>
                        <a:pt x="106" y="227"/>
                        <a:pt x="106" y="222"/>
                      </a:cubicBezTo>
                      <a:lnTo>
                        <a:pt x="106" y="126"/>
                      </a:lnTo>
                      <a:cubicBezTo>
                        <a:pt x="121" y="123"/>
                        <a:pt x="133" y="111"/>
                        <a:pt x="138" y="99"/>
                      </a:cubicBezTo>
                      <a:cubicBezTo>
                        <a:pt x="133" y="94"/>
                        <a:pt x="129" y="89"/>
                        <a:pt x="124" y="86"/>
                      </a:cubicBezTo>
                      <a:cubicBezTo>
                        <a:pt x="124" y="99"/>
                        <a:pt x="111" y="111"/>
                        <a:pt x="99" y="111"/>
                      </a:cubicBezTo>
                      <a:cubicBezTo>
                        <a:pt x="94" y="111"/>
                        <a:pt x="89" y="116"/>
                        <a:pt x="89" y="121"/>
                      </a:cubicBezTo>
                      <a:lnTo>
                        <a:pt x="89" y="217"/>
                      </a:lnTo>
                      <a:lnTo>
                        <a:pt x="54" y="217"/>
                      </a:lnTo>
                      <a:lnTo>
                        <a:pt x="54" y="121"/>
                      </a:lnTo>
                      <a:cubicBezTo>
                        <a:pt x="54" y="116"/>
                        <a:pt x="49" y="111"/>
                        <a:pt x="45" y="111"/>
                      </a:cubicBezTo>
                      <a:cubicBezTo>
                        <a:pt x="30" y="111"/>
                        <a:pt x="17" y="99"/>
                        <a:pt x="17" y="84"/>
                      </a:cubicBezTo>
                      <a:lnTo>
                        <a:pt x="17" y="10"/>
                      </a:lnTo>
                      <a:cubicBezTo>
                        <a:pt x="12" y="7"/>
                        <a:pt x="5" y="2"/>
                        <a:pt x="0" y="0"/>
                      </a:cubicBezTo>
                      <a:lnTo>
                        <a:pt x="0" y="84"/>
                      </a:lnTo>
                      <a:cubicBezTo>
                        <a:pt x="0" y="104"/>
                        <a:pt x="15" y="121"/>
                        <a:pt x="35" y="1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34043"/>
                    </a:solidFill>
                    <a:effectLst/>
                    <a:uLnTx/>
                    <a:uFillTx/>
                  </a:endParaRPr>
                </a:p>
              </p:txBody>
            </p:sp>
          </p:grpSp>
          <p:sp>
            <p:nvSpPr>
              <p:cNvPr id="159" name="Oval 158"/>
              <p:cNvSpPr/>
              <p:nvPr/>
            </p:nvSpPr>
            <p:spPr>
              <a:xfrm>
                <a:off x="497653" y="1716440"/>
                <a:ext cx="1001360" cy="1001360"/>
              </a:xfrm>
              <a:prstGeom prst="ellipse">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grpSp>
        <p:sp>
          <p:nvSpPr>
            <p:cNvPr id="206" name="Oval 205"/>
            <p:cNvSpPr/>
            <p:nvPr/>
          </p:nvSpPr>
          <p:spPr>
            <a:xfrm>
              <a:off x="7719863" y="729097"/>
              <a:ext cx="1001360" cy="1001360"/>
            </a:xfrm>
            <a:prstGeom prst="ellipse">
              <a:avLst/>
            </a:prstGeom>
            <a:noFill/>
            <a:ln w="12700" cmpd="sng">
              <a:solidFill>
                <a:srgbClr val="434043"/>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sp>
          <p:nvSpPr>
            <p:cNvPr id="207" name="Oval 206"/>
            <p:cNvSpPr/>
            <p:nvPr/>
          </p:nvSpPr>
          <p:spPr>
            <a:xfrm>
              <a:off x="4082520" y="3423917"/>
              <a:ext cx="1001360" cy="1001360"/>
            </a:xfrm>
            <a:prstGeom prst="ellipse">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grpSp>
          <p:nvGrpSpPr>
            <p:cNvPr id="208" name="Group 207"/>
            <p:cNvGrpSpPr/>
            <p:nvPr/>
          </p:nvGrpSpPr>
          <p:grpSpPr>
            <a:xfrm>
              <a:off x="6494282" y="3423917"/>
              <a:ext cx="1001360" cy="1001360"/>
              <a:chOff x="6536059" y="4236932"/>
              <a:chExt cx="1001360" cy="1001360"/>
            </a:xfrm>
          </p:grpSpPr>
          <p:grpSp>
            <p:nvGrpSpPr>
              <p:cNvPr id="209" name="Group 208"/>
              <p:cNvGrpSpPr/>
              <p:nvPr/>
            </p:nvGrpSpPr>
            <p:grpSpPr>
              <a:xfrm>
                <a:off x="6886682" y="4381859"/>
                <a:ext cx="298616" cy="693349"/>
                <a:chOff x="5453279" y="2918519"/>
                <a:chExt cx="199081" cy="462241"/>
              </a:xfrm>
            </p:grpSpPr>
            <p:sp>
              <p:nvSpPr>
                <p:cNvPr id="211" name="Freeform 210"/>
                <p:cNvSpPr/>
                <p:nvPr/>
              </p:nvSpPr>
              <p:spPr>
                <a:xfrm>
                  <a:off x="5560200" y="3129480"/>
                  <a:ext cx="54720" cy="94320"/>
                </a:xfrm>
                <a:custGeom>
                  <a:avLst/>
                  <a:gdLst/>
                  <a:ahLst/>
                  <a:cxnLst>
                    <a:cxn ang="3cd4">
                      <a:pos x="hc" y="t"/>
                    </a:cxn>
                    <a:cxn ang="cd2">
                      <a:pos x="l" y="vc"/>
                    </a:cxn>
                    <a:cxn ang="cd4">
                      <a:pos x="hc" y="b"/>
                    </a:cxn>
                    <a:cxn ang="0">
                      <a:pos x="r" y="vc"/>
                    </a:cxn>
                  </a:cxnLst>
                  <a:rect l="l" t="t" r="r" b="b"/>
                  <a:pathLst>
                    <a:path w="153" h="263">
                      <a:moveTo>
                        <a:pt x="116" y="263"/>
                      </a:moveTo>
                      <a:lnTo>
                        <a:pt x="36" y="263"/>
                      </a:lnTo>
                      <a:lnTo>
                        <a:pt x="36" y="151"/>
                      </a:lnTo>
                      <a:cubicBezTo>
                        <a:pt x="15" y="146"/>
                        <a:pt x="0" y="127"/>
                        <a:pt x="0" y="104"/>
                      </a:cubicBezTo>
                      <a:lnTo>
                        <a:pt x="0" y="0"/>
                      </a:lnTo>
                      <a:lnTo>
                        <a:pt x="153" y="0"/>
                      </a:lnTo>
                      <a:lnTo>
                        <a:pt x="153" y="104"/>
                      </a:lnTo>
                      <a:cubicBezTo>
                        <a:pt x="153" y="127"/>
                        <a:pt x="137" y="146"/>
                        <a:pt x="116" y="151"/>
                      </a:cubicBezTo>
                      <a:close/>
                      <a:moveTo>
                        <a:pt x="61" y="238"/>
                      </a:moveTo>
                      <a:lnTo>
                        <a:pt x="91" y="238"/>
                      </a:lnTo>
                      <a:lnTo>
                        <a:pt x="91" y="128"/>
                      </a:lnTo>
                      <a:lnTo>
                        <a:pt x="104" y="128"/>
                      </a:lnTo>
                      <a:cubicBezTo>
                        <a:pt x="117" y="128"/>
                        <a:pt x="128" y="117"/>
                        <a:pt x="128" y="104"/>
                      </a:cubicBezTo>
                      <a:lnTo>
                        <a:pt x="128" y="25"/>
                      </a:lnTo>
                      <a:lnTo>
                        <a:pt x="25" y="25"/>
                      </a:lnTo>
                      <a:lnTo>
                        <a:pt x="25" y="104"/>
                      </a:lnTo>
                      <a:cubicBezTo>
                        <a:pt x="25" y="117"/>
                        <a:pt x="35" y="128"/>
                        <a:pt x="49" y="128"/>
                      </a:cubicBezTo>
                      <a:lnTo>
                        <a:pt x="61" y="128"/>
                      </a:ln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2" name="Freeform 211"/>
                <p:cNvSpPr/>
                <p:nvPr/>
              </p:nvSpPr>
              <p:spPr>
                <a:xfrm>
                  <a:off x="5566680" y="3083400"/>
                  <a:ext cx="41400" cy="41400"/>
                </a:xfrm>
                <a:custGeom>
                  <a:avLst/>
                  <a:gdLst/>
                  <a:ahLst/>
                  <a:cxnLst>
                    <a:cxn ang="3cd4">
                      <a:pos x="hc" y="t"/>
                    </a:cxn>
                    <a:cxn ang="cd2">
                      <a:pos x="l" y="vc"/>
                    </a:cxn>
                    <a:cxn ang="cd4">
                      <a:pos x="hc" y="b"/>
                    </a:cxn>
                    <a:cxn ang="0">
                      <a:pos x="r" y="vc"/>
                    </a:cxn>
                  </a:cxnLst>
                  <a:rect l="l" t="t" r="r" b="b"/>
                  <a:pathLst>
                    <a:path w="116" h="116">
                      <a:moveTo>
                        <a:pt x="58" y="116"/>
                      </a:moveTo>
                      <a:cubicBezTo>
                        <a:pt x="26" y="116"/>
                        <a:pt x="0" y="90"/>
                        <a:pt x="0" y="58"/>
                      </a:cubicBezTo>
                      <a:cubicBezTo>
                        <a:pt x="0" y="26"/>
                        <a:pt x="26" y="0"/>
                        <a:pt x="58" y="0"/>
                      </a:cubicBezTo>
                      <a:cubicBezTo>
                        <a:pt x="90" y="0"/>
                        <a:pt x="116" y="26"/>
                        <a:pt x="116" y="58"/>
                      </a:cubicBezTo>
                      <a:cubicBezTo>
                        <a:pt x="116" y="90"/>
                        <a:pt x="90" y="116"/>
                        <a:pt x="58" y="116"/>
                      </a:cubicBezTo>
                      <a:close/>
                      <a:moveTo>
                        <a:pt x="58" y="25"/>
                      </a:moveTo>
                      <a:cubicBezTo>
                        <a:pt x="40" y="25"/>
                        <a:pt x="25" y="39"/>
                        <a:pt x="25" y="58"/>
                      </a:cubicBezTo>
                      <a:cubicBezTo>
                        <a:pt x="25" y="76"/>
                        <a:pt x="39" y="92"/>
                        <a:pt x="58" y="92"/>
                      </a:cubicBezTo>
                      <a:cubicBezTo>
                        <a:pt x="76" y="92"/>
                        <a:pt x="92" y="76"/>
                        <a:pt x="92" y="58"/>
                      </a:cubicBezTo>
                      <a:cubicBezTo>
                        <a:pt x="92" y="39"/>
                        <a:pt x="77" y="25"/>
                        <a:pt x="58" y="25"/>
                      </a:cubicBez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3" name="Freeform 212"/>
                <p:cNvSpPr/>
                <p:nvPr/>
              </p:nvSpPr>
              <p:spPr>
                <a:xfrm>
                  <a:off x="5490360" y="3129480"/>
                  <a:ext cx="54720" cy="94320"/>
                </a:xfrm>
                <a:custGeom>
                  <a:avLst/>
                  <a:gdLst/>
                  <a:ahLst/>
                  <a:cxnLst>
                    <a:cxn ang="3cd4">
                      <a:pos x="hc" y="t"/>
                    </a:cxn>
                    <a:cxn ang="cd2">
                      <a:pos x="l" y="vc"/>
                    </a:cxn>
                    <a:cxn ang="cd4">
                      <a:pos x="hc" y="b"/>
                    </a:cxn>
                    <a:cxn ang="0">
                      <a:pos x="r" y="vc"/>
                    </a:cxn>
                  </a:cxnLst>
                  <a:rect l="l" t="t" r="r" b="b"/>
                  <a:pathLst>
                    <a:path w="153" h="263">
                      <a:moveTo>
                        <a:pt x="116" y="263"/>
                      </a:moveTo>
                      <a:lnTo>
                        <a:pt x="37" y="263"/>
                      </a:lnTo>
                      <a:lnTo>
                        <a:pt x="37" y="151"/>
                      </a:lnTo>
                      <a:cubicBezTo>
                        <a:pt x="16" y="146"/>
                        <a:pt x="0" y="127"/>
                        <a:pt x="0" y="104"/>
                      </a:cubicBezTo>
                      <a:lnTo>
                        <a:pt x="0" y="0"/>
                      </a:lnTo>
                      <a:lnTo>
                        <a:pt x="153" y="0"/>
                      </a:lnTo>
                      <a:lnTo>
                        <a:pt x="153" y="104"/>
                      </a:lnTo>
                      <a:cubicBezTo>
                        <a:pt x="153" y="127"/>
                        <a:pt x="137" y="146"/>
                        <a:pt x="116" y="151"/>
                      </a:cubicBezTo>
                      <a:close/>
                      <a:moveTo>
                        <a:pt x="61" y="238"/>
                      </a:moveTo>
                      <a:lnTo>
                        <a:pt x="92" y="238"/>
                      </a:lnTo>
                      <a:lnTo>
                        <a:pt x="92" y="128"/>
                      </a:lnTo>
                      <a:lnTo>
                        <a:pt x="104" y="128"/>
                      </a:lnTo>
                      <a:cubicBezTo>
                        <a:pt x="117" y="128"/>
                        <a:pt x="128" y="117"/>
                        <a:pt x="128" y="104"/>
                      </a:cubicBezTo>
                      <a:lnTo>
                        <a:pt x="128" y="25"/>
                      </a:lnTo>
                      <a:lnTo>
                        <a:pt x="25" y="25"/>
                      </a:lnTo>
                      <a:lnTo>
                        <a:pt x="25" y="104"/>
                      </a:lnTo>
                      <a:cubicBezTo>
                        <a:pt x="25" y="117"/>
                        <a:pt x="36" y="128"/>
                        <a:pt x="49" y="128"/>
                      </a:cubicBezTo>
                      <a:lnTo>
                        <a:pt x="61" y="128"/>
                      </a:ln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4" name="Freeform 213"/>
                <p:cNvSpPr/>
                <p:nvPr/>
              </p:nvSpPr>
              <p:spPr>
                <a:xfrm>
                  <a:off x="5496840" y="3083400"/>
                  <a:ext cx="41760" cy="41400"/>
                </a:xfrm>
                <a:custGeom>
                  <a:avLst/>
                  <a:gdLst/>
                  <a:ahLst/>
                  <a:cxnLst>
                    <a:cxn ang="3cd4">
                      <a:pos x="hc" y="t"/>
                    </a:cxn>
                    <a:cxn ang="cd2">
                      <a:pos x="l" y="vc"/>
                    </a:cxn>
                    <a:cxn ang="cd4">
                      <a:pos x="hc" y="b"/>
                    </a:cxn>
                    <a:cxn ang="0">
                      <a:pos x="r" y="vc"/>
                    </a:cxn>
                  </a:cxnLst>
                  <a:rect l="l" t="t" r="r" b="b"/>
                  <a:pathLst>
                    <a:path w="117" h="116">
                      <a:moveTo>
                        <a:pt x="59" y="116"/>
                      </a:moveTo>
                      <a:cubicBezTo>
                        <a:pt x="26" y="116"/>
                        <a:pt x="0" y="90"/>
                        <a:pt x="0" y="58"/>
                      </a:cubicBezTo>
                      <a:cubicBezTo>
                        <a:pt x="0" y="26"/>
                        <a:pt x="26" y="0"/>
                        <a:pt x="59" y="0"/>
                      </a:cubicBezTo>
                      <a:cubicBezTo>
                        <a:pt x="91" y="0"/>
                        <a:pt x="117" y="26"/>
                        <a:pt x="117" y="58"/>
                      </a:cubicBezTo>
                      <a:cubicBezTo>
                        <a:pt x="117" y="90"/>
                        <a:pt x="91" y="116"/>
                        <a:pt x="59" y="116"/>
                      </a:cubicBezTo>
                      <a:close/>
                      <a:moveTo>
                        <a:pt x="59" y="25"/>
                      </a:moveTo>
                      <a:cubicBezTo>
                        <a:pt x="40" y="25"/>
                        <a:pt x="25" y="39"/>
                        <a:pt x="25" y="58"/>
                      </a:cubicBezTo>
                      <a:cubicBezTo>
                        <a:pt x="25" y="76"/>
                        <a:pt x="40" y="92"/>
                        <a:pt x="59" y="92"/>
                      </a:cubicBezTo>
                      <a:cubicBezTo>
                        <a:pt x="77" y="92"/>
                        <a:pt x="92" y="76"/>
                        <a:pt x="92" y="58"/>
                      </a:cubicBezTo>
                      <a:cubicBezTo>
                        <a:pt x="92" y="39"/>
                        <a:pt x="77" y="25"/>
                        <a:pt x="59" y="25"/>
                      </a:cubicBez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5" name="Freeform 214"/>
                <p:cNvSpPr/>
                <p:nvPr/>
              </p:nvSpPr>
              <p:spPr>
                <a:xfrm>
                  <a:off x="5597640" y="3286440"/>
                  <a:ext cx="54720" cy="94320"/>
                </a:xfrm>
                <a:custGeom>
                  <a:avLst/>
                  <a:gdLst/>
                  <a:ahLst/>
                  <a:cxnLst>
                    <a:cxn ang="3cd4">
                      <a:pos x="hc" y="t"/>
                    </a:cxn>
                    <a:cxn ang="cd2">
                      <a:pos x="l" y="vc"/>
                    </a:cxn>
                    <a:cxn ang="cd4">
                      <a:pos x="hc" y="b"/>
                    </a:cxn>
                    <a:cxn ang="0">
                      <a:pos x="r" y="vc"/>
                    </a:cxn>
                  </a:cxnLst>
                  <a:rect l="l" t="t" r="r" b="b"/>
                  <a:pathLst>
                    <a:path w="153" h="263">
                      <a:moveTo>
                        <a:pt x="116" y="263"/>
                      </a:moveTo>
                      <a:lnTo>
                        <a:pt x="37" y="263"/>
                      </a:lnTo>
                      <a:lnTo>
                        <a:pt x="37" y="151"/>
                      </a:lnTo>
                      <a:cubicBezTo>
                        <a:pt x="16" y="146"/>
                        <a:pt x="0" y="127"/>
                        <a:pt x="0" y="104"/>
                      </a:cubicBezTo>
                      <a:lnTo>
                        <a:pt x="0" y="0"/>
                      </a:lnTo>
                      <a:lnTo>
                        <a:pt x="153" y="0"/>
                      </a:lnTo>
                      <a:lnTo>
                        <a:pt x="153" y="104"/>
                      </a:lnTo>
                      <a:cubicBezTo>
                        <a:pt x="153" y="127"/>
                        <a:pt x="137" y="146"/>
                        <a:pt x="116" y="151"/>
                      </a:cubicBezTo>
                      <a:close/>
                      <a:moveTo>
                        <a:pt x="61" y="238"/>
                      </a:moveTo>
                      <a:lnTo>
                        <a:pt x="92" y="238"/>
                      </a:lnTo>
                      <a:lnTo>
                        <a:pt x="92" y="128"/>
                      </a:lnTo>
                      <a:lnTo>
                        <a:pt x="104" y="128"/>
                      </a:lnTo>
                      <a:cubicBezTo>
                        <a:pt x="117" y="128"/>
                        <a:pt x="128" y="118"/>
                        <a:pt x="128" y="104"/>
                      </a:cubicBezTo>
                      <a:lnTo>
                        <a:pt x="128" y="25"/>
                      </a:lnTo>
                      <a:lnTo>
                        <a:pt x="25" y="25"/>
                      </a:lnTo>
                      <a:lnTo>
                        <a:pt x="25" y="104"/>
                      </a:lnTo>
                      <a:cubicBezTo>
                        <a:pt x="25" y="118"/>
                        <a:pt x="36" y="128"/>
                        <a:pt x="49" y="128"/>
                      </a:cubicBezTo>
                      <a:lnTo>
                        <a:pt x="61" y="128"/>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6" name="Freeform 215"/>
                <p:cNvSpPr/>
                <p:nvPr/>
              </p:nvSpPr>
              <p:spPr>
                <a:xfrm>
                  <a:off x="5604120" y="3240360"/>
                  <a:ext cx="41760" cy="41400"/>
                </a:xfrm>
                <a:custGeom>
                  <a:avLst/>
                  <a:gdLst/>
                  <a:ahLst/>
                  <a:cxnLst>
                    <a:cxn ang="3cd4">
                      <a:pos x="hc" y="t"/>
                    </a:cxn>
                    <a:cxn ang="cd2">
                      <a:pos x="l" y="vc"/>
                    </a:cxn>
                    <a:cxn ang="cd4">
                      <a:pos x="hc" y="b"/>
                    </a:cxn>
                    <a:cxn ang="0">
                      <a:pos x="r" y="vc"/>
                    </a:cxn>
                  </a:cxnLst>
                  <a:rect l="l" t="t" r="r" b="b"/>
                  <a:pathLst>
                    <a:path w="117" h="116">
                      <a:moveTo>
                        <a:pt x="58" y="116"/>
                      </a:moveTo>
                      <a:cubicBezTo>
                        <a:pt x="26" y="116"/>
                        <a:pt x="0" y="90"/>
                        <a:pt x="0" y="58"/>
                      </a:cubicBezTo>
                      <a:cubicBezTo>
                        <a:pt x="0" y="26"/>
                        <a:pt x="26" y="0"/>
                        <a:pt x="58" y="0"/>
                      </a:cubicBezTo>
                      <a:cubicBezTo>
                        <a:pt x="91" y="0"/>
                        <a:pt x="117" y="26"/>
                        <a:pt x="117" y="58"/>
                      </a:cubicBezTo>
                      <a:cubicBezTo>
                        <a:pt x="117" y="90"/>
                        <a:pt x="91" y="116"/>
                        <a:pt x="58" y="116"/>
                      </a:cubicBezTo>
                      <a:close/>
                      <a:moveTo>
                        <a:pt x="58" y="25"/>
                      </a:moveTo>
                      <a:cubicBezTo>
                        <a:pt x="40" y="25"/>
                        <a:pt x="25" y="39"/>
                        <a:pt x="25" y="58"/>
                      </a:cubicBezTo>
                      <a:cubicBezTo>
                        <a:pt x="25" y="76"/>
                        <a:pt x="39" y="92"/>
                        <a:pt x="58" y="92"/>
                      </a:cubicBezTo>
                      <a:cubicBezTo>
                        <a:pt x="76" y="92"/>
                        <a:pt x="92" y="76"/>
                        <a:pt x="92" y="58"/>
                      </a:cubicBezTo>
                      <a:cubicBezTo>
                        <a:pt x="92" y="39"/>
                        <a:pt x="77" y="25"/>
                        <a:pt x="58"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7" name="Freeform 216"/>
                <p:cNvSpPr/>
                <p:nvPr/>
              </p:nvSpPr>
              <p:spPr>
                <a:xfrm>
                  <a:off x="5522760" y="3286440"/>
                  <a:ext cx="54720" cy="94320"/>
                </a:xfrm>
                <a:custGeom>
                  <a:avLst/>
                  <a:gdLst/>
                  <a:ahLst/>
                  <a:cxnLst>
                    <a:cxn ang="3cd4">
                      <a:pos x="hc" y="t"/>
                    </a:cxn>
                    <a:cxn ang="cd2">
                      <a:pos x="l" y="vc"/>
                    </a:cxn>
                    <a:cxn ang="cd4">
                      <a:pos x="hc" y="b"/>
                    </a:cxn>
                    <a:cxn ang="0">
                      <a:pos x="r" y="vc"/>
                    </a:cxn>
                  </a:cxnLst>
                  <a:rect l="l" t="t" r="r" b="b"/>
                  <a:pathLst>
                    <a:path w="153" h="263">
                      <a:moveTo>
                        <a:pt x="117" y="263"/>
                      </a:moveTo>
                      <a:lnTo>
                        <a:pt x="37" y="263"/>
                      </a:lnTo>
                      <a:lnTo>
                        <a:pt x="37" y="151"/>
                      </a:lnTo>
                      <a:cubicBezTo>
                        <a:pt x="16" y="146"/>
                        <a:pt x="0" y="127"/>
                        <a:pt x="0" y="104"/>
                      </a:cubicBezTo>
                      <a:lnTo>
                        <a:pt x="0" y="0"/>
                      </a:lnTo>
                      <a:lnTo>
                        <a:pt x="153" y="0"/>
                      </a:lnTo>
                      <a:lnTo>
                        <a:pt x="153" y="104"/>
                      </a:lnTo>
                      <a:cubicBezTo>
                        <a:pt x="153" y="127"/>
                        <a:pt x="138" y="146"/>
                        <a:pt x="117" y="151"/>
                      </a:cubicBezTo>
                      <a:close/>
                      <a:moveTo>
                        <a:pt x="62" y="238"/>
                      </a:moveTo>
                      <a:lnTo>
                        <a:pt x="92" y="238"/>
                      </a:lnTo>
                      <a:lnTo>
                        <a:pt x="92" y="128"/>
                      </a:lnTo>
                      <a:lnTo>
                        <a:pt x="104" y="128"/>
                      </a:lnTo>
                      <a:cubicBezTo>
                        <a:pt x="118" y="128"/>
                        <a:pt x="129" y="118"/>
                        <a:pt x="129" y="104"/>
                      </a:cubicBezTo>
                      <a:lnTo>
                        <a:pt x="129" y="25"/>
                      </a:lnTo>
                      <a:lnTo>
                        <a:pt x="25" y="25"/>
                      </a:lnTo>
                      <a:lnTo>
                        <a:pt x="25" y="104"/>
                      </a:lnTo>
                      <a:cubicBezTo>
                        <a:pt x="25" y="118"/>
                        <a:pt x="36" y="128"/>
                        <a:pt x="49" y="128"/>
                      </a:cubicBezTo>
                      <a:lnTo>
                        <a:pt x="62" y="128"/>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8" name="Freeform 217"/>
                <p:cNvSpPr/>
                <p:nvPr/>
              </p:nvSpPr>
              <p:spPr>
                <a:xfrm>
                  <a:off x="5529600" y="3240360"/>
                  <a:ext cx="41400" cy="41400"/>
                </a:xfrm>
                <a:custGeom>
                  <a:avLst/>
                  <a:gdLst/>
                  <a:ahLst/>
                  <a:cxnLst>
                    <a:cxn ang="3cd4">
                      <a:pos x="hc" y="t"/>
                    </a:cxn>
                    <a:cxn ang="cd2">
                      <a:pos x="l" y="vc"/>
                    </a:cxn>
                    <a:cxn ang="cd4">
                      <a:pos x="hc" y="b"/>
                    </a:cxn>
                    <a:cxn ang="0">
                      <a:pos x="r" y="vc"/>
                    </a:cxn>
                  </a:cxnLst>
                  <a:rect l="l" t="t" r="r" b="b"/>
                  <a:pathLst>
                    <a:path w="116" h="116">
                      <a:moveTo>
                        <a:pt x="58" y="116"/>
                      </a:moveTo>
                      <a:cubicBezTo>
                        <a:pt x="26" y="116"/>
                        <a:pt x="0" y="90"/>
                        <a:pt x="0" y="58"/>
                      </a:cubicBezTo>
                      <a:cubicBezTo>
                        <a:pt x="0" y="26"/>
                        <a:pt x="26" y="0"/>
                        <a:pt x="58" y="0"/>
                      </a:cubicBezTo>
                      <a:cubicBezTo>
                        <a:pt x="90" y="0"/>
                        <a:pt x="116" y="26"/>
                        <a:pt x="116" y="58"/>
                      </a:cubicBezTo>
                      <a:cubicBezTo>
                        <a:pt x="116" y="90"/>
                        <a:pt x="90" y="116"/>
                        <a:pt x="58" y="116"/>
                      </a:cubicBezTo>
                      <a:close/>
                      <a:moveTo>
                        <a:pt x="58" y="25"/>
                      </a:moveTo>
                      <a:cubicBezTo>
                        <a:pt x="39" y="25"/>
                        <a:pt x="24" y="39"/>
                        <a:pt x="24" y="58"/>
                      </a:cubicBezTo>
                      <a:cubicBezTo>
                        <a:pt x="24" y="76"/>
                        <a:pt x="39" y="92"/>
                        <a:pt x="58" y="92"/>
                      </a:cubicBezTo>
                      <a:cubicBezTo>
                        <a:pt x="76" y="92"/>
                        <a:pt x="91" y="76"/>
                        <a:pt x="91" y="58"/>
                      </a:cubicBezTo>
                      <a:cubicBezTo>
                        <a:pt x="91" y="39"/>
                        <a:pt x="76" y="25"/>
                        <a:pt x="58"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9" name="Freeform 218"/>
                <p:cNvSpPr/>
                <p:nvPr/>
              </p:nvSpPr>
              <p:spPr>
                <a:xfrm>
                  <a:off x="5453279" y="3286440"/>
                  <a:ext cx="54360" cy="94320"/>
                </a:xfrm>
                <a:custGeom>
                  <a:avLst/>
                  <a:gdLst/>
                  <a:ahLst/>
                  <a:cxnLst>
                    <a:cxn ang="3cd4">
                      <a:pos x="hc" y="t"/>
                    </a:cxn>
                    <a:cxn ang="cd2">
                      <a:pos x="l" y="vc"/>
                    </a:cxn>
                    <a:cxn ang="cd4">
                      <a:pos x="hc" y="b"/>
                    </a:cxn>
                    <a:cxn ang="0">
                      <a:pos x="r" y="vc"/>
                    </a:cxn>
                  </a:cxnLst>
                  <a:rect l="l" t="t" r="r" b="b"/>
                  <a:pathLst>
                    <a:path w="152" h="263">
                      <a:moveTo>
                        <a:pt x="116" y="263"/>
                      </a:moveTo>
                      <a:lnTo>
                        <a:pt x="36" y="263"/>
                      </a:lnTo>
                      <a:lnTo>
                        <a:pt x="36" y="151"/>
                      </a:lnTo>
                      <a:cubicBezTo>
                        <a:pt x="15" y="146"/>
                        <a:pt x="0" y="127"/>
                        <a:pt x="0" y="104"/>
                      </a:cubicBezTo>
                      <a:lnTo>
                        <a:pt x="0" y="0"/>
                      </a:lnTo>
                      <a:lnTo>
                        <a:pt x="152" y="0"/>
                      </a:lnTo>
                      <a:lnTo>
                        <a:pt x="152" y="104"/>
                      </a:lnTo>
                      <a:cubicBezTo>
                        <a:pt x="152" y="127"/>
                        <a:pt x="137" y="146"/>
                        <a:pt x="116" y="151"/>
                      </a:cubicBezTo>
                      <a:close/>
                      <a:moveTo>
                        <a:pt x="61" y="238"/>
                      </a:moveTo>
                      <a:lnTo>
                        <a:pt x="91" y="238"/>
                      </a:lnTo>
                      <a:lnTo>
                        <a:pt x="91" y="128"/>
                      </a:lnTo>
                      <a:lnTo>
                        <a:pt x="104" y="128"/>
                      </a:lnTo>
                      <a:cubicBezTo>
                        <a:pt x="117" y="128"/>
                        <a:pt x="128" y="118"/>
                        <a:pt x="128" y="104"/>
                      </a:cubicBezTo>
                      <a:lnTo>
                        <a:pt x="128" y="25"/>
                      </a:lnTo>
                      <a:lnTo>
                        <a:pt x="24" y="25"/>
                      </a:lnTo>
                      <a:lnTo>
                        <a:pt x="24" y="104"/>
                      </a:lnTo>
                      <a:cubicBezTo>
                        <a:pt x="24" y="118"/>
                        <a:pt x="35" y="128"/>
                        <a:pt x="49" y="128"/>
                      </a:cubicBezTo>
                      <a:lnTo>
                        <a:pt x="61" y="128"/>
                      </a:ln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0" name="Freeform 219"/>
                <p:cNvSpPr/>
                <p:nvPr/>
              </p:nvSpPr>
              <p:spPr>
                <a:xfrm>
                  <a:off x="5459760" y="3240360"/>
                  <a:ext cx="41400" cy="41400"/>
                </a:xfrm>
                <a:custGeom>
                  <a:avLst/>
                  <a:gdLst/>
                  <a:ahLst/>
                  <a:cxnLst>
                    <a:cxn ang="3cd4">
                      <a:pos x="hc" y="t"/>
                    </a:cxn>
                    <a:cxn ang="cd2">
                      <a:pos x="l" y="vc"/>
                    </a:cxn>
                    <a:cxn ang="cd4">
                      <a:pos x="hc" y="b"/>
                    </a:cxn>
                    <a:cxn ang="0">
                      <a:pos x="r" y="vc"/>
                    </a:cxn>
                  </a:cxnLst>
                  <a:rect l="l" t="t" r="r" b="b"/>
                  <a:pathLst>
                    <a:path w="116" h="116">
                      <a:moveTo>
                        <a:pt x="58" y="116"/>
                      </a:moveTo>
                      <a:cubicBezTo>
                        <a:pt x="26" y="116"/>
                        <a:pt x="0" y="90"/>
                        <a:pt x="0" y="58"/>
                      </a:cubicBezTo>
                      <a:cubicBezTo>
                        <a:pt x="0" y="26"/>
                        <a:pt x="26" y="0"/>
                        <a:pt x="58" y="0"/>
                      </a:cubicBezTo>
                      <a:cubicBezTo>
                        <a:pt x="90" y="0"/>
                        <a:pt x="116" y="26"/>
                        <a:pt x="116" y="58"/>
                      </a:cubicBezTo>
                      <a:cubicBezTo>
                        <a:pt x="116" y="90"/>
                        <a:pt x="90" y="116"/>
                        <a:pt x="58" y="116"/>
                      </a:cubicBezTo>
                      <a:close/>
                      <a:moveTo>
                        <a:pt x="58" y="25"/>
                      </a:moveTo>
                      <a:cubicBezTo>
                        <a:pt x="40" y="25"/>
                        <a:pt x="25" y="39"/>
                        <a:pt x="25" y="58"/>
                      </a:cubicBezTo>
                      <a:cubicBezTo>
                        <a:pt x="25" y="76"/>
                        <a:pt x="39" y="92"/>
                        <a:pt x="58" y="92"/>
                      </a:cubicBezTo>
                      <a:cubicBezTo>
                        <a:pt x="76" y="92"/>
                        <a:pt x="92" y="76"/>
                        <a:pt x="92" y="58"/>
                      </a:cubicBezTo>
                      <a:cubicBezTo>
                        <a:pt x="92" y="39"/>
                        <a:pt x="77" y="25"/>
                        <a:pt x="58" y="25"/>
                      </a:cubicBezTo>
                      <a:close/>
                    </a:path>
                  </a:pathLst>
                </a:custGeom>
                <a:solidFill>
                  <a:srgbClr val="55565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1" name="Freeform 220"/>
                <p:cNvSpPr/>
                <p:nvPr/>
              </p:nvSpPr>
              <p:spPr>
                <a:xfrm>
                  <a:off x="5522760" y="2964600"/>
                  <a:ext cx="54720" cy="94320"/>
                </a:xfrm>
                <a:custGeom>
                  <a:avLst/>
                  <a:gdLst/>
                  <a:ahLst/>
                  <a:cxnLst>
                    <a:cxn ang="3cd4">
                      <a:pos x="hc" y="t"/>
                    </a:cxn>
                    <a:cxn ang="cd2">
                      <a:pos x="l" y="vc"/>
                    </a:cxn>
                    <a:cxn ang="cd4">
                      <a:pos x="hc" y="b"/>
                    </a:cxn>
                    <a:cxn ang="0">
                      <a:pos x="r" y="vc"/>
                    </a:cxn>
                  </a:cxnLst>
                  <a:rect l="l" t="t" r="r" b="b"/>
                  <a:pathLst>
                    <a:path w="153" h="263">
                      <a:moveTo>
                        <a:pt x="117" y="263"/>
                      </a:moveTo>
                      <a:lnTo>
                        <a:pt x="37" y="263"/>
                      </a:lnTo>
                      <a:lnTo>
                        <a:pt x="37" y="151"/>
                      </a:lnTo>
                      <a:cubicBezTo>
                        <a:pt x="16" y="146"/>
                        <a:pt x="0" y="127"/>
                        <a:pt x="0" y="104"/>
                      </a:cubicBezTo>
                      <a:lnTo>
                        <a:pt x="0" y="0"/>
                      </a:lnTo>
                      <a:lnTo>
                        <a:pt x="153" y="0"/>
                      </a:lnTo>
                      <a:lnTo>
                        <a:pt x="153" y="104"/>
                      </a:lnTo>
                      <a:cubicBezTo>
                        <a:pt x="153" y="127"/>
                        <a:pt x="138" y="146"/>
                        <a:pt x="117" y="151"/>
                      </a:cubicBezTo>
                      <a:close/>
                      <a:moveTo>
                        <a:pt x="62" y="238"/>
                      </a:moveTo>
                      <a:lnTo>
                        <a:pt x="92" y="238"/>
                      </a:lnTo>
                      <a:lnTo>
                        <a:pt x="92" y="128"/>
                      </a:lnTo>
                      <a:lnTo>
                        <a:pt x="104" y="128"/>
                      </a:lnTo>
                      <a:cubicBezTo>
                        <a:pt x="118" y="128"/>
                        <a:pt x="129" y="117"/>
                        <a:pt x="129" y="104"/>
                      </a:cubicBezTo>
                      <a:lnTo>
                        <a:pt x="129" y="25"/>
                      </a:lnTo>
                      <a:lnTo>
                        <a:pt x="25" y="25"/>
                      </a:lnTo>
                      <a:lnTo>
                        <a:pt x="25" y="104"/>
                      </a:lnTo>
                      <a:cubicBezTo>
                        <a:pt x="25" y="117"/>
                        <a:pt x="36" y="128"/>
                        <a:pt x="49" y="128"/>
                      </a:cubicBezTo>
                      <a:lnTo>
                        <a:pt x="62" y="128"/>
                      </a:ln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2" name="Freeform 221"/>
                <p:cNvSpPr/>
                <p:nvPr/>
              </p:nvSpPr>
              <p:spPr>
                <a:xfrm>
                  <a:off x="5529600" y="2918519"/>
                  <a:ext cx="41400" cy="41400"/>
                </a:xfrm>
                <a:custGeom>
                  <a:avLst/>
                  <a:gdLst/>
                  <a:ahLst/>
                  <a:cxnLst>
                    <a:cxn ang="3cd4">
                      <a:pos x="hc" y="t"/>
                    </a:cxn>
                    <a:cxn ang="cd2">
                      <a:pos x="l" y="vc"/>
                    </a:cxn>
                    <a:cxn ang="cd4">
                      <a:pos x="hc" y="b"/>
                    </a:cxn>
                    <a:cxn ang="0">
                      <a:pos x="r" y="vc"/>
                    </a:cxn>
                  </a:cxnLst>
                  <a:rect l="l" t="t" r="r" b="b"/>
                  <a:pathLst>
                    <a:path w="116" h="116">
                      <a:moveTo>
                        <a:pt x="58" y="116"/>
                      </a:moveTo>
                      <a:cubicBezTo>
                        <a:pt x="26" y="116"/>
                        <a:pt x="0" y="90"/>
                        <a:pt x="0" y="58"/>
                      </a:cubicBezTo>
                      <a:cubicBezTo>
                        <a:pt x="0" y="26"/>
                        <a:pt x="26" y="0"/>
                        <a:pt x="58" y="0"/>
                      </a:cubicBezTo>
                      <a:cubicBezTo>
                        <a:pt x="90" y="0"/>
                        <a:pt x="116" y="26"/>
                        <a:pt x="116" y="58"/>
                      </a:cubicBezTo>
                      <a:cubicBezTo>
                        <a:pt x="116" y="90"/>
                        <a:pt x="90" y="116"/>
                        <a:pt x="58" y="116"/>
                      </a:cubicBezTo>
                      <a:close/>
                      <a:moveTo>
                        <a:pt x="58" y="25"/>
                      </a:moveTo>
                      <a:cubicBezTo>
                        <a:pt x="39" y="25"/>
                        <a:pt x="24" y="39"/>
                        <a:pt x="24" y="58"/>
                      </a:cubicBezTo>
                      <a:cubicBezTo>
                        <a:pt x="24" y="76"/>
                        <a:pt x="39" y="91"/>
                        <a:pt x="58" y="91"/>
                      </a:cubicBezTo>
                      <a:cubicBezTo>
                        <a:pt x="76" y="91"/>
                        <a:pt x="91" y="76"/>
                        <a:pt x="91" y="58"/>
                      </a:cubicBezTo>
                      <a:cubicBezTo>
                        <a:pt x="91" y="39"/>
                        <a:pt x="76" y="25"/>
                        <a:pt x="58" y="25"/>
                      </a:cubicBezTo>
                      <a:close/>
                    </a:path>
                  </a:pathLst>
                </a:custGeom>
                <a:solidFill>
                  <a:srgbClr val="0794D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210" name="Oval 209"/>
              <p:cNvSpPr/>
              <p:nvPr/>
            </p:nvSpPr>
            <p:spPr>
              <a:xfrm>
                <a:off x="6536059" y="4236932"/>
                <a:ext cx="1001360" cy="1001360"/>
              </a:xfrm>
              <a:prstGeom prst="ellipse">
                <a:avLst/>
              </a:prstGeom>
              <a:noFill/>
              <a:ln w="12700" cmpd="sng">
                <a:solidFill>
                  <a:srgbClr val="434043"/>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ctr"/>
              <a:lstStyle/>
              <a:p>
                <a:pPr algn="ctr"/>
                <a:endParaRPr lang="en-US" sz="1500" dirty="0" smtClean="0">
                  <a:solidFill>
                    <a:schemeClr val="tx1"/>
                  </a:solidFill>
                  <a:latin typeface="Helvetica" panose="020B0604020202020204" pitchFamily="34" charset="0"/>
                  <a:cs typeface="Helvetica" panose="020B0604020202020204" pitchFamily="34" charset="0"/>
                </a:endParaRPr>
              </a:p>
            </p:txBody>
          </p:sp>
        </p:grpSp>
      </p:grpSp>
    </p:spTree>
    <p:extLst>
      <p:ext uri="{BB962C8B-B14F-4D97-AF65-F5344CB8AC3E}">
        <p14:creationId xmlns:p14="http://schemas.microsoft.com/office/powerpoint/2010/main" val="2833234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Light"/>
                <a:cs typeface="Lato Light"/>
              </a:rPr>
              <a:t>A Family Reality Series</a:t>
            </a:r>
          </a:p>
        </p:txBody>
      </p:sp>
      <p:pic>
        <p:nvPicPr>
          <p:cNvPr id="3" name="Picture 2" descr="peetes_sake_quant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7" y="927963"/>
            <a:ext cx="4288536" cy="3675888"/>
          </a:xfrm>
          <a:prstGeom prst="rect">
            <a:avLst/>
          </a:prstGeom>
        </p:spPr>
      </p:pic>
      <p:pic>
        <p:nvPicPr>
          <p:cNvPr id="4" name="Picture 3" descr="peetes_sake_upli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530" y="927963"/>
            <a:ext cx="4288536" cy="3675888"/>
          </a:xfrm>
          <a:prstGeom prst="rect">
            <a:avLst/>
          </a:prstGeom>
        </p:spPr>
      </p:pic>
    </p:spTree>
    <p:extLst>
      <p:ext uri="{BB962C8B-B14F-4D97-AF65-F5344CB8AC3E}">
        <p14:creationId xmlns:p14="http://schemas.microsoft.com/office/powerpoint/2010/main" val="3292635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Light"/>
                <a:cs typeface="Lato Light"/>
              </a:rPr>
              <a:t>A Family Reality Series</a:t>
            </a:r>
          </a:p>
        </p:txBody>
      </p:sp>
      <p:pic>
        <p:nvPicPr>
          <p:cNvPr id="3" name="Picture 2" descr="peetes_sake_quant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7" y="927963"/>
            <a:ext cx="4288536" cy="3675888"/>
          </a:xfrm>
          <a:prstGeom prst="rect">
            <a:avLst/>
          </a:prstGeom>
        </p:spPr>
      </p:pic>
      <p:pic>
        <p:nvPicPr>
          <p:cNvPr id="4" name="Picture 3" descr="peetes_sake_upli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530" y="927963"/>
            <a:ext cx="4288536" cy="3675888"/>
          </a:xfrm>
          <a:prstGeom prst="rect">
            <a:avLst/>
          </a:prstGeom>
        </p:spPr>
      </p:pic>
      <p:cxnSp>
        <p:nvCxnSpPr>
          <p:cNvPr id="5" name="Straight Arrow Connector 4"/>
          <p:cNvCxnSpPr>
            <a:stCxn id="6" idx="3"/>
          </p:cNvCxnSpPr>
          <p:nvPr/>
        </p:nvCxnSpPr>
        <p:spPr bwMode="auto">
          <a:xfrm>
            <a:off x="3538220" y="1308067"/>
            <a:ext cx="517313" cy="215933"/>
          </a:xfrm>
          <a:prstGeom prst="straightConnector1">
            <a:avLst/>
          </a:prstGeom>
          <a:solidFill>
            <a:srgbClr val="BBE0E3"/>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Rectangle 5"/>
          <p:cNvSpPr/>
          <p:nvPr/>
        </p:nvSpPr>
        <p:spPr>
          <a:xfrm>
            <a:off x="1054100" y="846402"/>
            <a:ext cx="2484120" cy="923330"/>
          </a:xfrm>
          <a:prstGeom prst="rect">
            <a:avLst/>
          </a:prstGeom>
        </p:spPr>
        <p:txBody>
          <a:bodyPr wrap="square">
            <a:spAutoFit/>
          </a:bodyPr>
          <a:lstStyle/>
          <a:p>
            <a:r>
              <a:rPr lang="en-US" b="1" dirty="0">
                <a:latin typeface="Lato Light"/>
                <a:cs typeface="Lato Light"/>
              </a:rPr>
              <a:t>52, Black, from the southwest, 72K/yr, not a cat person</a:t>
            </a:r>
          </a:p>
        </p:txBody>
      </p:sp>
    </p:spTree>
    <p:extLst>
      <p:ext uri="{BB962C8B-B14F-4D97-AF65-F5344CB8AC3E}">
        <p14:creationId xmlns:p14="http://schemas.microsoft.com/office/powerpoint/2010/main" val="2905246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ked_afraid_age_by_sc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124" y="134453"/>
            <a:ext cx="5148440" cy="4412948"/>
          </a:xfrm>
          <a:prstGeom prst="rect">
            <a:avLst/>
          </a:prstGeom>
        </p:spPr>
      </p:pic>
      <p:sp>
        <p:nvSpPr>
          <p:cNvPr id="3" name="Rectangle 2"/>
          <p:cNvSpPr/>
          <p:nvPr/>
        </p:nvSpPr>
        <p:spPr>
          <a:xfrm>
            <a:off x="201052" y="104894"/>
            <a:ext cx="3238500" cy="923330"/>
          </a:xfrm>
          <a:prstGeom prst="rect">
            <a:avLst/>
          </a:prstGeom>
        </p:spPr>
        <p:txBody>
          <a:bodyPr wrap="square">
            <a:spAutoFit/>
          </a:bodyPr>
          <a:lstStyle/>
          <a:p>
            <a:r>
              <a:rPr lang="en-US" b="1" dirty="0" smtClean="0">
                <a:latin typeface="Lato Light"/>
                <a:cs typeface="Lato Light"/>
              </a:rPr>
              <a:t>These commercials don’t seem to convince most young people</a:t>
            </a:r>
            <a:r>
              <a:rPr lang="is-IS" b="1" dirty="0" smtClean="0">
                <a:latin typeface="Lato Light"/>
                <a:cs typeface="Lato Light"/>
              </a:rPr>
              <a:t>…</a:t>
            </a:r>
            <a:endParaRPr lang="en-US" b="1" dirty="0">
              <a:latin typeface="Lato Light"/>
              <a:cs typeface="Lato Light"/>
            </a:endParaRPr>
          </a:p>
        </p:txBody>
      </p:sp>
    </p:spTree>
    <p:extLst>
      <p:ext uri="{BB962C8B-B14F-4D97-AF65-F5344CB8AC3E}">
        <p14:creationId xmlns:p14="http://schemas.microsoft.com/office/powerpoint/2010/main" val="225877947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661583"/>
            <a:ext cx="8229600" cy="1143000"/>
          </a:xfrm>
        </p:spPr>
        <p:txBody>
          <a:bodyPr/>
          <a:lstStyle/>
          <a:p>
            <a:r>
              <a:rPr lang="en-US" b="0" dirty="0" smtClean="0">
                <a:solidFill>
                  <a:srgbClr val="1080C9"/>
                </a:solidFill>
                <a:latin typeface="Lato Regular"/>
                <a:cs typeface="Lato Regular"/>
              </a:rPr>
              <a:t>Parting Thoughts</a:t>
            </a:r>
            <a:endParaRPr lang="en-US" b="0" dirty="0">
              <a:solidFill>
                <a:srgbClr val="1080C9"/>
              </a:solidFill>
              <a:latin typeface="Lato Regular"/>
              <a:cs typeface="Lato Regular"/>
            </a:endParaRPr>
          </a:p>
        </p:txBody>
      </p:sp>
    </p:spTree>
    <p:extLst>
      <p:ext uri="{BB962C8B-B14F-4D97-AF65-F5344CB8AC3E}">
        <p14:creationId xmlns:p14="http://schemas.microsoft.com/office/powerpoint/2010/main" val="860020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25000"/>
          </a:blip>
          <a:stretch>
            <a:fillRect/>
          </a:stretch>
        </p:blipFill>
        <p:spPr>
          <a:xfrm>
            <a:off x="5670867" y="0"/>
            <a:ext cx="3473133" cy="4630844"/>
          </a:xfrm>
          <a:prstGeom prst="rect">
            <a:avLst/>
          </a:prstGeom>
        </p:spPr>
      </p:pic>
      <p:sp>
        <p:nvSpPr>
          <p:cNvPr id="2" name="Title 1"/>
          <p:cNvSpPr txBox="1">
            <a:spLocks/>
          </p:cNvSpPr>
          <p:nvPr/>
        </p:nvSpPr>
        <p:spPr>
          <a:xfrm>
            <a:off x="457200" y="889262"/>
            <a:ext cx="8229600" cy="3364976"/>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sz="3400" dirty="0" smtClean="0">
                <a:solidFill>
                  <a:srgbClr val="434343"/>
                </a:solidFill>
                <a:latin typeface="Lato Light"/>
                <a:cs typeface="Lato Light"/>
              </a:rPr>
              <a:t>Use </a:t>
            </a:r>
            <a:r>
              <a:rPr lang="en-US" sz="3400" dirty="0" smtClean="0">
                <a:solidFill>
                  <a:srgbClr val="FFBB00"/>
                </a:solidFill>
                <a:latin typeface="Lato Light"/>
                <a:cs typeface="Lato Light"/>
              </a:rPr>
              <a:t>persuasion modeling </a:t>
            </a:r>
            <a:r>
              <a:rPr lang="en-US" sz="3400" dirty="0" smtClean="0">
                <a:solidFill>
                  <a:srgbClr val="434343"/>
                </a:solidFill>
                <a:latin typeface="Lato Light"/>
                <a:cs typeface="Lato Light"/>
              </a:rPr>
              <a:t>when you need to optimally allocate treatments or interventions to achieve some outcome.</a:t>
            </a:r>
            <a:endParaRPr lang="en-US" sz="3400" dirty="0">
              <a:solidFill>
                <a:srgbClr val="434343"/>
              </a:solidFill>
              <a:latin typeface="Lato Light"/>
              <a:cs typeface="Lato Light"/>
            </a:endParaRPr>
          </a:p>
        </p:txBody>
      </p:sp>
    </p:spTree>
    <p:extLst>
      <p:ext uri="{BB962C8B-B14F-4D97-AF65-F5344CB8AC3E}">
        <p14:creationId xmlns:p14="http://schemas.microsoft.com/office/powerpoint/2010/main" val="6169869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867" y="871901"/>
            <a:ext cx="3473133" cy="2887041"/>
          </a:xfrm>
          <a:prstGeom prst="rect">
            <a:avLst/>
          </a:prstGeom>
        </p:spPr>
      </p:pic>
      <p:sp>
        <p:nvSpPr>
          <p:cNvPr id="2" name="Title 1"/>
          <p:cNvSpPr txBox="1">
            <a:spLocks/>
          </p:cNvSpPr>
          <p:nvPr/>
        </p:nvSpPr>
        <p:spPr>
          <a:xfrm>
            <a:off x="457200" y="393800"/>
            <a:ext cx="5350933" cy="2713467"/>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sz="3200" dirty="0" smtClean="0">
                <a:solidFill>
                  <a:srgbClr val="434343"/>
                </a:solidFill>
                <a:latin typeface="Lato Light"/>
                <a:cs typeface="Lato Light"/>
              </a:rPr>
              <a:t>We’ve open sourced some of our data science tools and plan to release a few of the things we discussed today. Watch </a:t>
            </a:r>
            <a:r>
              <a:rPr lang="en-US" sz="3200" dirty="0" err="1" smtClean="0">
                <a:solidFill>
                  <a:srgbClr val="434343"/>
                </a:solidFill>
                <a:latin typeface="Lato Light"/>
                <a:cs typeface="Lato Light"/>
              </a:rPr>
              <a:t>GitHub</a:t>
            </a:r>
            <a:r>
              <a:rPr lang="en-US" sz="3200" dirty="0" smtClean="0">
                <a:solidFill>
                  <a:srgbClr val="434343"/>
                </a:solidFill>
                <a:latin typeface="Lato Light"/>
                <a:cs typeface="Lato Light"/>
              </a:rPr>
              <a:t> or our blog. </a:t>
            </a:r>
            <a:endParaRPr lang="en-US" sz="3200" dirty="0">
              <a:solidFill>
                <a:srgbClr val="434343"/>
              </a:solidFill>
              <a:latin typeface="Lato Light"/>
              <a:cs typeface="Lato Light"/>
            </a:endParaRPr>
          </a:p>
        </p:txBody>
      </p:sp>
      <p:sp>
        <p:nvSpPr>
          <p:cNvPr id="4" name="Title 1"/>
          <p:cNvSpPr txBox="1">
            <a:spLocks/>
          </p:cNvSpPr>
          <p:nvPr/>
        </p:nvSpPr>
        <p:spPr>
          <a:xfrm>
            <a:off x="457200" y="3437467"/>
            <a:ext cx="7687733" cy="113020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sz="2400" dirty="0" err="1" smtClean="0">
                <a:solidFill>
                  <a:srgbClr val="FFBB00"/>
                </a:solidFill>
                <a:latin typeface="Lato Light"/>
                <a:cs typeface="Lato Light"/>
              </a:rPr>
              <a:t>GitHub</a:t>
            </a:r>
            <a:r>
              <a:rPr lang="en-US" sz="2400" dirty="0" smtClean="0">
                <a:solidFill>
                  <a:srgbClr val="FFBB00"/>
                </a:solidFill>
                <a:latin typeface="Lato Light"/>
                <a:cs typeface="Lato Light"/>
              </a:rPr>
              <a:t>: </a:t>
            </a:r>
            <a:r>
              <a:rPr lang="en-US" sz="2400" dirty="0" err="1" smtClean="0">
                <a:solidFill>
                  <a:srgbClr val="434343"/>
                </a:solidFill>
                <a:latin typeface="Lato Light"/>
                <a:cs typeface="Lato Light"/>
              </a:rPr>
              <a:t>github.com</a:t>
            </a:r>
            <a:r>
              <a:rPr lang="en-US" sz="2400" dirty="0" smtClean="0">
                <a:solidFill>
                  <a:srgbClr val="434343"/>
                </a:solidFill>
                <a:latin typeface="Lato Light"/>
                <a:cs typeface="Lato Light"/>
              </a:rPr>
              <a:t>/</a:t>
            </a:r>
            <a:r>
              <a:rPr lang="en-US" sz="2400" dirty="0" err="1" smtClean="0">
                <a:solidFill>
                  <a:srgbClr val="434343"/>
                </a:solidFill>
                <a:latin typeface="Lato Light"/>
                <a:cs typeface="Lato Light"/>
              </a:rPr>
              <a:t>civisanalytics</a:t>
            </a:r>
            <a:endParaRPr lang="en-US" sz="2400" dirty="0" smtClean="0">
              <a:solidFill>
                <a:srgbClr val="434343"/>
              </a:solidFill>
              <a:latin typeface="Lato Light"/>
              <a:cs typeface="Lato Light"/>
            </a:endParaRPr>
          </a:p>
          <a:p>
            <a:pPr algn="l"/>
            <a:r>
              <a:rPr lang="en-US" sz="2400" dirty="0" smtClean="0">
                <a:solidFill>
                  <a:srgbClr val="007FCC"/>
                </a:solidFill>
                <a:latin typeface="Lato Light"/>
                <a:cs typeface="Lato Light"/>
              </a:rPr>
              <a:t>Website: </a:t>
            </a:r>
            <a:r>
              <a:rPr lang="en-US" sz="2400" dirty="0">
                <a:solidFill>
                  <a:srgbClr val="007FCC"/>
                </a:solidFill>
                <a:latin typeface="Lato Light"/>
                <a:cs typeface="Lato Light"/>
              </a:rPr>
              <a:t> </a:t>
            </a:r>
            <a:r>
              <a:rPr lang="en-US" sz="2400" dirty="0" err="1" smtClean="0">
                <a:solidFill>
                  <a:srgbClr val="434343"/>
                </a:solidFill>
                <a:latin typeface="Lato Light"/>
                <a:cs typeface="Lato Light"/>
              </a:rPr>
              <a:t>civisanalytics.com</a:t>
            </a:r>
            <a:r>
              <a:rPr lang="en-US" sz="2400" dirty="0">
                <a:solidFill>
                  <a:srgbClr val="434343"/>
                </a:solidFill>
                <a:latin typeface="Lato Light"/>
                <a:cs typeface="Lato Light"/>
              </a:rPr>
              <a:t>/open-source/</a:t>
            </a:r>
          </a:p>
        </p:txBody>
      </p:sp>
    </p:spTree>
    <p:extLst>
      <p:ext uri="{BB962C8B-B14F-4D97-AF65-F5344CB8AC3E}">
        <p14:creationId xmlns:p14="http://schemas.microsoft.com/office/powerpoint/2010/main" val="414262355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 y="2000250"/>
            <a:ext cx="9144000" cy="1143000"/>
          </a:xfrm>
        </p:spPr>
        <p:txBody>
          <a:bodyPr/>
          <a:lstStyle/>
          <a:p>
            <a:r>
              <a:rPr lang="en-US" dirty="0" smtClean="0">
                <a:solidFill>
                  <a:srgbClr val="1080C9"/>
                </a:solidFill>
                <a:latin typeface="Lato Light"/>
                <a:cs typeface="Lato Light"/>
              </a:rPr>
              <a:t>Thanks!</a:t>
            </a:r>
            <a:r>
              <a:rPr lang="en-US" sz="3400" dirty="0" smtClean="0">
                <a:solidFill>
                  <a:srgbClr val="0188BC"/>
                </a:solidFill>
                <a:latin typeface="Lato Light"/>
                <a:cs typeface="Lato Light"/>
              </a:rPr>
              <a:t> </a:t>
            </a:r>
            <a:r>
              <a:rPr lang="en-US" sz="3400" dirty="0" smtClean="0">
                <a:solidFill>
                  <a:srgbClr val="FAB900"/>
                </a:solidFill>
                <a:latin typeface="Lato Light"/>
                <a:cs typeface="Lato Light"/>
              </a:rPr>
              <a:t/>
            </a:r>
            <a:br>
              <a:rPr lang="en-US" sz="3400" dirty="0" smtClean="0">
                <a:solidFill>
                  <a:srgbClr val="FAB900"/>
                </a:solidFill>
                <a:latin typeface="Lato Light"/>
                <a:cs typeface="Lato Light"/>
              </a:rPr>
            </a:br>
            <a:r>
              <a:rPr lang="en-US" sz="3400" dirty="0" smtClean="0">
                <a:solidFill>
                  <a:srgbClr val="FAB900"/>
                </a:solidFill>
                <a:latin typeface="Lato Light"/>
                <a:cs typeface="Lato Light"/>
              </a:rPr>
              <a:t/>
            </a:r>
            <a:br>
              <a:rPr lang="en-US" sz="3400" dirty="0" smtClean="0">
                <a:solidFill>
                  <a:srgbClr val="FAB900"/>
                </a:solidFill>
                <a:latin typeface="Lato Light"/>
                <a:cs typeface="Lato Light"/>
              </a:rPr>
            </a:br>
            <a:r>
              <a:rPr lang="en-US" dirty="0" smtClean="0">
                <a:latin typeface="Lato Light"/>
                <a:cs typeface="Lato Light"/>
              </a:rPr>
              <a:t>@MichelangeloDA            @wlattner</a:t>
            </a:r>
            <a:br>
              <a:rPr lang="en-US" dirty="0" smtClean="0">
                <a:latin typeface="Lato Light"/>
                <a:cs typeface="Lato Light"/>
              </a:rPr>
            </a:br>
            <a:endParaRPr lang="en-US" b="1" dirty="0">
              <a:latin typeface="Lato Light"/>
              <a:cs typeface="Lato Light"/>
            </a:endParaRPr>
          </a:p>
        </p:txBody>
      </p:sp>
    </p:spTree>
    <p:extLst>
      <p:ext uri="{BB962C8B-B14F-4D97-AF65-F5344CB8AC3E}">
        <p14:creationId xmlns:p14="http://schemas.microsoft.com/office/powerpoint/2010/main" val="7741027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25000"/>
          </a:blip>
          <a:stretch>
            <a:fillRect/>
          </a:stretch>
        </p:blipFill>
        <p:spPr>
          <a:xfrm>
            <a:off x="5670867" y="0"/>
            <a:ext cx="3473133" cy="4630844"/>
          </a:xfrm>
          <a:prstGeom prst="rect">
            <a:avLst/>
          </a:prstGeom>
        </p:spPr>
      </p:pic>
      <p:sp>
        <p:nvSpPr>
          <p:cNvPr id="2" name="Title 1"/>
          <p:cNvSpPr txBox="1">
            <a:spLocks/>
          </p:cNvSpPr>
          <p:nvPr/>
        </p:nvSpPr>
        <p:spPr>
          <a:xfrm>
            <a:off x="457200" y="889262"/>
            <a:ext cx="8229600" cy="3364976"/>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pPr algn="l"/>
            <a:r>
              <a:rPr lang="en-US" sz="3400" dirty="0" smtClean="0">
                <a:solidFill>
                  <a:srgbClr val="EFBA1E"/>
                </a:solidFill>
                <a:latin typeface="Lato Light"/>
                <a:cs typeface="Lato Light"/>
              </a:rPr>
              <a:t>But the key question: </a:t>
            </a:r>
            <a:r>
              <a:rPr lang="en-US" sz="3400" dirty="0">
                <a:latin typeface="Lato Light"/>
                <a:cs typeface="Lato Light"/>
              </a:rPr>
              <a:t>H</a:t>
            </a:r>
            <a:r>
              <a:rPr lang="en-US" sz="3400" dirty="0" smtClean="0">
                <a:latin typeface="Lato Light"/>
                <a:cs typeface="Lato Light"/>
              </a:rPr>
              <a:t>ow do we know that we’re actually adding incremental sales/users/votes and not just finding the people who would have used us or supported us anyway?</a:t>
            </a:r>
            <a:endParaRPr lang="en-US" sz="3400" dirty="0">
              <a:latin typeface="Lato Light"/>
              <a:cs typeface="Lato Light"/>
            </a:endParaRPr>
          </a:p>
        </p:txBody>
      </p:sp>
    </p:spTree>
    <p:extLst>
      <p:ext uri="{BB962C8B-B14F-4D97-AF65-F5344CB8AC3E}">
        <p14:creationId xmlns:p14="http://schemas.microsoft.com/office/powerpoint/2010/main" val="25144649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10000"/>
          </a:blip>
          <a:stretch>
            <a:fillRect/>
          </a:stretch>
        </p:blipFill>
        <p:spPr>
          <a:xfrm>
            <a:off x="0" y="495300"/>
            <a:ext cx="9144000" cy="4129137"/>
          </a:xfrm>
          <a:prstGeom prst="rect">
            <a:avLst/>
          </a:prstGeom>
        </p:spPr>
      </p:pic>
      <p:sp>
        <p:nvSpPr>
          <p:cNvPr id="2" name="Title 1"/>
          <p:cNvSpPr txBox="1">
            <a:spLocks/>
          </p:cNvSpPr>
          <p:nvPr/>
        </p:nvSpPr>
        <p:spPr>
          <a:xfrm>
            <a:off x="457200" y="1570355"/>
            <a:ext cx="8229600" cy="2002790"/>
          </a:xfrm>
          <a:prstGeom prst="rect">
            <a:avLst/>
          </a:prstGeom>
        </p:spPr>
        <p:txBody>
          <a:bodyPr/>
          <a:lstStyle>
            <a:lvl1pPr algn="ctr" rtl="0" eaLnBrk="0" fontAlgn="base" hangingPunct="0">
              <a:spcBef>
                <a:spcPct val="0"/>
              </a:spcBef>
              <a:spcAft>
                <a:spcPct val="0"/>
              </a:spcAft>
              <a:defRPr sz="3600" b="1">
                <a:solidFill>
                  <a:schemeClr val="tx1"/>
                </a:solidFill>
                <a:latin typeface="+mj-lt"/>
                <a:ea typeface="+mj-ea"/>
                <a:cs typeface="+mj-cs"/>
                <a:sym typeface="Arial" charset="0"/>
              </a:defRPr>
            </a:lvl1pPr>
            <a:lvl2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5pPr>
            <a:lvl6pPr marL="1714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6pPr>
            <a:lvl7pPr marL="3429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7pPr>
            <a:lvl8pPr marL="51435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8pPr>
            <a:lvl9pPr marL="685800" algn="ctr" rtl="0" fontAlgn="base">
              <a:spcBef>
                <a:spcPct val="0"/>
              </a:spcBef>
              <a:spcAft>
                <a:spcPct val="0"/>
              </a:spcAft>
              <a:defRPr sz="3600" b="1">
                <a:solidFill>
                  <a:schemeClr val="tx1"/>
                </a:solidFill>
                <a:latin typeface="Arial" charset="0"/>
                <a:ea typeface="ヒラギノ角ゴ ProN W6" charset="0"/>
                <a:cs typeface="ヒラギノ角ゴ ProN W6" charset="0"/>
                <a:sym typeface="Arial" charset="0"/>
              </a:defRPr>
            </a:lvl9pPr>
          </a:lstStyle>
          <a:p>
            <a:r>
              <a:rPr lang="en-US" sz="3400" dirty="0" smtClean="0">
                <a:solidFill>
                  <a:srgbClr val="000000"/>
                </a:solidFill>
                <a:latin typeface="Lato Light"/>
                <a:cs typeface="Lato Light"/>
              </a:rPr>
              <a:t>Let’s run a thought experiment to evaluate purchase rates between our targets and non-targets. </a:t>
            </a:r>
            <a:endParaRPr lang="en-US" sz="3400" dirty="0">
              <a:solidFill>
                <a:srgbClr val="000000"/>
              </a:solidFill>
              <a:latin typeface="Lato Light"/>
              <a:cs typeface="Lato Light"/>
            </a:endParaRPr>
          </a:p>
        </p:txBody>
      </p:sp>
    </p:spTree>
    <p:extLst>
      <p:ext uri="{BB962C8B-B14F-4D97-AF65-F5344CB8AC3E}">
        <p14:creationId xmlns:p14="http://schemas.microsoft.com/office/powerpoint/2010/main" val="30588120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civis_ppt_060313">
  <a:themeElements>
    <a:clrScheme name="Civis colors">
      <a:dk1>
        <a:sysClr val="windowText" lastClr="000000"/>
      </a:dk1>
      <a:lt1>
        <a:sysClr val="window" lastClr="FFFFFF"/>
      </a:lt1>
      <a:dk2>
        <a:srgbClr val="434043"/>
      </a:dk2>
      <a:lt2>
        <a:srgbClr val="D1D3D4"/>
      </a:lt2>
      <a:accent1>
        <a:srgbClr val="FFC425"/>
      </a:accent1>
      <a:accent2>
        <a:srgbClr val="0194D3"/>
      </a:accent2>
      <a:accent3>
        <a:srgbClr val="49DEA4"/>
      </a:accent3>
      <a:accent4>
        <a:srgbClr val="F77552"/>
      </a:accent4>
      <a:accent5>
        <a:srgbClr val="86518D"/>
      </a:accent5>
      <a:accent6>
        <a:srgbClr val="BF8669"/>
      </a:accent6>
      <a:hlink>
        <a:srgbClr val="0563C1"/>
      </a:hlink>
      <a:folHlink>
        <a:srgbClr val="954F72"/>
      </a:folHlink>
    </a:clrScheme>
    <a:fontScheme name="Civis Font">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solidFill>
        </a:ln>
      </a:spPr>
      <a:bodyPr lIns="0" tIns="45720" rIns="0" rtlCol="0" anchor="ctr"/>
      <a:lstStyle>
        <a:defPPr algn="ctr">
          <a:defRPr sz="1500" dirty="0" smtClean="0">
            <a:solidFill>
              <a:schemeClr val="tx1"/>
            </a:solidFill>
            <a:latin typeface="Helvetica" panose="020B0604020202020204" pitchFamily="34" charset="0"/>
            <a:cs typeface="Helvetica"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ln w="6350">
          <a:solidFill>
            <a:schemeClr val="tx1"/>
          </a:solidFill>
        </a:ln>
      </a:spPr>
      <a:bodyPr wrap="square" rtlCol="0">
        <a:noAutofit/>
      </a:bodyPr>
      <a:lstStyle>
        <a:defPPr>
          <a:defRPr sz="1200" dirty="0" err="1" smtClean="0">
            <a:latin typeface="Helvetica" panose="020B0604020202020204" pitchFamily="34" charset="0"/>
            <a:cs typeface="Helvetica" panose="020B0604020202020204" pitchFamily="34" charset="0"/>
          </a:defRPr>
        </a:defPPr>
      </a:lstStyle>
    </a:txDef>
  </a:objectDefaults>
  <a:extraClrSchemeLst/>
</a:theme>
</file>

<file path=ppt/theme/theme2.xml><?xml version="1.0" encoding="utf-8"?>
<a:theme xmlns:a="http://schemas.openxmlformats.org/drawingml/2006/main" name="2_civis_ppt_060313">
  <a:themeElements>
    <a:clrScheme name="Civis colors">
      <a:dk1>
        <a:sysClr val="windowText" lastClr="000000"/>
      </a:dk1>
      <a:lt1>
        <a:sysClr val="window" lastClr="FFFFFF"/>
      </a:lt1>
      <a:dk2>
        <a:srgbClr val="434043"/>
      </a:dk2>
      <a:lt2>
        <a:srgbClr val="D1D3D4"/>
      </a:lt2>
      <a:accent1>
        <a:srgbClr val="FFC425"/>
      </a:accent1>
      <a:accent2>
        <a:srgbClr val="0194D3"/>
      </a:accent2>
      <a:accent3>
        <a:srgbClr val="49DEA4"/>
      </a:accent3>
      <a:accent4>
        <a:srgbClr val="F77552"/>
      </a:accent4>
      <a:accent5>
        <a:srgbClr val="86518D"/>
      </a:accent5>
      <a:accent6>
        <a:srgbClr val="BF8669"/>
      </a:accent6>
      <a:hlink>
        <a:srgbClr val="0563C1"/>
      </a:hlink>
      <a:folHlink>
        <a:srgbClr val="954F72"/>
      </a:folHlink>
    </a:clrScheme>
    <a:fontScheme name="Civis Font">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solidFill>
        </a:ln>
      </a:spPr>
      <a:bodyPr lIns="0" tIns="45720" rIns="0" rtlCol="0" anchor="ctr"/>
      <a:lstStyle>
        <a:defPPr algn="ctr">
          <a:defRPr sz="1500" dirty="0" smtClean="0">
            <a:solidFill>
              <a:schemeClr val="tx1"/>
            </a:solidFill>
            <a:latin typeface="Helvetica" panose="020B0604020202020204" pitchFamily="34" charset="0"/>
            <a:cs typeface="Helvetica"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ln w="6350">
          <a:solidFill>
            <a:schemeClr val="tx1"/>
          </a:solidFill>
        </a:ln>
      </a:spPr>
      <a:bodyPr wrap="square" rtlCol="0">
        <a:noAutofit/>
      </a:bodyPr>
      <a:lstStyle>
        <a:defPPr>
          <a:defRPr sz="1200" dirty="0" err="1"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xmlns="" name="Blank.potx" id="{DB19F1C4-5AF1-45B2-A126-3D8532106B1E}" vid="{E33C491F-20DA-4895-A615-8EB5D33D2602}"/>
    </a:ext>
  </a:ext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75908</TotalTime>
  <Words>3715</Words>
  <Application>Microsoft Macintosh PowerPoint</Application>
  <PresentationFormat>On-screen Show (16:9)</PresentationFormat>
  <Paragraphs>571</Paragraphs>
  <Slides>76</Slides>
  <Notes>28</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76</vt:i4>
      </vt:variant>
    </vt:vector>
  </HeadingPairs>
  <TitlesOfParts>
    <vt:vector size="80" baseType="lpstr">
      <vt:lpstr>1_civis_ppt_060313</vt:lpstr>
      <vt:lpstr>2_civis_ppt_060313</vt:lpstr>
      <vt:lpstr>Default - 1_Title and Content</vt:lpstr>
      <vt:lpstr>Equation</vt:lpstr>
      <vt:lpstr>The Power of Persuasion Modeling</vt:lpstr>
      <vt:lpstr>The Power of Persuasion Modeling</vt:lpstr>
      <vt:lpstr>The Power of Persuasion Modeling</vt:lpstr>
      <vt:lpstr>The Power of Persuasion Modeling</vt:lpstr>
      <vt:lpstr>Motivation</vt:lpstr>
      <vt:lpstr>Response Modeling</vt:lpstr>
      <vt:lpstr>Lookalike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Persuasion Modeling</vt:lpstr>
      <vt:lpstr>PowerPoint Presentation</vt:lpstr>
      <vt:lpstr>PowerPoint Presentation</vt:lpstr>
      <vt:lpstr>PowerPoint Presentation</vt:lpstr>
      <vt:lpstr>PowerPoint Presentation</vt:lpstr>
      <vt:lpstr>PowerPoint Presentation</vt:lpstr>
      <vt:lpstr>PowerPoint Presentation</vt:lpstr>
      <vt:lpstr>HTE - ATE’s Evil Extension </vt:lpstr>
      <vt:lpstr>HTE - ATE’s Evil Extension </vt:lpstr>
      <vt:lpstr>HTE - ATE’s Evil Extension </vt:lpstr>
      <vt:lpstr>PowerPoint Presentation</vt:lpstr>
      <vt:lpstr>A Note on Terminology</vt:lpstr>
      <vt:lpstr>Persuasion Modeling Methods</vt:lpstr>
      <vt:lpstr>A Very Simple Linear Model</vt:lpstr>
      <vt:lpstr>A Very Simple Linear Model</vt:lpstr>
      <vt:lpstr>A Very Simple Linear Model</vt:lpstr>
      <vt:lpstr>A Very Simple Linear Model</vt:lpstr>
      <vt:lpstr>A Very Simple Linear Model</vt:lpstr>
      <vt:lpstr>A Very Simple Linear Model</vt:lpstr>
      <vt:lpstr>A Very Simple Linear Model</vt:lpstr>
      <vt:lpstr>A Very Simple Linear Model</vt:lpstr>
      <vt:lpstr>A More Advanced Model: Causal Trees</vt:lpstr>
      <vt:lpstr>A More Advanced Model: Causal Trees</vt:lpstr>
      <vt:lpstr>A More Advanced Model: Causal Trees</vt:lpstr>
      <vt:lpstr>A More Advanced Model: Causal Trees</vt:lpstr>
      <vt:lpstr>Persuasion Model Evaluation</vt:lpstr>
      <vt:lpstr>Model Evaluation and Selection</vt:lpstr>
      <vt:lpstr>Model Evaluation and Selection</vt:lpstr>
      <vt:lpstr>Model Evaluation and Selection</vt:lpstr>
      <vt:lpstr>Model Evaluation and Selection</vt:lpstr>
      <vt:lpstr>Model Evaluation and Selection</vt:lpstr>
      <vt:lpstr>Model Evaluation and Selection</vt:lpstr>
      <vt:lpstr>How We Use Persuasion Modeling at Civis</vt:lpstr>
      <vt:lpstr>We ran the first individualized presidential campaign.</vt:lpstr>
      <vt:lpstr>PowerPoint Presentation</vt:lpstr>
      <vt:lpstr>Case Study I: TV Promotional Ad Effectiveness for the Bravo Network</vt:lpstr>
      <vt:lpstr>Bravo and Civis partnered to identify swing viewers and to understand how to best persuade them</vt:lpstr>
      <vt:lpstr>We tested five Après Ski promos with different messaging hooks to measure how each piece of creative could increase tune-in</vt:lpstr>
      <vt:lpstr>PowerPoint Presentation</vt:lpstr>
      <vt:lpstr>We combined the persuasion scores and our Bravo affinity scores to understand how to isolate “swing viewers” </vt:lpstr>
      <vt:lpstr>We combined the persuasion scores and our Bravo affinity scores to understand how to isolate “swing viewers” </vt:lpstr>
      <vt:lpstr>We combined the persuasion scores and our Bravo affinity scores to understand how to isolate “swing viewers” </vt:lpstr>
      <vt:lpstr>We combined the persuasion scores and our Bravo affinity scores to understand how to isolate “swing viewers” </vt:lpstr>
      <vt:lpstr>Case Study II: Persuasion in the 2016 Election Cycle</vt:lpstr>
      <vt:lpstr>Political Persuasion in 2016</vt:lpstr>
      <vt:lpstr>PowerPoint Presentation</vt:lpstr>
      <vt:lpstr>Case Study III: TV Promotional Ad Effectiveness from Observational Data</vt:lpstr>
      <vt:lpstr>TV Ad Effectiveness from Observational Data</vt:lpstr>
      <vt:lpstr>PowerPoint Presentation</vt:lpstr>
      <vt:lpstr>PowerPoint Presentation</vt:lpstr>
      <vt:lpstr>PowerPoint Presentation</vt:lpstr>
      <vt:lpstr>PowerPoint Presentation</vt:lpstr>
      <vt:lpstr>A True Crime Series</vt:lpstr>
      <vt:lpstr>A True Crime Series</vt:lpstr>
      <vt:lpstr>A Family Reality Series</vt:lpstr>
      <vt:lpstr>A Family Reality Series</vt:lpstr>
      <vt:lpstr>PowerPoint Presentation</vt:lpstr>
      <vt:lpstr>Parting Thoughts</vt:lpstr>
      <vt:lpstr>PowerPoint Presentation</vt:lpstr>
      <vt:lpstr>PowerPoint Presentation</vt:lpstr>
      <vt:lpstr>Thanks!   @MichelangeloDA            @wlattner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Layouts</dc:title>
  <dc:creator>Dana Chandler</dc:creator>
  <cp:lastModifiedBy>Michelangelo D'Agostino</cp:lastModifiedBy>
  <cp:revision>2160</cp:revision>
  <cp:lastPrinted>2015-01-22T23:23:27Z</cp:lastPrinted>
  <dcterms:created xsi:type="dcterms:W3CDTF">2013-05-31T14:36:56Z</dcterms:created>
  <dcterms:modified xsi:type="dcterms:W3CDTF">2017-03-16T19:13:28Z</dcterms:modified>
</cp:coreProperties>
</file>